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7"/>
  </p:notesMasterIdLst>
  <p:sldIdLst>
    <p:sldId id="426" r:id="rId2"/>
    <p:sldId id="427" r:id="rId3"/>
    <p:sldId id="46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5" r:id="rId16"/>
    <p:sldId id="446" r:id="rId17"/>
    <p:sldId id="447" r:id="rId18"/>
    <p:sldId id="448" r:id="rId19"/>
    <p:sldId id="453" r:id="rId20"/>
    <p:sldId id="308" r:id="rId21"/>
    <p:sldId id="469" r:id="rId22"/>
    <p:sldId id="415" r:id="rId23"/>
    <p:sldId id="371" r:id="rId24"/>
    <p:sldId id="372" r:id="rId25"/>
    <p:sldId id="373" r:id="rId26"/>
    <p:sldId id="374" r:id="rId27"/>
    <p:sldId id="375" r:id="rId28"/>
    <p:sldId id="376" r:id="rId29"/>
    <p:sldId id="378" r:id="rId30"/>
    <p:sldId id="380" r:id="rId31"/>
    <p:sldId id="423" r:id="rId32"/>
    <p:sldId id="414" r:id="rId33"/>
    <p:sldId id="424" r:id="rId34"/>
    <p:sldId id="417" r:id="rId35"/>
    <p:sldId id="418" r:id="rId36"/>
    <p:sldId id="470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90" r:id="rId46"/>
    <p:sldId id="391" r:id="rId47"/>
    <p:sldId id="392" r:id="rId48"/>
    <p:sldId id="393" r:id="rId49"/>
    <p:sldId id="394" r:id="rId50"/>
    <p:sldId id="395" r:id="rId51"/>
    <p:sldId id="396" r:id="rId52"/>
    <p:sldId id="397" r:id="rId53"/>
    <p:sldId id="398" r:id="rId54"/>
    <p:sldId id="399" r:id="rId55"/>
    <p:sldId id="400" r:id="rId56"/>
    <p:sldId id="471" r:id="rId57"/>
    <p:sldId id="467" r:id="rId58"/>
    <p:sldId id="403" r:id="rId59"/>
    <p:sldId id="404" r:id="rId60"/>
    <p:sldId id="405" r:id="rId61"/>
    <p:sldId id="406" r:id="rId62"/>
    <p:sldId id="408" r:id="rId63"/>
    <p:sldId id="411" r:id="rId64"/>
    <p:sldId id="412" r:id="rId65"/>
    <p:sldId id="425" r:id="rId66"/>
    <p:sldId id="419" r:id="rId67"/>
    <p:sldId id="420" r:id="rId68"/>
    <p:sldId id="422" r:id="rId69"/>
    <p:sldId id="472" r:id="rId70"/>
    <p:sldId id="320" r:id="rId71"/>
    <p:sldId id="309" r:id="rId72"/>
    <p:sldId id="310" r:id="rId73"/>
    <p:sldId id="454" r:id="rId74"/>
    <p:sldId id="455" r:id="rId75"/>
    <p:sldId id="456" r:id="rId76"/>
    <p:sldId id="457" r:id="rId77"/>
    <p:sldId id="458" r:id="rId78"/>
    <p:sldId id="459" r:id="rId79"/>
    <p:sldId id="460" r:id="rId80"/>
    <p:sldId id="461" r:id="rId81"/>
    <p:sldId id="462" r:id="rId82"/>
    <p:sldId id="463" r:id="rId83"/>
    <p:sldId id="464" r:id="rId84"/>
    <p:sldId id="465" r:id="rId85"/>
    <p:sldId id="466" r:id="rId8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1D1E6-D211-4D4E-9275-6737F455AD82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5DE78-B78A-42AD-A71D-F18A338895E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www.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wiki\File:AA_Tree_Skew2.svg" TargetMode="External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hyperlink" Target="file:///C:\wiki\File:AA_Tree_Split2.svg" TargetMode="Externa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artie%201\Chap5\Chap5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de recherche binaire équilibrés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 eaLnBrk="1" hangingPunct="1"/>
            <a:r>
              <a:rPr lang="fr-FR" sz="1600" dirty="0" smtClean="0">
                <a:hlinkClick r:id="rId2"/>
              </a:rPr>
              <a:t>zegour.esi.dz</a:t>
            </a:r>
            <a:r>
              <a:rPr lang="fr-FR" sz="1600" dirty="0" smtClean="0"/>
              <a:t> </a:t>
            </a:r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71802" y="2500306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(a) rotation droite  du nœud A</a:t>
            </a:r>
            <a:endParaRPr lang="fr-FR" dirty="0"/>
          </a:p>
        </p:txBody>
      </p:sp>
      <p:sp>
        <p:nvSpPr>
          <p:cNvPr id="14" name="Flèche en arc 13"/>
          <p:cNvSpPr/>
          <p:nvPr/>
        </p:nvSpPr>
        <p:spPr>
          <a:xfrm rot="1620000">
            <a:off x="2031914" y="2857959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2" name="Groupe 12"/>
          <p:cNvGrpSpPr/>
          <p:nvPr/>
        </p:nvGrpSpPr>
        <p:grpSpPr>
          <a:xfrm>
            <a:off x="428596" y="3143248"/>
            <a:ext cx="3071834" cy="2214578"/>
            <a:chOff x="785786" y="2285992"/>
            <a:chExt cx="2364955" cy="2857520"/>
          </a:xfrm>
        </p:grpSpPr>
        <p:sp>
          <p:nvSpPr>
            <p:cNvPr id="16" name="Ellipse 15"/>
            <p:cNvSpPr/>
            <p:nvPr/>
          </p:nvSpPr>
          <p:spPr>
            <a:xfrm>
              <a:off x="1928795" y="235743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357290" y="300037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Triangle isocèle 17"/>
            <p:cNvSpPr/>
            <p:nvPr/>
          </p:nvSpPr>
          <p:spPr>
            <a:xfrm rot="10800000">
              <a:off x="2532958" y="307181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643174" y="3071810"/>
              <a:ext cx="349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T3</a:t>
              </a:r>
              <a:endParaRPr lang="fr-FR" sz="1200" dirty="0"/>
            </a:p>
          </p:txBody>
        </p:sp>
        <p:sp>
          <p:nvSpPr>
            <p:cNvPr id="22" name="Triangle isocèle 21"/>
            <p:cNvSpPr/>
            <p:nvPr/>
          </p:nvSpPr>
          <p:spPr>
            <a:xfrm rot="10800000">
              <a:off x="785786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896002" y="3714752"/>
              <a:ext cx="3273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T1</a:t>
              </a:r>
              <a:endParaRPr lang="fr-FR" sz="1200" dirty="0"/>
            </a:p>
          </p:txBody>
        </p:sp>
        <p:sp>
          <p:nvSpPr>
            <p:cNvPr id="24" name="Triangle isocèle 23"/>
            <p:cNvSpPr/>
            <p:nvPr/>
          </p:nvSpPr>
          <p:spPr>
            <a:xfrm rot="10800000">
              <a:off x="1747140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857356" y="37147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T2</a:t>
              </a:r>
              <a:endParaRPr lang="fr-FR" sz="1200" dirty="0"/>
            </a:p>
          </p:txBody>
        </p:sp>
        <p:cxnSp>
          <p:nvCxnSpPr>
            <p:cNvPr id="26" name="Connecteur droit 25"/>
            <p:cNvCxnSpPr>
              <a:stCxn id="16" idx="2"/>
              <a:endCxn id="17" idx="0"/>
            </p:cNvCxnSpPr>
            <p:nvPr/>
          </p:nvCxnSpPr>
          <p:spPr>
            <a:xfrm rot="10800000" flipV="1">
              <a:off x="1571605" y="2536024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7" idx="2"/>
              <a:endCxn id="23" idx="0"/>
            </p:cNvCxnSpPr>
            <p:nvPr/>
          </p:nvCxnSpPr>
          <p:spPr>
            <a:xfrm rot="10800000" flipV="1">
              <a:off x="1059670" y="3178966"/>
              <a:ext cx="297621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16" idx="6"/>
              <a:endCxn id="19" idx="0"/>
            </p:cNvCxnSpPr>
            <p:nvPr/>
          </p:nvCxnSpPr>
          <p:spPr>
            <a:xfrm>
              <a:off x="2357423" y="2536025"/>
              <a:ext cx="460639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17" idx="6"/>
              <a:endCxn id="25" idx="0"/>
            </p:cNvCxnSpPr>
            <p:nvPr/>
          </p:nvCxnSpPr>
          <p:spPr>
            <a:xfrm>
              <a:off x="1785918" y="3178967"/>
              <a:ext cx="24873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Texte 29"/>
            <p:cNvSpPr txBox="1"/>
            <p:nvPr/>
          </p:nvSpPr>
          <p:spPr>
            <a:xfrm>
              <a:off x="1571604" y="2285992"/>
              <a:ext cx="265584" cy="357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FF0000"/>
                  </a:solidFill>
                </a:rPr>
                <a:t>+2</a:t>
              </a:r>
              <a:endParaRPr lang="fr-FR" sz="1200" dirty="0">
                <a:solidFill>
                  <a:srgbClr val="FF0000"/>
                </a:solidFill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115780" y="2746882"/>
              <a:ext cx="244604" cy="357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FF0000"/>
                  </a:solidFill>
                </a:rPr>
                <a:t>+1</a:t>
              </a:r>
              <a:endParaRPr lang="fr-FR" sz="1200" dirty="0">
                <a:solidFill>
                  <a:srgbClr val="FF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85786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85918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71736" y="357187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5" name="Ellipse 34"/>
            <p:cNvSpPr/>
            <p:nvPr/>
          </p:nvSpPr>
          <p:spPr>
            <a:xfrm>
              <a:off x="857224" y="4786322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Connecteur droit 35"/>
            <p:cNvCxnSpPr>
              <a:stCxn id="32" idx="0"/>
              <a:endCxn id="35" idx="0"/>
            </p:cNvCxnSpPr>
            <p:nvPr/>
          </p:nvCxnSpPr>
          <p:spPr>
            <a:xfrm rot="16200000" flipH="1" flipV="1">
              <a:off x="787662" y="4498694"/>
              <a:ext cx="571504" cy="3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47"/>
          <p:cNvGrpSpPr/>
          <p:nvPr/>
        </p:nvGrpSpPr>
        <p:grpSpPr>
          <a:xfrm>
            <a:off x="5643571" y="2928454"/>
            <a:ext cx="3214709" cy="1929306"/>
            <a:chOff x="5572133" y="3143248"/>
            <a:chExt cx="3214709" cy="1929306"/>
          </a:xfrm>
        </p:grpSpPr>
        <p:sp>
          <p:nvSpPr>
            <p:cNvPr id="58" name="Ellipse 57"/>
            <p:cNvSpPr/>
            <p:nvPr/>
          </p:nvSpPr>
          <p:spPr>
            <a:xfrm>
              <a:off x="7429520" y="3786190"/>
              <a:ext cx="569691" cy="27682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Ellipse 58"/>
            <p:cNvSpPr/>
            <p:nvPr/>
          </p:nvSpPr>
          <p:spPr>
            <a:xfrm>
              <a:off x="6403158" y="3357562"/>
              <a:ext cx="569691" cy="27682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Triangle isocèle 59"/>
            <p:cNvSpPr/>
            <p:nvPr/>
          </p:nvSpPr>
          <p:spPr>
            <a:xfrm rot="10800000">
              <a:off x="7965744" y="4323761"/>
              <a:ext cx="759588" cy="38755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8112232" y="4323761"/>
              <a:ext cx="464889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T3</a:t>
              </a:r>
              <a:endParaRPr lang="fr-FR" sz="1200" dirty="0"/>
            </a:p>
          </p:txBody>
        </p:sp>
        <p:sp>
          <p:nvSpPr>
            <p:cNvPr id="62" name="Triangle isocèle 61"/>
            <p:cNvSpPr/>
            <p:nvPr/>
          </p:nvSpPr>
          <p:spPr>
            <a:xfrm rot="10800000">
              <a:off x="5572133" y="3898705"/>
              <a:ext cx="759588" cy="38755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5718622" y="3898705"/>
              <a:ext cx="435061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T1</a:t>
              </a:r>
              <a:endParaRPr lang="fr-FR" sz="1200" dirty="0"/>
            </a:p>
          </p:txBody>
        </p:sp>
        <p:sp>
          <p:nvSpPr>
            <p:cNvPr id="64" name="Triangle isocèle 63"/>
            <p:cNvSpPr/>
            <p:nvPr/>
          </p:nvSpPr>
          <p:spPr>
            <a:xfrm rot="10800000">
              <a:off x="6786579" y="4357694"/>
              <a:ext cx="759588" cy="38755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6933067" y="4357694"/>
              <a:ext cx="471279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T2</a:t>
              </a:r>
              <a:endParaRPr lang="fr-FR" sz="1200" dirty="0"/>
            </a:p>
          </p:txBody>
        </p:sp>
        <p:cxnSp>
          <p:nvCxnSpPr>
            <p:cNvPr id="66" name="Connecteur droit 65"/>
            <p:cNvCxnSpPr>
              <a:stCxn id="58" idx="0"/>
              <a:endCxn id="59" idx="6"/>
            </p:cNvCxnSpPr>
            <p:nvPr/>
          </p:nvCxnSpPr>
          <p:spPr>
            <a:xfrm rot="16200000" flipV="1">
              <a:off x="7198500" y="3270323"/>
              <a:ext cx="290217" cy="7415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>
              <a:stCxn id="59" idx="2"/>
              <a:endCxn id="63" idx="0"/>
            </p:cNvCxnSpPr>
            <p:nvPr/>
          </p:nvCxnSpPr>
          <p:spPr>
            <a:xfrm rot="10800000" flipV="1">
              <a:off x="5936154" y="3495973"/>
              <a:ext cx="467005" cy="4027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>
              <a:stCxn id="58" idx="6"/>
              <a:endCxn id="61" idx="0"/>
            </p:cNvCxnSpPr>
            <p:nvPr/>
          </p:nvCxnSpPr>
          <p:spPr>
            <a:xfrm>
              <a:off x="7999211" y="3924601"/>
              <a:ext cx="345466" cy="399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>
              <a:stCxn id="58" idx="2"/>
              <a:endCxn id="65" idx="0"/>
            </p:cNvCxnSpPr>
            <p:nvPr/>
          </p:nvCxnSpPr>
          <p:spPr>
            <a:xfrm rot="10800000" flipV="1">
              <a:off x="7168708" y="3924600"/>
              <a:ext cx="260813" cy="4330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ZoneTexte 69"/>
            <p:cNvSpPr txBox="1"/>
            <p:nvPr/>
          </p:nvSpPr>
          <p:spPr>
            <a:xfrm>
              <a:off x="7143768" y="3723985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143636" y="3143248"/>
              <a:ext cx="356229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572133" y="4286256"/>
              <a:ext cx="769558" cy="286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786578" y="4786322"/>
              <a:ext cx="769558" cy="286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017284" y="4711312"/>
              <a:ext cx="769558" cy="286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75" name="Ellipse 74"/>
            <p:cNvSpPr/>
            <p:nvPr/>
          </p:nvSpPr>
          <p:spPr>
            <a:xfrm>
              <a:off x="5667082" y="4729172"/>
              <a:ext cx="569691" cy="2768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76" name="Connecteur droit 75"/>
            <p:cNvCxnSpPr>
              <a:stCxn id="72" idx="0"/>
              <a:endCxn id="75" idx="0"/>
            </p:cNvCxnSpPr>
            <p:nvPr/>
          </p:nvCxnSpPr>
          <p:spPr>
            <a:xfrm rot="16200000" flipH="1" flipV="1">
              <a:off x="5732963" y="4505221"/>
              <a:ext cx="442916" cy="49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Flèche droite 46"/>
          <p:cNvSpPr/>
          <p:nvPr/>
        </p:nvSpPr>
        <p:spPr>
          <a:xfrm>
            <a:off x="4214810" y="321468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071802" y="1928802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(b) rotation gauche du nœud B suivie par une rotation droite du nœud A</a:t>
            </a:r>
            <a:endParaRPr lang="fr-FR" dirty="0"/>
          </a:p>
        </p:txBody>
      </p:sp>
      <p:sp>
        <p:nvSpPr>
          <p:cNvPr id="20" name="Flèche en arc 19"/>
          <p:cNvSpPr/>
          <p:nvPr/>
        </p:nvSpPr>
        <p:spPr>
          <a:xfrm rot="1620000">
            <a:off x="1960476" y="3215148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 en arc 20"/>
          <p:cNvSpPr/>
          <p:nvPr/>
        </p:nvSpPr>
        <p:spPr>
          <a:xfrm rot="19980000" flipH="1">
            <a:off x="531715" y="3643776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2" name="Groupe 50"/>
          <p:cNvGrpSpPr/>
          <p:nvPr/>
        </p:nvGrpSpPr>
        <p:grpSpPr>
          <a:xfrm>
            <a:off x="214282" y="3429000"/>
            <a:ext cx="3143272" cy="2750365"/>
            <a:chOff x="5182282" y="3036090"/>
            <a:chExt cx="2397615" cy="3393306"/>
          </a:xfrm>
        </p:grpSpPr>
        <p:grpSp>
          <p:nvGrpSpPr>
            <p:cNvPr id="3" name="Groupe 58"/>
            <p:cNvGrpSpPr/>
            <p:nvPr/>
          </p:nvGrpSpPr>
          <p:grpSpPr>
            <a:xfrm>
              <a:off x="5182282" y="3036090"/>
              <a:ext cx="2318676" cy="2607487"/>
              <a:chOff x="5182282" y="3036090"/>
              <a:chExt cx="2318676" cy="2607487"/>
            </a:xfrm>
          </p:grpSpPr>
          <p:sp>
            <p:nvSpPr>
              <p:cNvPr id="78" name="Ellipse 77"/>
              <p:cNvSpPr/>
              <p:nvPr/>
            </p:nvSpPr>
            <p:spPr>
              <a:xfrm>
                <a:off x="6325291" y="3107528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A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Ellipse 78"/>
              <p:cNvSpPr/>
              <p:nvPr/>
            </p:nvSpPr>
            <p:spPr>
              <a:xfrm>
                <a:off x="5753786" y="3750470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Triangle isocèle 79"/>
              <p:cNvSpPr/>
              <p:nvPr/>
            </p:nvSpPr>
            <p:spPr>
              <a:xfrm rot="10800000">
                <a:off x="6929454" y="3821908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81" name="ZoneTexte 80"/>
              <p:cNvSpPr txBox="1"/>
              <p:nvPr/>
            </p:nvSpPr>
            <p:spPr>
              <a:xfrm>
                <a:off x="7039670" y="3821908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T4</a:t>
                </a:r>
                <a:endParaRPr lang="fr-FR" sz="1200" dirty="0"/>
              </a:p>
            </p:txBody>
          </p:sp>
          <p:sp>
            <p:nvSpPr>
              <p:cNvPr id="82" name="Triangle isocèle 81"/>
              <p:cNvSpPr/>
              <p:nvPr/>
            </p:nvSpPr>
            <p:spPr>
              <a:xfrm rot="10800000">
                <a:off x="5182282" y="4464850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83" name="ZoneTexte 82"/>
              <p:cNvSpPr txBox="1"/>
              <p:nvPr/>
            </p:nvSpPr>
            <p:spPr>
              <a:xfrm>
                <a:off x="5292498" y="4464850"/>
                <a:ext cx="3273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T1</a:t>
                </a:r>
                <a:endParaRPr lang="fr-FR" sz="1200" dirty="0"/>
              </a:p>
            </p:txBody>
          </p:sp>
          <p:cxnSp>
            <p:nvCxnSpPr>
              <p:cNvPr id="84" name="Connecteur droit 83"/>
              <p:cNvCxnSpPr>
                <a:stCxn id="78" idx="2"/>
                <a:endCxn id="79" idx="0"/>
              </p:cNvCxnSpPr>
              <p:nvPr/>
            </p:nvCxnSpPr>
            <p:spPr>
              <a:xfrm rot="10800000" flipV="1">
                <a:off x="5968101" y="3286122"/>
                <a:ext cx="357191" cy="4643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cteur droit 84"/>
              <p:cNvCxnSpPr>
                <a:stCxn id="79" idx="2"/>
                <a:endCxn id="83" idx="0"/>
              </p:cNvCxnSpPr>
              <p:nvPr/>
            </p:nvCxnSpPr>
            <p:spPr>
              <a:xfrm rot="10800000" flipV="1">
                <a:off x="5456166" y="3929064"/>
                <a:ext cx="297621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cteur droit 85"/>
              <p:cNvCxnSpPr>
                <a:stCxn id="78" idx="6"/>
                <a:endCxn id="81" idx="0"/>
              </p:cNvCxnSpPr>
              <p:nvPr/>
            </p:nvCxnSpPr>
            <p:spPr>
              <a:xfrm>
                <a:off x="6753919" y="3286123"/>
                <a:ext cx="466249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ZoneTexte 86"/>
              <p:cNvSpPr txBox="1"/>
              <p:nvPr/>
            </p:nvSpPr>
            <p:spPr>
              <a:xfrm>
                <a:off x="5968100" y="3036090"/>
                <a:ext cx="263132" cy="3417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>
                    <a:solidFill>
                      <a:srgbClr val="FF0000"/>
                    </a:solidFill>
                  </a:rPr>
                  <a:t>+2</a:t>
                </a:r>
                <a:endParaRPr lang="fr-FR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8" name="ZoneTexte 87"/>
              <p:cNvSpPr txBox="1"/>
              <p:nvPr/>
            </p:nvSpPr>
            <p:spPr>
              <a:xfrm>
                <a:off x="5568155" y="3640469"/>
                <a:ext cx="220337" cy="3417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>
                    <a:solidFill>
                      <a:srgbClr val="FF0000"/>
                    </a:solidFill>
                  </a:rPr>
                  <a:t>-1</a:t>
                </a:r>
                <a:endParaRPr lang="fr-FR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9" name="Ellipse 88"/>
              <p:cNvSpPr/>
              <p:nvPr/>
            </p:nvSpPr>
            <p:spPr>
              <a:xfrm>
                <a:off x="6325291" y="4357693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C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Triangle isocèle 89"/>
              <p:cNvSpPr/>
              <p:nvPr/>
            </p:nvSpPr>
            <p:spPr>
              <a:xfrm rot="10800000">
                <a:off x="5825225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91" name="ZoneTexte 90"/>
              <p:cNvSpPr txBox="1"/>
              <p:nvPr/>
            </p:nvSpPr>
            <p:spPr>
              <a:xfrm>
                <a:off x="5935441" y="5143511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T2</a:t>
                </a:r>
                <a:endParaRPr lang="fr-FR" sz="1200" dirty="0"/>
              </a:p>
            </p:txBody>
          </p:sp>
          <p:sp>
            <p:nvSpPr>
              <p:cNvPr id="92" name="Triangle isocèle 91"/>
              <p:cNvSpPr/>
              <p:nvPr/>
            </p:nvSpPr>
            <p:spPr>
              <a:xfrm rot="10800000">
                <a:off x="6825357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93" name="ZoneTexte 92"/>
              <p:cNvSpPr txBox="1"/>
              <p:nvPr/>
            </p:nvSpPr>
            <p:spPr>
              <a:xfrm>
                <a:off x="6935573" y="5143511"/>
                <a:ext cx="3497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T3</a:t>
                </a:r>
                <a:endParaRPr lang="fr-FR" sz="1200" dirty="0"/>
              </a:p>
            </p:txBody>
          </p:sp>
          <p:cxnSp>
            <p:nvCxnSpPr>
              <p:cNvPr id="94" name="Connecteur droit 93"/>
              <p:cNvCxnSpPr>
                <a:stCxn id="79" idx="6"/>
                <a:endCxn id="89" idx="0"/>
              </p:cNvCxnSpPr>
              <p:nvPr/>
            </p:nvCxnSpPr>
            <p:spPr>
              <a:xfrm>
                <a:off x="6182414" y="3929065"/>
                <a:ext cx="357191" cy="4286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94"/>
              <p:cNvCxnSpPr>
                <a:stCxn id="89" idx="2"/>
                <a:endCxn id="91" idx="0"/>
              </p:cNvCxnSpPr>
              <p:nvPr/>
            </p:nvCxnSpPr>
            <p:spPr>
              <a:xfrm rot="10800000" flipV="1">
                <a:off x="6112733" y="4536287"/>
                <a:ext cx="212558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/>
              <p:cNvCxnSpPr>
                <a:stCxn id="89" idx="6"/>
                <a:endCxn id="93" idx="0"/>
              </p:cNvCxnSpPr>
              <p:nvPr/>
            </p:nvCxnSpPr>
            <p:spPr>
              <a:xfrm>
                <a:off x="6753919" y="4536288"/>
                <a:ext cx="356542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ZoneTexte 96"/>
              <p:cNvSpPr txBox="1"/>
              <p:nvPr/>
            </p:nvSpPr>
            <p:spPr>
              <a:xfrm>
                <a:off x="6753919" y="4357693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5214942" y="500063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000892" y="4357694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786446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786578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882315" y="6072206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Connecteur droit 76"/>
            <p:cNvCxnSpPr>
              <a:stCxn id="90" idx="0"/>
              <a:endCxn id="57" idx="0"/>
            </p:cNvCxnSpPr>
            <p:nvPr/>
          </p:nvCxnSpPr>
          <p:spPr>
            <a:xfrm rot="5400000">
              <a:off x="5889489" y="5850718"/>
              <a:ext cx="428629" cy="1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64"/>
          <p:cNvGrpSpPr/>
          <p:nvPr/>
        </p:nvGrpSpPr>
        <p:grpSpPr>
          <a:xfrm>
            <a:off x="5072066" y="3143248"/>
            <a:ext cx="3787041" cy="2500330"/>
            <a:chOff x="5072066" y="3143248"/>
            <a:chExt cx="3787041" cy="2500330"/>
          </a:xfrm>
        </p:grpSpPr>
        <p:sp>
          <p:nvSpPr>
            <p:cNvPr id="131" name="Rectangle 130"/>
            <p:cNvSpPr/>
            <p:nvPr/>
          </p:nvSpPr>
          <p:spPr>
            <a:xfrm>
              <a:off x="7072330" y="5143512"/>
              <a:ext cx="907275" cy="2760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grpSp>
          <p:nvGrpSpPr>
            <p:cNvPr id="6" name="Groupe 63"/>
            <p:cNvGrpSpPr/>
            <p:nvPr/>
          </p:nvGrpSpPr>
          <p:grpSpPr>
            <a:xfrm>
              <a:off x="5072066" y="3143248"/>
              <a:ext cx="3787041" cy="2500330"/>
              <a:chOff x="4838001" y="3286124"/>
              <a:chExt cx="3787041" cy="2500330"/>
            </a:xfrm>
          </p:grpSpPr>
          <p:sp>
            <p:nvSpPr>
              <p:cNvPr id="134" name="Ellipse 133"/>
              <p:cNvSpPr/>
              <p:nvPr/>
            </p:nvSpPr>
            <p:spPr>
              <a:xfrm>
                <a:off x="7450939" y="4143380"/>
                <a:ext cx="529456" cy="26695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A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5379237" y="4090741"/>
                <a:ext cx="529456" cy="26695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Triangle isocèle 135"/>
              <p:cNvSpPr/>
              <p:nvPr/>
            </p:nvSpPr>
            <p:spPr>
              <a:xfrm rot="10800000">
                <a:off x="7888005" y="4824071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137" name="ZoneTexte 136"/>
              <p:cNvSpPr txBox="1"/>
              <p:nvPr/>
            </p:nvSpPr>
            <p:spPr>
              <a:xfrm>
                <a:off x="8024148" y="4824071"/>
                <a:ext cx="445915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T4</a:t>
                </a:r>
                <a:endParaRPr lang="fr-FR" sz="1200" dirty="0"/>
              </a:p>
            </p:txBody>
          </p:sp>
          <p:sp>
            <p:nvSpPr>
              <p:cNvPr id="138" name="Triangle isocèle 137"/>
              <p:cNvSpPr/>
              <p:nvPr/>
            </p:nvSpPr>
            <p:spPr>
              <a:xfrm rot="10800000">
                <a:off x="4838001" y="4824245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139" name="ZoneTexte 138"/>
              <p:cNvSpPr txBox="1"/>
              <p:nvPr/>
            </p:nvSpPr>
            <p:spPr>
              <a:xfrm>
                <a:off x="4974144" y="4824245"/>
                <a:ext cx="404334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T1</a:t>
                </a:r>
                <a:endParaRPr lang="fr-FR" sz="1200" dirty="0"/>
              </a:p>
            </p:txBody>
          </p:sp>
          <p:cxnSp>
            <p:nvCxnSpPr>
              <p:cNvPr id="141" name="Connecteur droit 140"/>
              <p:cNvCxnSpPr>
                <a:stCxn id="135" idx="2"/>
                <a:endCxn id="139" idx="0"/>
              </p:cNvCxnSpPr>
              <p:nvPr/>
            </p:nvCxnSpPr>
            <p:spPr>
              <a:xfrm rot="10800000" flipV="1">
                <a:off x="5176311" y="4224217"/>
                <a:ext cx="202926" cy="6000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Connecteur droit 141"/>
              <p:cNvCxnSpPr>
                <a:stCxn id="134" idx="6"/>
                <a:endCxn id="137" idx="0"/>
              </p:cNvCxnSpPr>
              <p:nvPr/>
            </p:nvCxnSpPr>
            <p:spPr>
              <a:xfrm>
                <a:off x="7980395" y="4276857"/>
                <a:ext cx="266711" cy="5472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ZoneTexte 142"/>
              <p:cNvSpPr txBox="1"/>
              <p:nvPr/>
            </p:nvSpPr>
            <p:spPr>
              <a:xfrm>
                <a:off x="6772733" y="3286124"/>
                <a:ext cx="268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  <p:sp>
            <p:nvSpPr>
              <p:cNvPr id="144" name="ZoneTexte 143"/>
              <p:cNvSpPr txBox="1"/>
              <p:nvPr/>
            </p:nvSpPr>
            <p:spPr>
              <a:xfrm>
                <a:off x="5052315" y="4071942"/>
                <a:ext cx="331070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  <p:sp>
            <p:nvSpPr>
              <p:cNvPr id="145" name="Ellipse 144"/>
              <p:cNvSpPr/>
              <p:nvPr/>
            </p:nvSpPr>
            <p:spPr>
              <a:xfrm>
                <a:off x="6373567" y="3500438"/>
                <a:ext cx="529456" cy="26695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C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Triangle isocèle 145"/>
              <p:cNvSpPr/>
              <p:nvPr/>
            </p:nvSpPr>
            <p:spPr>
              <a:xfrm rot="10800000">
                <a:off x="5877185" y="4825424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147" name="ZoneTexte 146"/>
              <p:cNvSpPr txBox="1"/>
              <p:nvPr/>
            </p:nvSpPr>
            <p:spPr>
              <a:xfrm>
                <a:off x="6011693" y="4822040"/>
                <a:ext cx="437995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T2</a:t>
                </a:r>
                <a:endParaRPr lang="fr-FR" sz="1200" dirty="0"/>
              </a:p>
            </p:txBody>
          </p:sp>
          <p:sp>
            <p:nvSpPr>
              <p:cNvPr id="148" name="Triangle isocèle 147"/>
              <p:cNvSpPr/>
              <p:nvPr/>
            </p:nvSpPr>
            <p:spPr>
              <a:xfrm rot="10800000">
                <a:off x="6879435" y="4857760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cxnSp>
            <p:nvCxnSpPr>
              <p:cNvPr id="150" name="Connecteur droit 149"/>
              <p:cNvCxnSpPr>
                <a:stCxn id="135" idx="0"/>
                <a:endCxn id="145" idx="2"/>
              </p:cNvCxnSpPr>
              <p:nvPr/>
            </p:nvCxnSpPr>
            <p:spPr>
              <a:xfrm rot="5400000" flipH="1" flipV="1">
                <a:off x="5780353" y="3497527"/>
                <a:ext cx="456826" cy="72960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cteur droit 151"/>
              <p:cNvCxnSpPr>
                <a:stCxn id="145" idx="6"/>
                <a:endCxn id="134" idx="0"/>
              </p:cNvCxnSpPr>
              <p:nvPr/>
            </p:nvCxnSpPr>
            <p:spPr>
              <a:xfrm>
                <a:off x="6903023" y="3633915"/>
                <a:ext cx="812644" cy="50946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ZoneTexte 152"/>
              <p:cNvSpPr txBox="1"/>
              <p:nvPr/>
            </p:nvSpPr>
            <p:spPr>
              <a:xfrm>
                <a:off x="7124017" y="4079236"/>
                <a:ext cx="288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-1</a:t>
                </a:r>
                <a:endParaRPr lang="fr-FR" sz="12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878344" y="5224675"/>
                <a:ext cx="715207" cy="276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h=n</a:t>
                </a:r>
                <a:endParaRPr lang="fr-FR" dirty="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7909835" y="5286388"/>
                <a:ext cx="715207" cy="276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h=n</a:t>
                </a:r>
                <a:endParaRPr lang="fr-FR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829284" y="5199158"/>
                <a:ext cx="907275" cy="276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h=n-1</a:t>
                </a:r>
                <a:endParaRPr lang="fr-FR" dirty="0"/>
              </a:p>
            </p:txBody>
          </p:sp>
          <p:sp>
            <p:nvSpPr>
              <p:cNvPr id="132" name="Ellipse 131"/>
              <p:cNvSpPr/>
              <p:nvPr/>
            </p:nvSpPr>
            <p:spPr>
              <a:xfrm>
                <a:off x="5947704" y="5519501"/>
                <a:ext cx="529456" cy="26695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3" name="Connecteur droit 132"/>
              <p:cNvCxnSpPr>
                <a:stCxn id="146" idx="0"/>
                <a:endCxn id="132" idx="0"/>
              </p:cNvCxnSpPr>
              <p:nvPr/>
            </p:nvCxnSpPr>
            <p:spPr>
              <a:xfrm rot="5400000">
                <a:off x="6061123" y="5350469"/>
                <a:ext cx="320344" cy="177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cteur droit 161"/>
              <p:cNvCxnSpPr>
                <a:stCxn id="135" idx="6"/>
                <a:endCxn id="146" idx="3"/>
              </p:cNvCxnSpPr>
              <p:nvPr/>
            </p:nvCxnSpPr>
            <p:spPr>
              <a:xfrm>
                <a:off x="5908693" y="4224218"/>
                <a:ext cx="321463" cy="6012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cteur droit 164"/>
              <p:cNvCxnSpPr>
                <a:stCxn id="148" idx="3"/>
                <a:endCxn id="134" idx="2"/>
              </p:cNvCxnSpPr>
              <p:nvPr/>
            </p:nvCxnSpPr>
            <p:spPr>
              <a:xfrm rot="5400000" flipH="1" flipV="1">
                <a:off x="7051221" y="4458043"/>
                <a:ext cx="580903" cy="2185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ZoneTexte 165"/>
              <p:cNvSpPr txBox="1"/>
              <p:nvPr/>
            </p:nvSpPr>
            <p:spPr>
              <a:xfrm>
                <a:off x="7022311" y="4857760"/>
                <a:ext cx="458556" cy="224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T3</a:t>
                </a:r>
                <a:endParaRPr lang="fr-FR" sz="1200" dirty="0"/>
              </a:p>
            </p:txBody>
          </p:sp>
        </p:grpSp>
      </p:grpSp>
      <p:sp>
        <p:nvSpPr>
          <p:cNvPr id="63" name="Flèche droite 62"/>
          <p:cNvSpPr/>
          <p:nvPr/>
        </p:nvSpPr>
        <p:spPr>
          <a:xfrm>
            <a:off x="4071934" y="400050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 animBg="1"/>
      <p:bldP spid="21" grpId="0" animBg="1"/>
      <p:bldP spid="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Algorithme d'insertion)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2285992"/>
            <a:ext cx="6572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première partie de l'algorithme consiste à insérer la clé dans l'arbre sans tenir compte du facteur d'équilibrage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85786" y="3143248"/>
            <a:ext cx="607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Elle garde aussi la trace du plus jeune antécédent, soit Y qui devient non équilibré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785786" y="4000504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deuxième partie fait la transformation à partir de Y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Rotation gauche)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426797" y="26731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239778" y="41019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28596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424999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789780" y="4083465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DG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2" name="Connecteur droit 21"/>
          <p:cNvCxnSpPr>
            <a:stCxn id="10" idx="2"/>
            <a:endCxn id="14" idx="0"/>
          </p:cNvCxnSpPr>
          <p:nvPr/>
        </p:nvCxnSpPr>
        <p:spPr>
          <a:xfrm rot="10800000" flipV="1">
            <a:off x="700833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0" idx="6"/>
            <a:endCxn id="18" idx="0"/>
          </p:cNvCxnSpPr>
          <p:nvPr/>
        </p:nvCxnSpPr>
        <p:spPr>
          <a:xfrm>
            <a:off x="1971271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8" idx="2"/>
            <a:endCxn id="19" idx="0"/>
          </p:cNvCxnSpPr>
          <p:nvPr/>
        </p:nvCxnSpPr>
        <p:spPr>
          <a:xfrm rot="10800000" flipV="1">
            <a:off x="2062016" y="3613357"/>
            <a:ext cx="362982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2355491" y="203019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6" name="Connecteur droit 35"/>
          <p:cNvCxnSpPr>
            <a:stCxn id="34" idx="2"/>
            <a:endCxn id="10" idx="0"/>
          </p:cNvCxnSpPr>
          <p:nvPr/>
        </p:nvCxnSpPr>
        <p:spPr>
          <a:xfrm rot="10800000" flipV="1">
            <a:off x="1699035" y="2265252"/>
            <a:ext cx="656457" cy="407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8" idx="6"/>
            <a:endCxn id="11" idx="0"/>
          </p:cNvCxnSpPr>
          <p:nvPr/>
        </p:nvCxnSpPr>
        <p:spPr>
          <a:xfrm>
            <a:off x="2969472" y="3613357"/>
            <a:ext cx="542543" cy="488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èche en arc 38"/>
          <p:cNvSpPr/>
          <p:nvPr/>
        </p:nvSpPr>
        <p:spPr>
          <a:xfrm rot="19980000" flipH="1">
            <a:off x="1101289" y="238785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6529787" y="2693879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6386912" y="414338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5531586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527989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4643438" y="4124945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44"/>
          <p:cNvCxnSpPr>
            <a:stCxn id="40" idx="2"/>
            <a:endCxn id="42" idx="0"/>
          </p:cNvCxnSpPr>
          <p:nvPr/>
        </p:nvCxnSpPr>
        <p:spPr>
          <a:xfrm rot="10800000" flipV="1">
            <a:off x="5803823" y="2928934"/>
            <a:ext cx="725965" cy="4701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40" idx="6"/>
            <a:endCxn id="43" idx="0"/>
          </p:cNvCxnSpPr>
          <p:nvPr/>
        </p:nvCxnSpPr>
        <p:spPr>
          <a:xfrm>
            <a:off x="7074261" y="2928934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7458481" y="2050937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>
            <a:stCxn id="48" idx="2"/>
            <a:endCxn id="40" idx="0"/>
          </p:cNvCxnSpPr>
          <p:nvPr/>
        </p:nvCxnSpPr>
        <p:spPr>
          <a:xfrm rot="10800000" flipV="1">
            <a:off x="6802025" y="2285991"/>
            <a:ext cx="656457" cy="4078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42" idx="2"/>
            <a:endCxn id="44" idx="0"/>
          </p:cNvCxnSpPr>
          <p:nvPr/>
        </p:nvCxnSpPr>
        <p:spPr>
          <a:xfrm rot="10800000" flipV="1">
            <a:off x="4915676" y="3634095"/>
            <a:ext cx="615911" cy="490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42" idx="6"/>
            <a:endCxn id="41" idx="0"/>
          </p:cNvCxnSpPr>
          <p:nvPr/>
        </p:nvCxnSpPr>
        <p:spPr>
          <a:xfrm>
            <a:off x="6076059" y="3634096"/>
            <a:ext cx="583090" cy="50928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1000100" y="5572140"/>
            <a:ext cx="158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AFF_FD(N, DG)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3355674" y="5572140"/>
            <a:ext cx="150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AFF_FG(D, N))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670209" y="5572140"/>
            <a:ext cx="1902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AFF_FG(Parent, D)</a:t>
            </a:r>
            <a:endParaRPr lang="fr-FR" dirty="0"/>
          </a:p>
        </p:txBody>
      </p:sp>
      <p:sp>
        <p:nvSpPr>
          <p:cNvPr id="61" name="Flèche droite 60"/>
          <p:cNvSpPr/>
          <p:nvPr/>
        </p:nvSpPr>
        <p:spPr>
          <a:xfrm>
            <a:off x="4071934" y="285749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3428992" y="2428868"/>
            <a:ext cx="1998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Rotation gauche(N)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  <p:bldP spid="58" grpId="0"/>
      <p:bldP spid="59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Rotation droite)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172069" y="26731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913348" y="41019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173868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70271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4681" y="4083465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GG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2" name="Connecteur droit 21"/>
          <p:cNvCxnSpPr>
            <a:stCxn id="10" idx="2"/>
            <a:endCxn id="14" idx="0"/>
          </p:cNvCxnSpPr>
          <p:nvPr/>
        </p:nvCxnSpPr>
        <p:spPr>
          <a:xfrm rot="10800000" flipV="1">
            <a:off x="1446105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0" idx="6"/>
            <a:endCxn id="18" idx="0"/>
          </p:cNvCxnSpPr>
          <p:nvPr/>
        </p:nvCxnSpPr>
        <p:spPr>
          <a:xfrm>
            <a:off x="2716543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3100763" y="203019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6" name="Connecteur droit 35"/>
          <p:cNvCxnSpPr>
            <a:stCxn id="34" idx="2"/>
            <a:endCxn id="10" idx="0"/>
          </p:cNvCxnSpPr>
          <p:nvPr/>
        </p:nvCxnSpPr>
        <p:spPr>
          <a:xfrm rot="10800000" flipV="1">
            <a:off x="2444307" y="2265252"/>
            <a:ext cx="656457" cy="407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6529787" y="2693879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8528121" y="417333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5531586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527989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6784647" y="41549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GD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44"/>
          <p:cNvCxnSpPr>
            <a:stCxn id="40" idx="2"/>
            <a:endCxn id="42" idx="0"/>
          </p:cNvCxnSpPr>
          <p:nvPr/>
        </p:nvCxnSpPr>
        <p:spPr>
          <a:xfrm rot="10800000" flipV="1">
            <a:off x="5803823" y="2928934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40" idx="6"/>
            <a:endCxn id="43" idx="0"/>
          </p:cNvCxnSpPr>
          <p:nvPr/>
        </p:nvCxnSpPr>
        <p:spPr>
          <a:xfrm>
            <a:off x="7074261" y="2928934"/>
            <a:ext cx="725965" cy="4701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7458481" y="2050937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>
            <a:stCxn id="48" idx="2"/>
            <a:endCxn id="40" idx="0"/>
          </p:cNvCxnSpPr>
          <p:nvPr/>
        </p:nvCxnSpPr>
        <p:spPr>
          <a:xfrm rot="10800000" flipV="1">
            <a:off x="6802025" y="2285991"/>
            <a:ext cx="656457" cy="4078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1000100" y="5572140"/>
            <a:ext cx="158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AFF_FG(N, GD)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3355674" y="5572140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AFF_FD(G, N))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670209" y="5572140"/>
            <a:ext cx="19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AFF_FD(Parent, G)</a:t>
            </a:r>
            <a:endParaRPr lang="fr-FR" dirty="0"/>
          </a:p>
        </p:txBody>
      </p:sp>
      <p:cxnSp>
        <p:nvCxnSpPr>
          <p:cNvPr id="33" name="Connecteur droit 32"/>
          <p:cNvCxnSpPr>
            <a:stCxn id="14" idx="6"/>
            <a:endCxn id="11" idx="0"/>
          </p:cNvCxnSpPr>
          <p:nvPr/>
        </p:nvCxnSpPr>
        <p:spPr>
          <a:xfrm>
            <a:off x="1718341" y="3613357"/>
            <a:ext cx="467244" cy="488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4" idx="2"/>
            <a:endCxn id="19" idx="0"/>
          </p:cNvCxnSpPr>
          <p:nvPr/>
        </p:nvCxnSpPr>
        <p:spPr>
          <a:xfrm rot="10800000" flipV="1">
            <a:off x="586918" y="3613357"/>
            <a:ext cx="586950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43" idx="6"/>
            <a:endCxn id="41" idx="0"/>
          </p:cNvCxnSpPr>
          <p:nvPr/>
        </p:nvCxnSpPr>
        <p:spPr>
          <a:xfrm>
            <a:off x="8072462" y="3634096"/>
            <a:ext cx="727896" cy="53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43" idx="2"/>
            <a:endCxn id="44" idx="0"/>
          </p:cNvCxnSpPr>
          <p:nvPr/>
        </p:nvCxnSpPr>
        <p:spPr>
          <a:xfrm rot="10800000" flipV="1">
            <a:off x="7056885" y="3634095"/>
            <a:ext cx="471105" cy="52080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Flèche en arc 52"/>
          <p:cNvSpPr/>
          <p:nvPr/>
        </p:nvSpPr>
        <p:spPr>
          <a:xfrm rot="1620000">
            <a:off x="2246229" y="242933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4" name="Flèche droite 53"/>
          <p:cNvSpPr/>
          <p:nvPr/>
        </p:nvSpPr>
        <p:spPr>
          <a:xfrm>
            <a:off x="4559141" y="285749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916199" y="2428868"/>
            <a:ext cx="194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Rotation droite (N)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  <p:bldP spid="58" grpId="0"/>
      <p:bldP spid="59" grpId="0"/>
      <p:bldP spid="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2000240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Étape 1 : comme dans un arbre de recherche binaire ordinaire</a:t>
            </a:r>
            <a:endParaRPr lang="fr-FR" b="1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Étape 2 : mettre à jour les balances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3214686"/>
            <a:ext cx="42811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Cas où la balance d’un nœud A devient +2  </a:t>
            </a:r>
          </a:p>
          <a:p>
            <a:r>
              <a:rPr lang="fr-FR" b="1" dirty="0" smtClean="0">
                <a:sym typeface="Wingdings" pitchFamily="2" charset="2"/>
              </a:rPr>
              <a:t> </a:t>
            </a:r>
            <a:r>
              <a:rPr lang="fr-FR" b="1" dirty="0" smtClean="0"/>
              <a:t>Le fils gauche B de A doit exister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40719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/>
              <a:t>Les cas suivants peuvent se présenter</a:t>
            </a:r>
          </a:p>
          <a:p>
            <a:pPr marL="342900" indent="-342900">
              <a:buAutoNum type="alphaLcParenR"/>
            </a:pPr>
            <a:r>
              <a:rPr lang="fr-FR" b="1" dirty="0" smtClean="0"/>
              <a:t>B a une balance égale à + 1</a:t>
            </a:r>
          </a:p>
          <a:p>
            <a:pPr marL="342900" indent="-342900">
              <a:buAutoNum type="alphaLcParenR"/>
            </a:pPr>
            <a:r>
              <a:rPr lang="fr-FR" b="1" dirty="0" smtClean="0"/>
              <a:t>B a une balance égale à – 1</a:t>
            </a:r>
          </a:p>
          <a:p>
            <a:pPr marL="342900" indent="-342900">
              <a:buAutoNum type="alphaLcParenR"/>
            </a:pPr>
            <a:r>
              <a:rPr lang="fr-FR" b="1" dirty="0" smtClean="0"/>
              <a:t>B a une balance égale à 0</a:t>
            </a:r>
            <a:endParaRPr lang="fr-FR" b="1" dirty="0"/>
          </a:p>
        </p:txBody>
      </p:sp>
      <p:sp>
        <p:nvSpPr>
          <p:cNvPr id="17" name="Rectangle 16"/>
          <p:cNvSpPr/>
          <p:nvPr/>
        </p:nvSpPr>
        <p:spPr>
          <a:xfrm>
            <a:off x="790958" y="5500702"/>
            <a:ext cx="776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Même traitement symétrique dans le cas où la balance d’un nœud A devient -2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6215082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Traitement peut continuer en cascade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7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+ 1</a:t>
            </a:r>
            <a:endParaRPr lang="fr-FR" dirty="0"/>
          </a:p>
        </p:txBody>
      </p:sp>
      <p:sp>
        <p:nvSpPr>
          <p:cNvPr id="19" name="Flèche droite 18"/>
          <p:cNvSpPr/>
          <p:nvPr/>
        </p:nvSpPr>
        <p:spPr>
          <a:xfrm>
            <a:off x="4000496" y="392906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en arc 20"/>
          <p:cNvSpPr/>
          <p:nvPr/>
        </p:nvSpPr>
        <p:spPr>
          <a:xfrm rot="1620000">
            <a:off x="1674725" y="2857960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2" name="Groupe 99"/>
          <p:cNvGrpSpPr/>
          <p:nvPr/>
        </p:nvGrpSpPr>
        <p:grpSpPr>
          <a:xfrm>
            <a:off x="642910" y="3071810"/>
            <a:ext cx="2318676" cy="1928826"/>
            <a:chOff x="642910" y="3071810"/>
            <a:chExt cx="2318676" cy="1928826"/>
          </a:xfrm>
        </p:grpSpPr>
        <p:sp>
          <p:nvSpPr>
            <p:cNvPr id="11" name="Ellipse 10"/>
            <p:cNvSpPr/>
            <p:nvPr/>
          </p:nvSpPr>
          <p:spPr>
            <a:xfrm>
              <a:off x="1785919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214414" y="378619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Triangle isocèle 12"/>
            <p:cNvSpPr/>
            <p:nvPr/>
          </p:nvSpPr>
          <p:spPr>
            <a:xfrm rot="10800000">
              <a:off x="2390082" y="385762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500298" y="385762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15" name="Triangle isocèle 14"/>
            <p:cNvSpPr/>
            <p:nvPr/>
          </p:nvSpPr>
          <p:spPr>
            <a:xfrm rot="10800000">
              <a:off x="642910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53126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17" name="Triangle isocèle 16"/>
            <p:cNvSpPr/>
            <p:nvPr/>
          </p:nvSpPr>
          <p:spPr>
            <a:xfrm rot="10800000">
              <a:off x="1604264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714480" y="450057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23" name="Connecteur droit 22"/>
            <p:cNvCxnSpPr>
              <a:stCxn id="11" idx="2"/>
              <a:endCxn id="12" idx="0"/>
            </p:cNvCxnSpPr>
            <p:nvPr/>
          </p:nvCxnSpPr>
          <p:spPr>
            <a:xfrm rot="10800000" flipV="1">
              <a:off x="1428729" y="332184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2" idx="2"/>
              <a:endCxn id="16" idx="0"/>
            </p:cNvCxnSpPr>
            <p:nvPr/>
          </p:nvCxnSpPr>
          <p:spPr>
            <a:xfrm rot="10800000" flipV="1">
              <a:off x="885534" y="3964784"/>
              <a:ext cx="3288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1" idx="6"/>
              <a:endCxn id="14" idx="0"/>
            </p:cNvCxnSpPr>
            <p:nvPr/>
          </p:nvCxnSpPr>
          <p:spPr>
            <a:xfrm>
              <a:off x="2214547" y="332184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12" idx="6"/>
              <a:endCxn id="20" idx="0"/>
            </p:cNvCxnSpPr>
            <p:nvPr/>
          </p:nvCxnSpPr>
          <p:spPr>
            <a:xfrm>
              <a:off x="1643042" y="3964785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Texte 29"/>
            <p:cNvSpPr txBox="1"/>
            <p:nvPr/>
          </p:nvSpPr>
          <p:spPr>
            <a:xfrm>
              <a:off x="1428728" y="307181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928662" y="3571876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</p:grpSp>
      <p:grpSp>
        <p:nvGrpSpPr>
          <p:cNvPr id="3" name="Groupe 100"/>
          <p:cNvGrpSpPr/>
          <p:nvPr/>
        </p:nvGrpSpPr>
        <p:grpSpPr>
          <a:xfrm>
            <a:off x="5357817" y="3000371"/>
            <a:ext cx="2500331" cy="2071702"/>
            <a:chOff x="5357817" y="3000371"/>
            <a:chExt cx="2500331" cy="2071702"/>
          </a:xfrm>
        </p:grpSpPr>
        <p:sp>
          <p:nvSpPr>
            <p:cNvPr id="77" name="Ellipse 76"/>
            <p:cNvSpPr/>
            <p:nvPr/>
          </p:nvSpPr>
          <p:spPr>
            <a:xfrm>
              <a:off x="6786577" y="385762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>
              <a:off x="6000759" y="314324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Triangle isocèle 78"/>
            <p:cNvSpPr/>
            <p:nvPr/>
          </p:nvSpPr>
          <p:spPr>
            <a:xfrm rot="10800000">
              <a:off x="7286644" y="457200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7396860" y="4572007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81" name="Triangle isocèle 80"/>
            <p:cNvSpPr/>
            <p:nvPr/>
          </p:nvSpPr>
          <p:spPr>
            <a:xfrm rot="10800000">
              <a:off x="5357817" y="385762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468033" y="3857627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83" name="Triangle isocèle 82"/>
            <p:cNvSpPr/>
            <p:nvPr/>
          </p:nvSpPr>
          <p:spPr>
            <a:xfrm rot="10800000">
              <a:off x="6215073" y="4572006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6325289" y="4572006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86" name="Connecteur droit 85"/>
            <p:cNvCxnSpPr>
              <a:stCxn id="78" idx="2"/>
            </p:cNvCxnSpPr>
            <p:nvPr/>
          </p:nvCxnSpPr>
          <p:spPr>
            <a:xfrm rot="10800000" flipV="1">
              <a:off x="5643569" y="3321841"/>
              <a:ext cx="35719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>
              <a:stCxn id="77" idx="6"/>
              <a:endCxn id="80" idx="0"/>
            </p:cNvCxnSpPr>
            <p:nvPr/>
          </p:nvCxnSpPr>
          <p:spPr>
            <a:xfrm>
              <a:off x="7215205" y="4036222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6429387" y="300037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7215205" y="36433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97" name="Connecteur droit 96"/>
            <p:cNvCxnSpPr>
              <a:stCxn id="77" idx="2"/>
              <a:endCxn id="84" idx="0"/>
            </p:cNvCxnSpPr>
            <p:nvPr/>
          </p:nvCxnSpPr>
          <p:spPr>
            <a:xfrm rot="10800000" flipV="1">
              <a:off x="6520215" y="4036222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>
              <a:stCxn id="78" idx="6"/>
              <a:endCxn id="77" idx="0"/>
            </p:cNvCxnSpPr>
            <p:nvPr/>
          </p:nvCxnSpPr>
          <p:spPr>
            <a:xfrm>
              <a:off x="6429387" y="3321842"/>
              <a:ext cx="571504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624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14348" y="5357826"/>
            <a:ext cx="332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donc un fils à sa droite, soit C.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286380" y="2357430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Cas Balance (C)= 0</a:t>
            </a:r>
            <a:endParaRPr lang="fr-FR" dirty="0"/>
          </a:p>
        </p:txBody>
      </p:sp>
      <p:sp>
        <p:nvSpPr>
          <p:cNvPr id="16" name="Égal 15"/>
          <p:cNvSpPr/>
          <p:nvPr/>
        </p:nvSpPr>
        <p:spPr>
          <a:xfrm>
            <a:off x="4143372" y="3571876"/>
            <a:ext cx="571504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2" name="Groupe 57"/>
          <p:cNvGrpSpPr/>
          <p:nvPr/>
        </p:nvGrpSpPr>
        <p:grpSpPr>
          <a:xfrm>
            <a:off x="642908" y="3000372"/>
            <a:ext cx="2318676" cy="1928826"/>
            <a:chOff x="642908" y="3000372"/>
            <a:chExt cx="2318676" cy="1928826"/>
          </a:xfrm>
        </p:grpSpPr>
        <p:sp>
          <p:nvSpPr>
            <p:cNvPr id="15" name="Ellipse 14"/>
            <p:cNvSpPr/>
            <p:nvPr/>
          </p:nvSpPr>
          <p:spPr>
            <a:xfrm>
              <a:off x="1785917" y="307181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214412" y="371475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Triangle isocèle 18"/>
            <p:cNvSpPr/>
            <p:nvPr/>
          </p:nvSpPr>
          <p:spPr>
            <a:xfrm rot="10800000">
              <a:off x="2390080" y="378619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2500296" y="378619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1" name="Triangle isocèle 20"/>
            <p:cNvSpPr/>
            <p:nvPr/>
          </p:nvSpPr>
          <p:spPr>
            <a:xfrm rot="10800000">
              <a:off x="642908" y="442913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53124" y="442913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3" name="Triangle isocèle 22"/>
            <p:cNvSpPr/>
            <p:nvPr/>
          </p:nvSpPr>
          <p:spPr>
            <a:xfrm rot="10800000">
              <a:off x="1604262" y="442913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714478" y="4429132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25" name="Connecteur droit 24"/>
            <p:cNvCxnSpPr>
              <a:stCxn id="15" idx="2"/>
              <a:endCxn id="17" idx="0"/>
            </p:cNvCxnSpPr>
            <p:nvPr/>
          </p:nvCxnSpPr>
          <p:spPr>
            <a:xfrm rot="10800000" flipV="1">
              <a:off x="1428727" y="3250404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7" idx="2"/>
              <a:endCxn id="22" idx="0"/>
            </p:cNvCxnSpPr>
            <p:nvPr/>
          </p:nvCxnSpPr>
          <p:spPr>
            <a:xfrm rot="10800000" flipV="1">
              <a:off x="948050" y="3893346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5" idx="6"/>
              <a:endCxn id="20" idx="0"/>
            </p:cNvCxnSpPr>
            <p:nvPr/>
          </p:nvCxnSpPr>
          <p:spPr>
            <a:xfrm>
              <a:off x="2214545" y="3250405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17" idx="6"/>
              <a:endCxn id="24" idx="0"/>
            </p:cNvCxnSpPr>
            <p:nvPr/>
          </p:nvCxnSpPr>
          <p:spPr>
            <a:xfrm>
              <a:off x="1643040" y="3893347"/>
              <a:ext cx="20384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1428726" y="3000372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928660" y="350043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</p:grpSp>
      <p:grpSp>
        <p:nvGrpSpPr>
          <p:cNvPr id="3" name="Groupe 58"/>
          <p:cNvGrpSpPr/>
          <p:nvPr/>
        </p:nvGrpSpPr>
        <p:grpSpPr>
          <a:xfrm>
            <a:off x="5182282" y="3036090"/>
            <a:ext cx="2318676" cy="2607487"/>
            <a:chOff x="5182282" y="3036090"/>
            <a:chExt cx="2318676" cy="2607487"/>
          </a:xfrm>
        </p:grpSpPr>
        <p:sp>
          <p:nvSpPr>
            <p:cNvPr id="31" name="Ellipse 30"/>
            <p:cNvSpPr/>
            <p:nvPr/>
          </p:nvSpPr>
          <p:spPr>
            <a:xfrm>
              <a:off x="6325291" y="31075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5753786" y="375047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Triangle isocèle 32"/>
            <p:cNvSpPr/>
            <p:nvPr/>
          </p:nvSpPr>
          <p:spPr>
            <a:xfrm rot="10800000">
              <a:off x="6929454" y="38219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7039670" y="38219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35" name="Triangle isocèle 34"/>
            <p:cNvSpPr/>
            <p:nvPr/>
          </p:nvSpPr>
          <p:spPr>
            <a:xfrm rot="10800000">
              <a:off x="5182282" y="446485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292498" y="446485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39" name="Connecteur droit 38"/>
            <p:cNvCxnSpPr>
              <a:stCxn id="31" idx="2"/>
              <a:endCxn id="32" idx="0"/>
            </p:cNvCxnSpPr>
            <p:nvPr/>
          </p:nvCxnSpPr>
          <p:spPr>
            <a:xfrm rot="10800000" flipV="1">
              <a:off x="5968101" y="328612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>
              <a:stCxn id="32" idx="2"/>
              <a:endCxn id="36" idx="0"/>
            </p:cNvCxnSpPr>
            <p:nvPr/>
          </p:nvCxnSpPr>
          <p:spPr>
            <a:xfrm rot="10800000" flipV="1">
              <a:off x="5487424" y="392906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1" idx="6"/>
              <a:endCxn id="34" idx="0"/>
            </p:cNvCxnSpPr>
            <p:nvPr/>
          </p:nvCxnSpPr>
          <p:spPr>
            <a:xfrm>
              <a:off x="6753919" y="328612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/>
            <p:cNvSpPr txBox="1"/>
            <p:nvPr/>
          </p:nvSpPr>
          <p:spPr>
            <a:xfrm>
              <a:off x="5968100" y="303609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468034" y="3536156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6325291" y="435769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Triangle isocèle 46"/>
            <p:cNvSpPr/>
            <p:nvPr/>
          </p:nvSpPr>
          <p:spPr>
            <a:xfrm rot="10800000">
              <a:off x="5825225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5935441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9" name="Triangle isocèle 48"/>
            <p:cNvSpPr/>
            <p:nvPr/>
          </p:nvSpPr>
          <p:spPr>
            <a:xfrm rot="10800000">
              <a:off x="6825357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6935573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52" name="Connecteur droit 51"/>
            <p:cNvCxnSpPr>
              <a:stCxn id="32" idx="6"/>
              <a:endCxn id="45" idx="0"/>
            </p:cNvCxnSpPr>
            <p:nvPr/>
          </p:nvCxnSpPr>
          <p:spPr>
            <a:xfrm>
              <a:off x="6182414" y="3929065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>
              <a:stCxn id="45" idx="2"/>
              <a:endCxn id="48" idx="0"/>
            </p:cNvCxnSpPr>
            <p:nvPr/>
          </p:nvCxnSpPr>
          <p:spPr>
            <a:xfrm rot="10800000" flipV="1">
              <a:off x="6130367" y="4536287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>
              <a:stCxn id="45" idx="6"/>
              <a:endCxn id="50" idx="0"/>
            </p:cNvCxnSpPr>
            <p:nvPr/>
          </p:nvCxnSpPr>
          <p:spPr>
            <a:xfrm>
              <a:off x="6753919" y="4536288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6753919" y="435769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786182" y="421481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85786" y="1928802"/>
            <a:ext cx="6042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 ,  C son fils droit avec Balance(C)=0</a:t>
            </a:r>
            <a:endParaRPr lang="fr-FR" dirty="0"/>
          </a:p>
        </p:txBody>
      </p:sp>
      <p:sp>
        <p:nvSpPr>
          <p:cNvPr id="16" name="Flèche en arc 15"/>
          <p:cNvSpPr/>
          <p:nvPr/>
        </p:nvSpPr>
        <p:spPr>
          <a:xfrm rot="1620000">
            <a:off x="1817600" y="278652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en arc 16"/>
          <p:cNvSpPr/>
          <p:nvPr/>
        </p:nvSpPr>
        <p:spPr>
          <a:xfrm rot="19980000" flipH="1">
            <a:off x="1031782" y="3500900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2" name="Groupe 85"/>
          <p:cNvGrpSpPr/>
          <p:nvPr/>
        </p:nvGrpSpPr>
        <p:grpSpPr>
          <a:xfrm>
            <a:off x="4714877" y="2928934"/>
            <a:ext cx="3714775" cy="2071703"/>
            <a:chOff x="4714877" y="3000372"/>
            <a:chExt cx="3714775" cy="2071703"/>
          </a:xfrm>
        </p:grpSpPr>
        <p:sp>
          <p:nvSpPr>
            <p:cNvPr id="40" name="Ellipse 39"/>
            <p:cNvSpPr/>
            <p:nvPr/>
          </p:nvSpPr>
          <p:spPr>
            <a:xfrm>
              <a:off x="7358081" y="38576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286511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riangle isocèle 41"/>
            <p:cNvSpPr/>
            <p:nvPr/>
          </p:nvSpPr>
          <p:spPr>
            <a:xfrm rot="10800000">
              <a:off x="7858148" y="45720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968364" y="45720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6" name="Triangle isocèle 45"/>
            <p:cNvSpPr/>
            <p:nvPr/>
          </p:nvSpPr>
          <p:spPr>
            <a:xfrm rot="10800000">
              <a:off x="6786577" y="457200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896793" y="4572007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49" name="Connecteur droit 48"/>
            <p:cNvCxnSpPr>
              <a:stCxn id="40" idx="6"/>
              <a:endCxn id="43" idx="0"/>
            </p:cNvCxnSpPr>
            <p:nvPr/>
          </p:nvCxnSpPr>
          <p:spPr>
            <a:xfrm>
              <a:off x="7786709" y="4036223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ZoneTexte 49"/>
            <p:cNvSpPr txBox="1"/>
            <p:nvPr/>
          </p:nvSpPr>
          <p:spPr>
            <a:xfrm>
              <a:off x="6715139" y="300037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7594934" y="364331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52" name="Connecteur droit 51"/>
            <p:cNvCxnSpPr>
              <a:stCxn id="40" idx="2"/>
              <a:endCxn id="47" idx="0"/>
            </p:cNvCxnSpPr>
            <p:nvPr/>
          </p:nvCxnSpPr>
          <p:spPr>
            <a:xfrm rot="10800000" flipV="1">
              <a:off x="7091719" y="4036223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>
              <a:stCxn id="41" idx="6"/>
              <a:endCxn id="40" idx="0"/>
            </p:cNvCxnSpPr>
            <p:nvPr/>
          </p:nvCxnSpPr>
          <p:spPr>
            <a:xfrm>
              <a:off x="6715139" y="3321843"/>
              <a:ext cx="85725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>
            <a:xfrm>
              <a:off x="5286381" y="3857629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Triangle isocèle 54"/>
            <p:cNvSpPr/>
            <p:nvPr/>
          </p:nvSpPr>
          <p:spPr>
            <a:xfrm rot="10800000">
              <a:off x="5786448" y="4572009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5896664" y="4572009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57" name="Triangle isocèle 56"/>
            <p:cNvSpPr/>
            <p:nvPr/>
          </p:nvSpPr>
          <p:spPr>
            <a:xfrm rot="10800000">
              <a:off x="4714877" y="45720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825093" y="45720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59" name="Connecteur droit 58"/>
            <p:cNvCxnSpPr>
              <a:stCxn id="54" idx="6"/>
              <a:endCxn id="56" idx="0"/>
            </p:cNvCxnSpPr>
            <p:nvPr/>
          </p:nvCxnSpPr>
          <p:spPr>
            <a:xfrm>
              <a:off x="5715009" y="4036224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ZoneTexte 59"/>
            <p:cNvSpPr txBox="1"/>
            <p:nvPr/>
          </p:nvSpPr>
          <p:spPr>
            <a:xfrm>
              <a:off x="5643570" y="372350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61" name="Connecteur droit 60"/>
            <p:cNvCxnSpPr>
              <a:stCxn id="54" idx="2"/>
              <a:endCxn id="58" idx="0"/>
            </p:cNvCxnSpPr>
            <p:nvPr/>
          </p:nvCxnSpPr>
          <p:spPr>
            <a:xfrm rot="10800000" flipV="1">
              <a:off x="5020019" y="4036224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>
              <a:stCxn id="41" idx="2"/>
              <a:endCxn id="54" idx="0"/>
            </p:cNvCxnSpPr>
            <p:nvPr/>
          </p:nvCxnSpPr>
          <p:spPr>
            <a:xfrm rot="10800000" flipV="1">
              <a:off x="5500695" y="3321843"/>
              <a:ext cx="785816" cy="5357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64"/>
          <p:cNvGrpSpPr/>
          <p:nvPr/>
        </p:nvGrpSpPr>
        <p:grpSpPr>
          <a:xfrm>
            <a:off x="714348" y="3000372"/>
            <a:ext cx="2318676" cy="2607487"/>
            <a:chOff x="5182282" y="3036090"/>
            <a:chExt cx="2318676" cy="2607487"/>
          </a:xfrm>
        </p:grpSpPr>
        <p:sp>
          <p:nvSpPr>
            <p:cNvPr id="66" name="Ellipse 65"/>
            <p:cNvSpPr/>
            <p:nvPr/>
          </p:nvSpPr>
          <p:spPr>
            <a:xfrm>
              <a:off x="6325291" y="31075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Ellipse 66"/>
            <p:cNvSpPr/>
            <p:nvPr/>
          </p:nvSpPr>
          <p:spPr>
            <a:xfrm>
              <a:off x="5753786" y="375047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Triangle isocèle 67"/>
            <p:cNvSpPr/>
            <p:nvPr/>
          </p:nvSpPr>
          <p:spPr>
            <a:xfrm rot="10800000">
              <a:off x="6929454" y="38219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7039670" y="38219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70" name="Triangle isocèle 69"/>
            <p:cNvSpPr/>
            <p:nvPr/>
          </p:nvSpPr>
          <p:spPr>
            <a:xfrm rot="10800000">
              <a:off x="5182282" y="446485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5292498" y="446485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72" name="Connecteur droit 71"/>
            <p:cNvCxnSpPr>
              <a:stCxn id="66" idx="2"/>
              <a:endCxn id="67" idx="0"/>
            </p:cNvCxnSpPr>
            <p:nvPr/>
          </p:nvCxnSpPr>
          <p:spPr>
            <a:xfrm rot="10800000" flipV="1">
              <a:off x="5968101" y="328612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>
              <a:stCxn id="67" idx="2"/>
              <a:endCxn id="71" idx="0"/>
            </p:cNvCxnSpPr>
            <p:nvPr/>
          </p:nvCxnSpPr>
          <p:spPr>
            <a:xfrm rot="10800000" flipV="1">
              <a:off x="5487424" y="392906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>
              <a:stCxn id="66" idx="6"/>
              <a:endCxn id="69" idx="0"/>
            </p:cNvCxnSpPr>
            <p:nvPr/>
          </p:nvCxnSpPr>
          <p:spPr>
            <a:xfrm>
              <a:off x="6753919" y="328612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ZoneTexte 74"/>
            <p:cNvSpPr txBox="1"/>
            <p:nvPr/>
          </p:nvSpPr>
          <p:spPr>
            <a:xfrm>
              <a:off x="5968100" y="303609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6182414" y="3679032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77" name="Ellipse 76"/>
            <p:cNvSpPr/>
            <p:nvPr/>
          </p:nvSpPr>
          <p:spPr>
            <a:xfrm>
              <a:off x="6325291" y="435769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Triangle isocèle 77"/>
            <p:cNvSpPr/>
            <p:nvPr/>
          </p:nvSpPr>
          <p:spPr>
            <a:xfrm rot="10800000">
              <a:off x="5825225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5935441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80" name="Triangle isocèle 79"/>
            <p:cNvSpPr/>
            <p:nvPr/>
          </p:nvSpPr>
          <p:spPr>
            <a:xfrm rot="10800000">
              <a:off x="6825357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6935573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82" name="Connecteur droit 81"/>
            <p:cNvCxnSpPr>
              <a:stCxn id="67" idx="6"/>
              <a:endCxn id="77" idx="0"/>
            </p:cNvCxnSpPr>
            <p:nvPr/>
          </p:nvCxnSpPr>
          <p:spPr>
            <a:xfrm>
              <a:off x="6182414" y="3929065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>
              <a:stCxn id="77" idx="2"/>
              <a:endCxn id="79" idx="0"/>
            </p:cNvCxnSpPr>
            <p:nvPr/>
          </p:nvCxnSpPr>
          <p:spPr>
            <a:xfrm rot="10800000" flipV="1">
              <a:off x="6130367" y="4536287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>
              <a:stCxn id="77" idx="6"/>
              <a:endCxn id="81" idx="0"/>
            </p:cNvCxnSpPr>
            <p:nvPr/>
          </p:nvCxnSpPr>
          <p:spPr>
            <a:xfrm>
              <a:off x="6753919" y="4536288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ZoneTexte 84"/>
            <p:cNvSpPr txBox="1"/>
            <p:nvPr/>
          </p:nvSpPr>
          <p:spPr>
            <a:xfrm>
              <a:off x="6753919" y="435769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</p:grpSp>
      <p:sp>
        <p:nvSpPr>
          <p:cNvPr id="62" name="ZoneTexte 61"/>
          <p:cNvSpPr txBox="1"/>
          <p:nvPr/>
        </p:nvSpPr>
        <p:spPr>
          <a:xfrm>
            <a:off x="642910" y="592933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Idem pour balance(C)=+1 ou -1</a:t>
            </a:r>
            <a:endParaRPr lang="fr-FR" dirty="0"/>
          </a:p>
        </p:txBody>
      </p:sp>
      <p:sp>
        <p:nvSpPr>
          <p:cNvPr id="65" name="Rectangle 6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554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0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>
            <a:off x="4000496" y="392906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en arc 11"/>
          <p:cNvSpPr/>
          <p:nvPr/>
        </p:nvSpPr>
        <p:spPr>
          <a:xfrm rot="1620000">
            <a:off x="1674725" y="2857960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2" name="Groupe 43"/>
          <p:cNvGrpSpPr/>
          <p:nvPr/>
        </p:nvGrpSpPr>
        <p:grpSpPr>
          <a:xfrm>
            <a:off x="642910" y="3071810"/>
            <a:ext cx="2318676" cy="1928826"/>
            <a:chOff x="642910" y="3071810"/>
            <a:chExt cx="2318676" cy="1928826"/>
          </a:xfrm>
        </p:grpSpPr>
        <p:sp>
          <p:nvSpPr>
            <p:cNvPr id="13" name="Ellipse 12"/>
            <p:cNvSpPr/>
            <p:nvPr/>
          </p:nvSpPr>
          <p:spPr>
            <a:xfrm>
              <a:off x="1785919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1214414" y="378619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Triangle isocèle 16"/>
            <p:cNvSpPr/>
            <p:nvPr/>
          </p:nvSpPr>
          <p:spPr>
            <a:xfrm rot="10800000">
              <a:off x="2390082" y="385762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500298" y="385762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0" name="Triangle isocèle 19"/>
            <p:cNvSpPr/>
            <p:nvPr/>
          </p:nvSpPr>
          <p:spPr>
            <a:xfrm rot="10800000">
              <a:off x="642910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53126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22" name="Triangle isocèle 21"/>
            <p:cNvSpPr/>
            <p:nvPr/>
          </p:nvSpPr>
          <p:spPr>
            <a:xfrm rot="10800000">
              <a:off x="1604264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714480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24" name="Connecteur droit 23"/>
            <p:cNvCxnSpPr>
              <a:stCxn id="13" idx="2"/>
              <a:endCxn id="14" idx="0"/>
            </p:cNvCxnSpPr>
            <p:nvPr/>
          </p:nvCxnSpPr>
          <p:spPr>
            <a:xfrm rot="10800000" flipV="1">
              <a:off x="1428729" y="332184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4" idx="2"/>
              <a:endCxn id="21" idx="0"/>
            </p:cNvCxnSpPr>
            <p:nvPr/>
          </p:nvCxnSpPr>
          <p:spPr>
            <a:xfrm rot="10800000" flipV="1">
              <a:off x="885534" y="3964784"/>
              <a:ext cx="3288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3" idx="6"/>
              <a:endCxn id="19" idx="0"/>
            </p:cNvCxnSpPr>
            <p:nvPr/>
          </p:nvCxnSpPr>
          <p:spPr>
            <a:xfrm>
              <a:off x="2214547" y="332184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4" idx="6"/>
              <a:endCxn id="23" idx="0"/>
            </p:cNvCxnSpPr>
            <p:nvPr/>
          </p:nvCxnSpPr>
          <p:spPr>
            <a:xfrm>
              <a:off x="1643042" y="3964785"/>
              <a:ext cx="20384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1428728" y="307181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928662" y="357187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</p:grpSp>
      <p:grpSp>
        <p:nvGrpSpPr>
          <p:cNvPr id="3" name="Groupe 44"/>
          <p:cNvGrpSpPr/>
          <p:nvPr/>
        </p:nvGrpSpPr>
        <p:grpSpPr>
          <a:xfrm>
            <a:off x="5500693" y="3000371"/>
            <a:ext cx="2500331" cy="2071702"/>
            <a:chOff x="5500693" y="3000371"/>
            <a:chExt cx="2500331" cy="2071702"/>
          </a:xfrm>
        </p:grpSpPr>
        <p:sp>
          <p:nvSpPr>
            <p:cNvPr id="30" name="Ellipse 29"/>
            <p:cNvSpPr/>
            <p:nvPr/>
          </p:nvSpPr>
          <p:spPr>
            <a:xfrm>
              <a:off x="6929453" y="385762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6143635" y="314324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Triangle isocèle 31"/>
            <p:cNvSpPr/>
            <p:nvPr/>
          </p:nvSpPr>
          <p:spPr>
            <a:xfrm rot="10800000">
              <a:off x="7429520" y="457200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7539736" y="4572007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34" name="Triangle isocèle 33"/>
            <p:cNvSpPr/>
            <p:nvPr/>
          </p:nvSpPr>
          <p:spPr>
            <a:xfrm rot="10800000">
              <a:off x="5500693" y="385762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610909" y="3857627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36" name="Triangle isocèle 35"/>
            <p:cNvSpPr/>
            <p:nvPr/>
          </p:nvSpPr>
          <p:spPr>
            <a:xfrm rot="10800000">
              <a:off x="6357949" y="4572006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6468165" y="4572006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38" name="Connecteur droit 37"/>
            <p:cNvCxnSpPr>
              <a:stCxn id="31" idx="2"/>
            </p:cNvCxnSpPr>
            <p:nvPr/>
          </p:nvCxnSpPr>
          <p:spPr>
            <a:xfrm rot="10800000" flipV="1">
              <a:off x="5786445" y="3321841"/>
              <a:ext cx="35719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stCxn id="30" idx="6"/>
              <a:endCxn id="33" idx="0"/>
            </p:cNvCxnSpPr>
            <p:nvPr/>
          </p:nvCxnSpPr>
          <p:spPr>
            <a:xfrm>
              <a:off x="7358081" y="4036222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6572263" y="3000371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7358081" y="3643313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  <p:cxnSp>
          <p:nvCxnSpPr>
            <p:cNvPr id="42" name="Connecteur droit 41"/>
            <p:cNvCxnSpPr>
              <a:stCxn id="30" idx="2"/>
              <a:endCxn id="37" idx="0"/>
            </p:cNvCxnSpPr>
            <p:nvPr/>
          </p:nvCxnSpPr>
          <p:spPr>
            <a:xfrm rot="10800000" flipV="1">
              <a:off x="6600573" y="4036222"/>
              <a:ext cx="328880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1" idx="6"/>
              <a:endCxn id="30" idx="0"/>
            </p:cNvCxnSpPr>
            <p:nvPr/>
          </p:nvCxnSpPr>
          <p:spPr>
            <a:xfrm>
              <a:off x="6572263" y="3321842"/>
              <a:ext cx="571504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rme libre 20"/>
          <p:cNvSpPr/>
          <p:nvPr/>
        </p:nvSpPr>
        <p:spPr>
          <a:xfrm>
            <a:off x="1579418" y="1246909"/>
            <a:ext cx="1966693" cy="633746"/>
          </a:xfrm>
          <a:custGeom>
            <a:avLst/>
            <a:gdLst>
              <a:gd name="connsiteX0" fmla="*/ 332509 w 1966693"/>
              <a:gd name="connsiteY0" fmla="*/ 0 h 633746"/>
              <a:gd name="connsiteX1" fmla="*/ 193964 w 1966693"/>
              <a:gd name="connsiteY1" fmla="*/ 41564 h 633746"/>
              <a:gd name="connsiteX2" fmla="*/ 96982 w 1966693"/>
              <a:gd name="connsiteY2" fmla="*/ 152400 h 633746"/>
              <a:gd name="connsiteX3" fmla="*/ 55418 w 1966693"/>
              <a:gd name="connsiteY3" fmla="*/ 277091 h 633746"/>
              <a:gd name="connsiteX4" fmla="*/ 13855 w 1966693"/>
              <a:gd name="connsiteY4" fmla="*/ 318655 h 633746"/>
              <a:gd name="connsiteX5" fmla="*/ 0 w 1966693"/>
              <a:gd name="connsiteY5" fmla="*/ 360218 h 633746"/>
              <a:gd name="connsiteX6" fmla="*/ 13855 w 1966693"/>
              <a:gd name="connsiteY6" fmla="*/ 484909 h 633746"/>
              <a:gd name="connsiteX7" fmla="*/ 55418 w 1966693"/>
              <a:gd name="connsiteY7" fmla="*/ 526473 h 633746"/>
              <a:gd name="connsiteX8" fmla="*/ 304800 w 1966693"/>
              <a:gd name="connsiteY8" fmla="*/ 568036 h 633746"/>
              <a:gd name="connsiteX9" fmla="*/ 748146 w 1966693"/>
              <a:gd name="connsiteY9" fmla="*/ 609600 h 633746"/>
              <a:gd name="connsiteX10" fmla="*/ 1510146 w 1966693"/>
              <a:gd name="connsiteY10" fmla="*/ 581891 h 633746"/>
              <a:gd name="connsiteX11" fmla="*/ 1634837 w 1966693"/>
              <a:gd name="connsiteY11" fmla="*/ 609600 h 633746"/>
              <a:gd name="connsiteX12" fmla="*/ 1704109 w 1966693"/>
              <a:gd name="connsiteY12" fmla="*/ 623455 h 633746"/>
              <a:gd name="connsiteX13" fmla="*/ 1842655 w 1966693"/>
              <a:gd name="connsiteY13" fmla="*/ 609600 h 633746"/>
              <a:gd name="connsiteX14" fmla="*/ 1925782 w 1966693"/>
              <a:gd name="connsiteY14" fmla="*/ 581891 h 633746"/>
              <a:gd name="connsiteX15" fmla="*/ 1925782 w 1966693"/>
              <a:gd name="connsiteY15" fmla="*/ 249382 h 633746"/>
              <a:gd name="connsiteX16" fmla="*/ 1884218 w 1966693"/>
              <a:gd name="connsiteY16" fmla="*/ 207818 h 633746"/>
              <a:gd name="connsiteX17" fmla="*/ 1856509 w 1966693"/>
              <a:gd name="connsiteY17" fmla="*/ 166255 h 633746"/>
              <a:gd name="connsiteX18" fmla="*/ 1801091 w 1966693"/>
              <a:gd name="connsiteY18" fmla="*/ 152400 h 633746"/>
              <a:gd name="connsiteX19" fmla="*/ 1759527 w 1966693"/>
              <a:gd name="connsiteY19" fmla="*/ 110836 h 633746"/>
              <a:gd name="connsiteX20" fmla="*/ 1676400 w 1966693"/>
              <a:gd name="connsiteY20" fmla="*/ 96982 h 633746"/>
              <a:gd name="connsiteX21" fmla="*/ 1524000 w 1966693"/>
              <a:gd name="connsiteY21" fmla="*/ 69273 h 633746"/>
              <a:gd name="connsiteX22" fmla="*/ 1302327 w 1966693"/>
              <a:gd name="connsiteY22" fmla="*/ 41564 h 633746"/>
              <a:gd name="connsiteX23" fmla="*/ 1025237 w 1966693"/>
              <a:gd name="connsiteY23" fmla="*/ 55418 h 633746"/>
              <a:gd name="connsiteX24" fmla="*/ 928255 w 1966693"/>
              <a:gd name="connsiteY24" fmla="*/ 110836 h 633746"/>
              <a:gd name="connsiteX25" fmla="*/ 831273 w 1966693"/>
              <a:gd name="connsiteY25" fmla="*/ 138546 h 633746"/>
              <a:gd name="connsiteX26" fmla="*/ 748146 w 1966693"/>
              <a:gd name="connsiteY26" fmla="*/ 124691 h 633746"/>
              <a:gd name="connsiteX27" fmla="*/ 706582 w 1966693"/>
              <a:gd name="connsiteY27" fmla="*/ 96982 h 633746"/>
              <a:gd name="connsiteX28" fmla="*/ 457200 w 1966693"/>
              <a:gd name="connsiteY28" fmla="*/ 83127 h 633746"/>
              <a:gd name="connsiteX29" fmla="*/ 374073 w 1966693"/>
              <a:gd name="connsiteY29" fmla="*/ 55418 h 633746"/>
              <a:gd name="connsiteX30" fmla="*/ 332509 w 1966693"/>
              <a:gd name="connsiteY30" fmla="*/ 41564 h 633746"/>
              <a:gd name="connsiteX31" fmla="*/ 332509 w 1966693"/>
              <a:gd name="connsiteY31" fmla="*/ 0 h 63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66693" h="633746">
                <a:moveTo>
                  <a:pt x="332509" y="0"/>
                </a:moveTo>
                <a:cubicBezTo>
                  <a:pt x="309418" y="0"/>
                  <a:pt x="237656" y="21174"/>
                  <a:pt x="193964" y="41564"/>
                </a:cubicBezTo>
                <a:cubicBezTo>
                  <a:pt x="138391" y="67498"/>
                  <a:pt x="117084" y="100136"/>
                  <a:pt x="96982" y="152400"/>
                </a:cubicBezTo>
                <a:cubicBezTo>
                  <a:pt x="81254" y="193292"/>
                  <a:pt x="86397" y="246111"/>
                  <a:pt x="55418" y="277091"/>
                </a:cubicBezTo>
                <a:lnTo>
                  <a:pt x="13855" y="318655"/>
                </a:lnTo>
                <a:cubicBezTo>
                  <a:pt x="9237" y="332509"/>
                  <a:pt x="0" y="345614"/>
                  <a:pt x="0" y="360218"/>
                </a:cubicBezTo>
                <a:cubicBezTo>
                  <a:pt x="0" y="402037"/>
                  <a:pt x="631" y="445236"/>
                  <a:pt x="13855" y="484909"/>
                </a:cubicBezTo>
                <a:cubicBezTo>
                  <a:pt x="20051" y="503497"/>
                  <a:pt x="39474" y="515085"/>
                  <a:pt x="55418" y="526473"/>
                </a:cubicBezTo>
                <a:cubicBezTo>
                  <a:pt x="131013" y="580470"/>
                  <a:pt x="208869" y="561184"/>
                  <a:pt x="304800" y="568036"/>
                </a:cubicBezTo>
                <a:cubicBezTo>
                  <a:pt x="501922" y="633746"/>
                  <a:pt x="358741" y="594623"/>
                  <a:pt x="748146" y="609600"/>
                </a:cubicBezTo>
                <a:lnTo>
                  <a:pt x="1510146" y="581891"/>
                </a:lnTo>
                <a:cubicBezTo>
                  <a:pt x="1586383" y="581891"/>
                  <a:pt x="1577694" y="595314"/>
                  <a:pt x="1634837" y="609600"/>
                </a:cubicBezTo>
                <a:cubicBezTo>
                  <a:pt x="1657682" y="615311"/>
                  <a:pt x="1681018" y="618837"/>
                  <a:pt x="1704109" y="623455"/>
                </a:cubicBezTo>
                <a:cubicBezTo>
                  <a:pt x="1750291" y="618837"/>
                  <a:pt x="1797038" y="618153"/>
                  <a:pt x="1842655" y="609600"/>
                </a:cubicBezTo>
                <a:cubicBezTo>
                  <a:pt x="1871363" y="604217"/>
                  <a:pt x="1925782" y="581891"/>
                  <a:pt x="1925782" y="581891"/>
                </a:cubicBezTo>
                <a:cubicBezTo>
                  <a:pt x="1966693" y="459160"/>
                  <a:pt x="1964581" y="482170"/>
                  <a:pt x="1925782" y="249382"/>
                </a:cubicBezTo>
                <a:cubicBezTo>
                  <a:pt x="1922561" y="230055"/>
                  <a:pt x="1896761" y="222870"/>
                  <a:pt x="1884218" y="207818"/>
                </a:cubicBezTo>
                <a:cubicBezTo>
                  <a:pt x="1873558" y="195026"/>
                  <a:pt x="1870363" y="175491"/>
                  <a:pt x="1856509" y="166255"/>
                </a:cubicBezTo>
                <a:cubicBezTo>
                  <a:pt x="1840666" y="155693"/>
                  <a:pt x="1819564" y="157018"/>
                  <a:pt x="1801091" y="152400"/>
                </a:cubicBezTo>
                <a:cubicBezTo>
                  <a:pt x="1787236" y="138545"/>
                  <a:pt x="1777432" y="118794"/>
                  <a:pt x="1759527" y="110836"/>
                </a:cubicBezTo>
                <a:cubicBezTo>
                  <a:pt x="1733857" y="99427"/>
                  <a:pt x="1704038" y="102007"/>
                  <a:pt x="1676400" y="96982"/>
                </a:cubicBezTo>
                <a:cubicBezTo>
                  <a:pt x="1600269" y="83140"/>
                  <a:pt x="1605676" y="80411"/>
                  <a:pt x="1524000" y="69273"/>
                </a:cubicBezTo>
                <a:cubicBezTo>
                  <a:pt x="1450217" y="59212"/>
                  <a:pt x="1302327" y="41564"/>
                  <a:pt x="1302327" y="41564"/>
                </a:cubicBezTo>
                <a:cubicBezTo>
                  <a:pt x="1209964" y="46182"/>
                  <a:pt x="1117368" y="47407"/>
                  <a:pt x="1025237" y="55418"/>
                </a:cubicBezTo>
                <a:cubicBezTo>
                  <a:pt x="978404" y="59490"/>
                  <a:pt x="969053" y="87523"/>
                  <a:pt x="928255" y="110836"/>
                </a:cubicBezTo>
                <a:cubicBezTo>
                  <a:pt x="912795" y="119670"/>
                  <a:pt x="843271" y="135546"/>
                  <a:pt x="831273" y="138546"/>
                </a:cubicBezTo>
                <a:cubicBezTo>
                  <a:pt x="803564" y="133928"/>
                  <a:pt x="774796" y="133574"/>
                  <a:pt x="748146" y="124691"/>
                </a:cubicBezTo>
                <a:cubicBezTo>
                  <a:pt x="732349" y="119425"/>
                  <a:pt x="723066" y="99337"/>
                  <a:pt x="706582" y="96982"/>
                </a:cubicBezTo>
                <a:cubicBezTo>
                  <a:pt x="624163" y="85208"/>
                  <a:pt x="540327" y="87745"/>
                  <a:pt x="457200" y="83127"/>
                </a:cubicBezTo>
                <a:lnTo>
                  <a:pt x="374073" y="55418"/>
                </a:lnTo>
                <a:lnTo>
                  <a:pt x="332509" y="41564"/>
                </a:lnTo>
                <a:cubicBezTo>
                  <a:pt x="283261" y="8732"/>
                  <a:pt x="355600" y="0"/>
                  <a:pt x="33250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52600" y="533400"/>
            <a:ext cx="1676400" cy="304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AVL 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1785938" y="1447800"/>
            <a:ext cx="1676400" cy="304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B Arbres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714750" y="1428750"/>
            <a:ext cx="1676400" cy="304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Arbres 2-3</a:t>
            </a: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5786438" y="1428750"/>
            <a:ext cx="1676400" cy="304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Arbres 2-4</a:t>
            </a:r>
          </a:p>
        </p:txBody>
      </p:sp>
      <p:sp>
        <p:nvSpPr>
          <p:cNvPr id="8198" name="Rectangle 10"/>
          <p:cNvSpPr>
            <a:spLocks noChangeArrowheads="1"/>
          </p:cNvSpPr>
          <p:nvPr/>
        </p:nvSpPr>
        <p:spPr bwMode="auto">
          <a:xfrm>
            <a:off x="1785938" y="4214813"/>
            <a:ext cx="1676400" cy="304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Arbres AA</a:t>
            </a: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1785938" y="3500438"/>
            <a:ext cx="2286000" cy="357187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Arbres Red-Black</a:t>
            </a:r>
          </a:p>
        </p:txBody>
      </p:sp>
      <p:sp>
        <p:nvSpPr>
          <p:cNvPr id="8200" name="Line 15"/>
          <p:cNvSpPr>
            <a:spLocks noChangeShapeType="1"/>
          </p:cNvSpPr>
          <p:nvPr/>
        </p:nvSpPr>
        <p:spPr bwMode="auto">
          <a:xfrm>
            <a:off x="1524000" y="457200"/>
            <a:ext cx="0" cy="6172200"/>
          </a:xfrm>
          <a:prstGeom prst="line">
            <a:avLst/>
          </a:prstGeom>
          <a:noFill/>
          <a:ln w="76200" cap="sq" cmpd="tri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8201" name="Line 17"/>
          <p:cNvSpPr>
            <a:spLocks noChangeShapeType="1"/>
          </p:cNvSpPr>
          <p:nvPr/>
        </p:nvSpPr>
        <p:spPr bwMode="auto">
          <a:xfrm>
            <a:off x="1576388" y="1143000"/>
            <a:ext cx="67818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8202" name="Line 18"/>
          <p:cNvSpPr>
            <a:spLocks noChangeShapeType="1"/>
          </p:cNvSpPr>
          <p:nvPr/>
        </p:nvSpPr>
        <p:spPr bwMode="auto">
          <a:xfrm>
            <a:off x="1600200" y="5029200"/>
            <a:ext cx="6858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8203" name="Oval 19"/>
          <p:cNvSpPr>
            <a:spLocks noChangeArrowheads="1"/>
          </p:cNvSpPr>
          <p:nvPr/>
        </p:nvSpPr>
        <p:spPr bwMode="auto">
          <a:xfrm rot="-5400000">
            <a:off x="-892968" y="3178969"/>
            <a:ext cx="3643312" cy="85725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r-FR"/>
              <a:t>Arbres équilibrés en RAM</a:t>
            </a:r>
          </a:p>
        </p:txBody>
      </p:sp>
      <p:sp>
        <p:nvSpPr>
          <p:cNvPr id="8204" name="Text Box 26"/>
          <p:cNvSpPr txBox="1">
            <a:spLocks noChangeArrowheads="1"/>
          </p:cNvSpPr>
          <p:nvPr/>
        </p:nvSpPr>
        <p:spPr bwMode="auto">
          <a:xfrm>
            <a:off x="3429000" y="457200"/>
            <a:ext cx="800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fr-FR"/>
              <a:t>1962</a:t>
            </a:r>
          </a:p>
        </p:txBody>
      </p:sp>
      <p:sp>
        <p:nvSpPr>
          <p:cNvPr id="8205" name="Text Box 27"/>
          <p:cNvSpPr txBox="1">
            <a:spLocks noChangeArrowheads="1"/>
          </p:cNvSpPr>
          <p:nvPr/>
        </p:nvSpPr>
        <p:spPr bwMode="auto">
          <a:xfrm>
            <a:off x="7358063" y="1857375"/>
            <a:ext cx="800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fr-FR"/>
              <a:t>1972</a:t>
            </a:r>
          </a:p>
        </p:txBody>
      </p:sp>
      <p:sp>
        <p:nvSpPr>
          <p:cNvPr id="8206" name="Text Box 30"/>
          <p:cNvSpPr txBox="1">
            <a:spLocks noChangeArrowheads="1"/>
          </p:cNvSpPr>
          <p:nvPr/>
        </p:nvSpPr>
        <p:spPr bwMode="auto">
          <a:xfrm>
            <a:off x="3629025" y="4143375"/>
            <a:ext cx="800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fr-FR"/>
              <a:t>1993</a:t>
            </a:r>
          </a:p>
        </p:txBody>
      </p:sp>
      <p:sp>
        <p:nvSpPr>
          <p:cNvPr id="8207" name="Text Box 32"/>
          <p:cNvSpPr txBox="1">
            <a:spLocks noChangeArrowheads="1"/>
          </p:cNvSpPr>
          <p:nvPr/>
        </p:nvSpPr>
        <p:spPr bwMode="auto">
          <a:xfrm>
            <a:off x="3571875" y="5857875"/>
            <a:ext cx="800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fr-FR"/>
              <a:t>2008</a:t>
            </a:r>
          </a:p>
        </p:txBody>
      </p:sp>
      <p:sp>
        <p:nvSpPr>
          <p:cNvPr id="8208" name="Rectangle 34"/>
          <p:cNvSpPr>
            <a:spLocks noChangeArrowheads="1"/>
          </p:cNvSpPr>
          <p:nvPr/>
        </p:nvSpPr>
        <p:spPr bwMode="auto">
          <a:xfrm>
            <a:off x="1824038" y="5857875"/>
            <a:ext cx="1676400" cy="35718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LLRB</a:t>
            </a:r>
          </a:p>
        </p:txBody>
      </p:sp>
      <p:sp>
        <p:nvSpPr>
          <p:cNvPr id="8209" name="Text Box 30"/>
          <p:cNvSpPr txBox="1">
            <a:spLocks noChangeArrowheads="1"/>
          </p:cNvSpPr>
          <p:nvPr/>
        </p:nvSpPr>
        <p:spPr bwMode="auto">
          <a:xfrm>
            <a:off x="4129088" y="3429000"/>
            <a:ext cx="8001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fr-FR"/>
              <a:t>1978</a:t>
            </a:r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1571625" y="3143250"/>
            <a:ext cx="6858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8211" name="Rectangle 5"/>
          <p:cNvSpPr>
            <a:spLocks noChangeArrowheads="1"/>
          </p:cNvSpPr>
          <p:nvPr/>
        </p:nvSpPr>
        <p:spPr bwMode="auto">
          <a:xfrm>
            <a:off x="1785938" y="2052638"/>
            <a:ext cx="2857500" cy="304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BB : B-arbres Binaires</a:t>
            </a:r>
          </a:p>
        </p:txBody>
      </p:sp>
      <p:sp>
        <p:nvSpPr>
          <p:cNvPr id="8212" name="Rectangle 5"/>
          <p:cNvSpPr>
            <a:spLocks noChangeArrowheads="1"/>
          </p:cNvSpPr>
          <p:nvPr/>
        </p:nvSpPr>
        <p:spPr bwMode="auto">
          <a:xfrm>
            <a:off x="1785938" y="2643188"/>
            <a:ext cx="4643437" cy="357187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/>
              <a:t>SBB : B-arbres Binaires Symétriques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Analyse théorique)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85786" y="2000240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/>
              <a:t>la profondeur maximale d'un arbre binaire équilibré est 1.44*Log</a:t>
            </a:r>
            <a:r>
              <a:rPr lang="fr-FR" i="1" baseline="-25000" dirty="0" smtClean="0"/>
              <a:t>2</a:t>
            </a:r>
            <a:r>
              <a:rPr lang="fr-FR" i="1" dirty="0" smtClean="0"/>
              <a:t>n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5786" y="2714620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recherche dans un tel arbre </a:t>
            </a:r>
            <a:r>
              <a:rPr lang="fr-FR" i="1" dirty="0" smtClean="0"/>
              <a:t>n'exige jamais plus de 44% de plus de comparaisons que pour un arbre binaire complet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5786" y="3857628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Operations de maintenance :</a:t>
            </a:r>
          </a:p>
          <a:p>
            <a:r>
              <a:rPr lang="en-US" b="1" dirty="0" smtClean="0"/>
              <a:t>- Restructuration = 1 rotation </a:t>
            </a:r>
            <a:r>
              <a:rPr lang="en-US" b="1" dirty="0" err="1" smtClean="0"/>
              <a:t>ou</a:t>
            </a:r>
            <a:r>
              <a:rPr lang="en-US" b="1" dirty="0" smtClean="0"/>
              <a:t> double rotation</a:t>
            </a:r>
          </a:p>
          <a:p>
            <a:pPr>
              <a:buFontTx/>
              <a:buChar char="-"/>
            </a:pPr>
            <a:r>
              <a:rPr lang="en-US" b="1" dirty="0" smtClean="0"/>
              <a:t> Insertion :  au plus 1 restructuration </a:t>
            </a:r>
          </a:p>
          <a:p>
            <a:pPr>
              <a:buFontTx/>
              <a:buChar char="-"/>
            </a:pPr>
            <a:r>
              <a:rPr lang="en-US" b="1" dirty="0" smtClean="0"/>
              <a:t> suppression : au plus  Log</a:t>
            </a:r>
            <a:r>
              <a:rPr lang="en-US" b="1" baseline="-25000" dirty="0" smtClean="0"/>
              <a:t>2</a:t>
            </a:r>
            <a:r>
              <a:rPr lang="en-US" b="1" dirty="0" smtClean="0"/>
              <a:t> (N) </a:t>
            </a:r>
            <a:r>
              <a:rPr lang="en-US" b="1" dirty="0" err="1" smtClean="0"/>
              <a:t>restructurations</a:t>
            </a:r>
            <a:endParaRPr lang="fr-FR" b="1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28992" y="285749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Arbres 2-3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Définition / Propriétés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C’est un arbre  de recherche </a:t>
            </a:r>
            <a:r>
              <a:rPr lang="fr-FR" b="1" dirty="0" err="1" smtClean="0"/>
              <a:t>m-aire</a:t>
            </a:r>
            <a:r>
              <a:rPr lang="fr-FR" b="1" dirty="0" smtClean="0"/>
              <a:t> équilibré (B-arbre) d’ordre 3</a:t>
            </a:r>
            <a:endParaRPr lang="pt-BR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785786" y="235743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Equilibre garanti par construction </a:t>
            </a:r>
            <a:endParaRPr lang="pt-BR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5786" y="3143248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Nombre</a:t>
            </a:r>
            <a:r>
              <a:rPr lang="en-US" b="1" dirty="0" smtClean="0"/>
              <a:t> </a:t>
            </a:r>
            <a:r>
              <a:rPr lang="en-US" b="1" dirty="0" err="1" smtClean="0"/>
              <a:t>d’éléments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un 2-3 tree de hauteur h  </a:t>
            </a:r>
            <a:r>
              <a:rPr lang="en-US" b="1" dirty="0" err="1" smtClean="0"/>
              <a:t>est</a:t>
            </a:r>
            <a:r>
              <a:rPr lang="en-US" b="1" dirty="0" smtClean="0"/>
              <a:t> entre 2</a:t>
            </a:r>
            <a:r>
              <a:rPr lang="en-US" b="1" baseline="30000" dirty="0" smtClean="0"/>
              <a:t>h</a:t>
            </a:r>
            <a:r>
              <a:rPr lang="en-US" b="1" dirty="0" smtClean="0"/>
              <a:t> - 1 et 3</a:t>
            </a:r>
            <a:r>
              <a:rPr lang="en-US" b="1" baseline="30000" dirty="0" smtClean="0"/>
              <a:t>h</a:t>
            </a:r>
            <a:r>
              <a:rPr lang="en-US" sz="1200" b="1" dirty="0" smtClean="0"/>
              <a:t> </a:t>
            </a:r>
            <a:r>
              <a:rPr lang="en-US" b="1" dirty="0" smtClean="0"/>
              <a:t>- 1.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5786" y="3723505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err="1" smtClean="0">
                <a:solidFill>
                  <a:prstClr val="black"/>
                </a:solidFill>
              </a:rPr>
              <a:t>Donc</a:t>
            </a:r>
            <a:r>
              <a:rPr lang="en-US" b="1" dirty="0" smtClean="0">
                <a:solidFill>
                  <a:prstClr val="black"/>
                </a:solidFill>
              </a:rPr>
              <a:t>, la hauteur d’un 2-3 tree avec n </a:t>
            </a:r>
            <a:r>
              <a:rPr lang="en-US" b="1" dirty="0" err="1" smtClean="0">
                <a:solidFill>
                  <a:prstClr val="black"/>
                </a:solidFill>
              </a:rPr>
              <a:t>éléments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est</a:t>
            </a:r>
            <a:r>
              <a:rPr lang="en-US" b="1" dirty="0" smtClean="0">
                <a:solidFill>
                  <a:prstClr val="black"/>
                </a:solidFill>
              </a:rPr>
              <a:t> entre </a:t>
            </a:r>
            <a:r>
              <a:rPr lang="pt-BR" b="1" dirty="0" smtClean="0">
                <a:solidFill>
                  <a:prstClr val="black"/>
                </a:solidFill>
              </a:rPr>
              <a:t> ENT(log3 ( N+1 ))  et ENT(log2 ( N+1))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T</a:t>
            </a:r>
            <a:r>
              <a:rPr lang="en-US" altLang="zh-TW" b="1" dirty="0" err="1" smtClean="0">
                <a:ea typeface="新細明體" pitchFamily="18" charset="-120"/>
              </a:rPr>
              <a:t>ypes</a:t>
            </a:r>
            <a:r>
              <a:rPr lang="en-US" altLang="zh-TW" b="1" dirty="0" smtClean="0">
                <a:ea typeface="新細明體" pitchFamily="18" charset="-120"/>
              </a:rPr>
              <a:t> de </a:t>
            </a:r>
            <a:r>
              <a:rPr lang="en-US" altLang="zh-TW" b="1" dirty="0" err="1" smtClean="0">
                <a:ea typeface="新細明體" pitchFamily="18" charset="-120"/>
              </a:rPr>
              <a:t>noeud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3116"/>
            <a:ext cx="23717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214554"/>
            <a:ext cx="24193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oneTexte 11"/>
          <p:cNvSpPr txBox="1"/>
          <p:nvPr/>
        </p:nvSpPr>
        <p:spPr>
          <a:xfrm>
            <a:off x="1500166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</a:t>
            </a:r>
            <a:r>
              <a:rPr lang="fr-FR" dirty="0" err="1" smtClean="0"/>
              <a:t>noeud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3-</a:t>
            </a:r>
            <a:r>
              <a:rPr lang="fr-FR" dirty="0" err="1" smtClean="0"/>
              <a:t>noeud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Exemple d’un arbre 2-3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285992"/>
            <a:ext cx="6287597" cy="258529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L’ insertion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ascendante</a:t>
            </a:r>
            <a:r>
              <a:rPr lang="en-US" altLang="zh-TW" b="1" dirty="0" smtClean="0">
                <a:cs typeface="Times New Roman" pitchFamily="18" charset="0"/>
              </a:rPr>
              <a:t> (Bottom up)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464344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Processus</a:t>
            </a:r>
            <a:r>
              <a:rPr lang="en-US" altLang="zh-TW" b="1" dirty="0" smtClean="0">
                <a:cs typeface="Times New Roman" pitchFamily="18" charset="0"/>
              </a:rPr>
              <a:t> continue en cascade : </a:t>
            </a:r>
            <a:r>
              <a:rPr lang="en-US" altLang="zh-TW" b="1" dirty="0" err="1" smtClean="0">
                <a:cs typeface="Times New Roman" pitchFamily="18" charset="0"/>
              </a:rPr>
              <a:t>si</a:t>
            </a:r>
            <a:r>
              <a:rPr lang="en-US" altLang="zh-TW" b="1" dirty="0" smtClean="0">
                <a:cs typeface="Times New Roman" pitchFamily="18" charset="0"/>
              </a:rPr>
              <a:t> un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interne </a:t>
            </a:r>
            <a:r>
              <a:rPr lang="en-US" altLang="zh-TW" b="1" dirty="0" err="1" smtClean="0">
                <a:cs typeface="Times New Roman" pitchFamily="18" charset="0"/>
              </a:rPr>
              <a:t>contient</a:t>
            </a:r>
            <a:r>
              <a:rPr lang="en-US" altLang="zh-TW" b="1" dirty="0" smtClean="0">
                <a:cs typeface="Times New Roman" pitchFamily="18" charset="0"/>
              </a:rPr>
              <a:t> 3 </a:t>
            </a:r>
            <a:r>
              <a:rPr lang="en-US" altLang="zh-TW" b="1" dirty="0" err="1" smtClean="0">
                <a:cs typeface="Times New Roman" pitchFamily="18" charset="0"/>
              </a:rPr>
              <a:t>éléments</a:t>
            </a:r>
            <a:r>
              <a:rPr lang="en-US" altLang="zh-TW" b="1" dirty="0" smtClean="0">
                <a:cs typeface="Times New Roman" pitchFamily="18" charset="0"/>
              </a:rPr>
              <a:t>, </a:t>
            </a:r>
            <a:r>
              <a:rPr lang="en-US" altLang="zh-TW" b="1" dirty="0" err="1" smtClean="0">
                <a:cs typeface="Times New Roman" pitchFamily="18" charset="0"/>
              </a:rPr>
              <a:t>il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éclaté</a:t>
            </a:r>
            <a:r>
              <a:rPr lang="en-US" altLang="zh-TW" b="1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548856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Si  la </a:t>
            </a:r>
            <a:r>
              <a:rPr lang="en-US" altLang="zh-TW" b="1" dirty="0" err="1" smtClean="0">
                <a:cs typeface="Times New Roman" pitchFamily="18" charset="0"/>
              </a:rPr>
              <a:t>racine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contient</a:t>
            </a:r>
            <a:r>
              <a:rPr lang="en-US" altLang="zh-TW" b="1" dirty="0" smtClean="0">
                <a:cs typeface="Times New Roman" pitchFamily="18" charset="0"/>
              </a:rPr>
              <a:t> 3 </a:t>
            </a:r>
            <a:r>
              <a:rPr lang="en-US" altLang="zh-TW" b="1" dirty="0" err="1" smtClean="0">
                <a:cs typeface="Times New Roman" pitchFamily="18" charset="0"/>
              </a:rPr>
              <a:t>éléments</a:t>
            </a:r>
            <a:r>
              <a:rPr lang="en-US" altLang="zh-TW" b="1" dirty="0" smtClean="0">
                <a:cs typeface="Times New Roman" pitchFamily="18" charset="0"/>
              </a:rPr>
              <a:t>,  </a:t>
            </a:r>
            <a:r>
              <a:rPr lang="en-US" altLang="zh-TW" b="1" dirty="0" err="1" smtClean="0">
                <a:cs typeface="Times New Roman" pitchFamily="18" charset="0"/>
              </a:rPr>
              <a:t>elle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éclatée</a:t>
            </a:r>
            <a:r>
              <a:rPr lang="en-US" altLang="zh-TW" b="1" dirty="0" smtClean="0">
                <a:cs typeface="Times New Roman" pitchFamily="18" charset="0"/>
              </a:rPr>
              <a:t>. </a:t>
            </a:r>
            <a:r>
              <a:rPr lang="en-US" altLang="zh-TW" b="1" dirty="0" err="1" smtClean="0">
                <a:cs typeface="Times New Roman" pitchFamily="18" charset="0"/>
              </a:rPr>
              <a:t>Création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d’une</a:t>
            </a:r>
            <a:r>
              <a:rPr lang="en-US" altLang="zh-TW" b="1" dirty="0" smtClean="0">
                <a:cs typeface="Times New Roman" pitchFamily="18" charset="0"/>
              </a:rPr>
              <a:t> nouvelle </a:t>
            </a:r>
            <a:r>
              <a:rPr lang="en-US" altLang="zh-TW" b="1" dirty="0" err="1" smtClean="0">
                <a:cs typeface="Times New Roman" pitchFamily="18" charset="0"/>
              </a:rPr>
              <a:t>racine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5786" y="238030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Si </a:t>
            </a:r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cs typeface="Times New Roman" pitchFamily="18" charset="0"/>
              </a:rPr>
              <a:t> à </a:t>
            </a:r>
            <a:r>
              <a:rPr lang="en-US" altLang="zh-TW" b="1" dirty="0" err="1" smtClean="0">
                <a:cs typeface="Times New Roman" pitchFamily="18" charset="0"/>
              </a:rPr>
              <a:t>insérer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n’existe</a:t>
            </a:r>
            <a:r>
              <a:rPr lang="en-US" altLang="zh-TW" b="1" dirty="0" smtClean="0">
                <a:cs typeface="Times New Roman" pitchFamily="18" charset="0"/>
              </a:rPr>
              <a:t> pas,  </a:t>
            </a:r>
            <a:r>
              <a:rPr lang="en-US" altLang="zh-TW" b="1" dirty="0" err="1" smtClean="0">
                <a:cs typeface="Times New Roman" pitchFamily="18" charset="0"/>
              </a:rPr>
              <a:t>il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toujours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inséré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dans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une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3000372"/>
            <a:ext cx="835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contient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après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seulement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2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éléments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,  fin de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l’insertion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5786" y="3714752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contient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après 3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éléments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éclater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le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noeud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en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deux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noeuds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n1 et n2 et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du milieu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monte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vers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le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père</a:t>
            </a:r>
            <a:endParaRPr lang="en-US" altLang="zh-TW" b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Insertion/ Eclatement d’un  nœud  interne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0"/>
            <a:ext cx="26098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0566" y="4000504"/>
            <a:ext cx="24955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4005277"/>
            <a:ext cx="22002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2009775"/>
            <a:ext cx="23526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lèche droite 13"/>
          <p:cNvSpPr/>
          <p:nvPr/>
        </p:nvSpPr>
        <p:spPr>
          <a:xfrm>
            <a:off x="3643306" y="2500306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643306" y="421481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La suppression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ascendante</a:t>
            </a:r>
            <a:r>
              <a:rPr lang="en-US" altLang="zh-TW" b="1" dirty="0" smtClean="0">
                <a:cs typeface="Times New Roman" pitchFamily="18" charset="0"/>
              </a:rPr>
              <a:t> (Bottom up)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4354305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Quand</a:t>
            </a:r>
            <a:r>
              <a:rPr lang="en-US" altLang="zh-TW" b="1" dirty="0" smtClean="0">
                <a:cs typeface="Times New Roman" pitchFamily="18" charset="0"/>
              </a:rPr>
              <a:t> un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devient</a:t>
            </a:r>
            <a:r>
              <a:rPr lang="en-US" altLang="zh-TW" b="1" dirty="0" smtClean="0">
                <a:cs typeface="Times New Roman" pitchFamily="18" charset="0"/>
              </a:rPr>
              <a:t> vide et a un frère qui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donner</a:t>
            </a:r>
            <a:r>
              <a:rPr lang="en-US" altLang="zh-TW" b="1" dirty="0" smtClean="0">
                <a:cs typeface="Times New Roman" pitchFamily="18" charset="0"/>
              </a:rPr>
              <a:t> (3-noeud) , on fait </a:t>
            </a:r>
            <a:r>
              <a:rPr lang="en-US" altLang="zh-TW" b="1" dirty="0" err="1" smtClean="0">
                <a:cs typeface="Times New Roman" pitchFamily="18" charset="0"/>
              </a:rPr>
              <a:t>une</a:t>
            </a:r>
            <a:r>
              <a:rPr lang="en-US" altLang="zh-TW" b="1" dirty="0" smtClean="0">
                <a:cs typeface="Times New Roman" pitchFamily="18" charset="0"/>
              </a:rPr>
              <a:t> redistribution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5786" y="238030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toujours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supprimé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d’une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5140123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Quand</a:t>
            </a:r>
            <a:r>
              <a:rPr lang="en-US" altLang="zh-TW" b="1" dirty="0" smtClean="0">
                <a:cs typeface="Times New Roman" pitchFamily="18" charset="0"/>
              </a:rPr>
              <a:t> un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devient</a:t>
            </a:r>
            <a:r>
              <a:rPr lang="en-US" altLang="zh-TW" b="1" dirty="0" smtClean="0">
                <a:cs typeface="Times New Roman" pitchFamily="18" charset="0"/>
              </a:rPr>
              <a:t> vide et a un frère qui ne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pas </a:t>
            </a:r>
            <a:r>
              <a:rPr lang="en-US" altLang="zh-TW" b="1" dirty="0" err="1" smtClean="0">
                <a:cs typeface="Times New Roman" pitchFamily="18" charset="0"/>
              </a:rPr>
              <a:t>donner</a:t>
            </a:r>
            <a:r>
              <a:rPr lang="en-US" altLang="zh-TW" b="1" dirty="0" smtClean="0">
                <a:cs typeface="Times New Roman" pitchFamily="18" charset="0"/>
              </a:rPr>
              <a:t> (2-noeud) , on fait </a:t>
            </a:r>
            <a:r>
              <a:rPr lang="en-US" altLang="zh-TW" b="1" dirty="0" err="1" smtClean="0">
                <a:cs typeface="Times New Roman" pitchFamily="18" charset="0"/>
              </a:rPr>
              <a:t>une</a:t>
            </a:r>
            <a:r>
              <a:rPr lang="en-US" altLang="zh-TW" b="1" dirty="0" smtClean="0">
                <a:cs typeface="Times New Roman" pitchFamily="18" charset="0"/>
              </a:rPr>
              <a:t> fusion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4845" y="3000372"/>
            <a:ext cx="79105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 ne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devient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pas vide, fin de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l’insertion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3594398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devient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vide, un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processus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en cascade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est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déclenché</a:t>
            </a:r>
            <a:endParaRPr lang="en-US" altLang="zh-TW" b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12" grpId="0"/>
      <p:bldP spid="13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b="1" i="1" dirty="0" err="1" smtClean="0">
                <a:ea typeface="新細明體" pitchFamily="18" charset="-120"/>
              </a:rPr>
              <a:t>Cas</a:t>
            </a:r>
            <a:r>
              <a:rPr lang="en-US" altLang="zh-TW" sz="1400" b="1" i="1" dirty="0" smtClean="0">
                <a:ea typeface="新細明體" pitchFamily="18" charset="-120"/>
              </a:rPr>
              <a:t> des </a:t>
            </a:r>
            <a:r>
              <a:rPr lang="en-US" altLang="zh-TW" sz="1400" b="1" i="1" dirty="0" err="1" smtClean="0">
                <a:ea typeface="新細明體" pitchFamily="18" charset="-120"/>
              </a:rPr>
              <a:t>noeuds</a:t>
            </a:r>
            <a:r>
              <a:rPr lang="en-US" altLang="zh-TW" sz="1400" b="1" i="1" dirty="0" smtClean="0">
                <a:ea typeface="新細明體" pitchFamily="18" charset="-120"/>
              </a:rPr>
              <a:t> </a:t>
            </a:r>
            <a:r>
              <a:rPr lang="en-US" altLang="zh-TW" sz="1400" b="1" i="1" dirty="0" err="1" smtClean="0">
                <a:ea typeface="新細明體" pitchFamily="18" charset="-120"/>
              </a:rPr>
              <a:t>externes</a:t>
            </a:r>
            <a:endParaRPr lang="en-US" altLang="zh-TW" sz="1400" i="1" dirty="0">
              <a:ea typeface="新細明體" pitchFamily="18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000240"/>
            <a:ext cx="15811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81575" y="2000240"/>
            <a:ext cx="14763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lèche droite 9"/>
          <p:cNvSpPr/>
          <p:nvPr/>
        </p:nvSpPr>
        <p:spPr>
          <a:xfrm>
            <a:off x="3357554" y="257174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277262" y="2214554"/>
            <a:ext cx="108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Redistribuer</a:t>
            </a:r>
            <a:endParaRPr lang="fr-FR" sz="14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3781437"/>
            <a:ext cx="16192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00622" y="3709999"/>
            <a:ext cx="10287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lèche droite 15"/>
          <p:cNvSpPr/>
          <p:nvPr/>
        </p:nvSpPr>
        <p:spPr>
          <a:xfrm>
            <a:off x="3357554" y="435769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234149" y="4000504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Fusionner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143636" y="3857628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Traitement continue en cascade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6" grpId="0" animBg="1"/>
      <p:bldP spid="17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0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b="1" i="1" dirty="0" err="1" smtClean="0">
                <a:ea typeface="新細明體" pitchFamily="18" charset="-120"/>
              </a:rPr>
              <a:t>Cas</a:t>
            </a:r>
            <a:r>
              <a:rPr lang="en-US" altLang="zh-TW" sz="1400" b="1" i="1" dirty="0" smtClean="0">
                <a:ea typeface="新細明體" pitchFamily="18" charset="-120"/>
              </a:rPr>
              <a:t> des </a:t>
            </a:r>
            <a:r>
              <a:rPr lang="en-US" altLang="zh-TW" sz="1400" b="1" i="1" dirty="0" err="1" smtClean="0">
                <a:ea typeface="新細明體" pitchFamily="18" charset="-120"/>
              </a:rPr>
              <a:t>noeuds</a:t>
            </a:r>
            <a:r>
              <a:rPr lang="en-US" altLang="zh-TW" sz="1400" b="1" i="1" dirty="0" smtClean="0">
                <a:ea typeface="新細明體" pitchFamily="18" charset="-120"/>
              </a:rPr>
              <a:t> </a:t>
            </a:r>
            <a:r>
              <a:rPr lang="en-US" altLang="zh-TW" sz="1400" b="1" i="1" dirty="0" err="1" smtClean="0">
                <a:ea typeface="新細明體" pitchFamily="18" charset="-120"/>
              </a:rPr>
              <a:t>internes</a:t>
            </a:r>
            <a:endParaRPr lang="en-US" altLang="zh-TW" sz="1400" i="1" dirty="0">
              <a:ea typeface="新細明體" pitchFamily="18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480" y="1952625"/>
            <a:ext cx="26479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938337"/>
            <a:ext cx="22574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lèche droite 9"/>
          <p:cNvSpPr/>
          <p:nvPr/>
        </p:nvSpPr>
        <p:spPr>
          <a:xfrm>
            <a:off x="4071934" y="257174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991642" y="2214554"/>
            <a:ext cx="108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Redistribuer</a:t>
            </a:r>
            <a:endParaRPr lang="fr-FR" sz="1400" dirty="0"/>
          </a:p>
        </p:txBody>
      </p:sp>
      <p:sp>
        <p:nvSpPr>
          <p:cNvPr id="14" name="Flèche droite 13"/>
          <p:cNvSpPr/>
          <p:nvPr/>
        </p:nvSpPr>
        <p:spPr>
          <a:xfrm>
            <a:off x="4071934" y="435769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948529" y="4000504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Fusionner</a:t>
            </a:r>
            <a:endParaRPr lang="fr-FR" sz="14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3929066"/>
            <a:ext cx="27717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3714752"/>
            <a:ext cx="17907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715140" y="5429264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Traitement continue en cascade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 animBg="1"/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28992" y="285749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b="1" i="1" dirty="0" err="1" smtClean="0">
                <a:ea typeface="新細明體" pitchFamily="18" charset="-120"/>
              </a:rPr>
              <a:t>Cas</a:t>
            </a:r>
            <a:r>
              <a:rPr lang="en-US" altLang="zh-TW" sz="1400" b="1" i="1" dirty="0" smtClean="0">
                <a:ea typeface="新細明體" pitchFamily="18" charset="-120"/>
              </a:rPr>
              <a:t> de la </a:t>
            </a:r>
            <a:r>
              <a:rPr lang="en-US" altLang="zh-TW" sz="1400" b="1" i="1" dirty="0" err="1" smtClean="0">
                <a:ea typeface="新細明體" pitchFamily="18" charset="-120"/>
              </a:rPr>
              <a:t>racine</a:t>
            </a:r>
            <a:endParaRPr lang="en-US" altLang="zh-TW" sz="1400" i="1" dirty="0">
              <a:ea typeface="新細明體" pitchFamily="18" charset="-12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357430"/>
            <a:ext cx="27432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143116"/>
            <a:ext cx="23336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lèche droite 9"/>
          <p:cNvSpPr/>
          <p:nvPr/>
        </p:nvSpPr>
        <p:spPr>
          <a:xfrm>
            <a:off x="4000496" y="314324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877091" y="2786058"/>
            <a:ext cx="1011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Elimination</a:t>
            </a:r>
            <a:endParaRPr lang="fr-FR" sz="1400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Variantes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BB  (Binary B-tree ) : </a:t>
            </a:r>
            <a:r>
              <a:rPr lang="en-US" b="1" dirty="0" err="1" smtClean="0"/>
              <a:t>c’est</a:t>
            </a:r>
            <a:r>
              <a:rPr lang="en-US" b="1" dirty="0" smtClean="0"/>
              <a:t> la </a:t>
            </a:r>
            <a:r>
              <a:rPr lang="en-US" b="1" dirty="0" err="1" smtClean="0"/>
              <a:t>représentation</a:t>
            </a:r>
            <a:r>
              <a:rPr lang="en-US" b="1" dirty="0" smtClean="0"/>
              <a:t> d’un B-</a:t>
            </a:r>
            <a:r>
              <a:rPr lang="en-US" b="1" dirty="0" err="1" smtClean="0"/>
              <a:t>arbre</a:t>
            </a:r>
            <a:r>
              <a:rPr lang="en-US" b="1" dirty="0" smtClean="0"/>
              <a:t> en  un </a:t>
            </a:r>
            <a:r>
              <a:rPr lang="en-US" b="1" dirty="0" err="1" smtClean="0"/>
              <a:t>arbre</a:t>
            </a:r>
            <a:r>
              <a:rPr lang="en-US" b="1" dirty="0" smtClean="0"/>
              <a:t> de </a:t>
            </a:r>
            <a:r>
              <a:rPr lang="en-US" b="1" dirty="0" err="1" smtClean="0"/>
              <a:t>recherche</a:t>
            </a:r>
            <a:r>
              <a:rPr lang="en-US" b="1" dirty="0" smtClean="0"/>
              <a:t> </a:t>
            </a:r>
            <a:r>
              <a:rPr lang="en-US" b="1" dirty="0" err="1" smtClean="0"/>
              <a:t>binaire</a:t>
            </a:r>
            <a:r>
              <a:rPr lang="en-US" b="1" dirty="0" smtClean="0"/>
              <a:t>. Les  </a:t>
            </a:r>
            <a:r>
              <a:rPr lang="en-US" b="1" dirty="0" err="1" smtClean="0"/>
              <a:t>noeuds</a:t>
            </a:r>
            <a:r>
              <a:rPr lang="en-US" b="1" dirty="0" smtClean="0"/>
              <a:t> 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. Les </a:t>
            </a:r>
            <a:r>
              <a:rPr lang="en-US" b="1" dirty="0" err="1" smtClean="0"/>
              <a:t>racines</a:t>
            </a:r>
            <a:r>
              <a:rPr lang="en-US" b="1" dirty="0" smtClean="0"/>
              <a:t>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verticalement</a:t>
            </a:r>
            <a:r>
              <a:rPr lang="en-US" b="1" dirty="0" smtClean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786" y="3000372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</a:rPr>
              <a:t>Arbres  AA (Arne Anderson) : </a:t>
            </a:r>
          </a:p>
          <a:p>
            <a:pPr lvl="0"/>
            <a:r>
              <a:rPr lang="en-US" b="1" dirty="0" err="1" smtClean="0"/>
              <a:t>c’est</a:t>
            </a:r>
            <a:r>
              <a:rPr lang="en-US" b="1" dirty="0" smtClean="0"/>
              <a:t> un BB  </a:t>
            </a:r>
            <a:r>
              <a:rPr lang="en-US" b="1" dirty="0" err="1" smtClean="0"/>
              <a:t>d’ordre</a:t>
            </a:r>
            <a:r>
              <a:rPr lang="en-US" b="1" dirty="0" smtClean="0"/>
              <a:t> 3 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lequel</a:t>
            </a:r>
            <a:r>
              <a:rPr lang="en-US" b="1" dirty="0" smtClean="0"/>
              <a:t> on </a:t>
            </a:r>
            <a:r>
              <a:rPr lang="en-US" b="1" dirty="0" err="1" smtClean="0"/>
              <a:t>attribue</a:t>
            </a:r>
            <a:r>
              <a:rPr lang="en-US" b="1" dirty="0" smtClean="0"/>
              <a:t> le meme </a:t>
            </a:r>
            <a:r>
              <a:rPr lang="en-US" b="1" dirty="0" err="1" smtClean="0"/>
              <a:t>niveau</a:t>
            </a:r>
            <a:r>
              <a:rPr lang="en-US" b="1" dirty="0" smtClean="0"/>
              <a:t> aux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liées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. </a:t>
            </a:r>
            <a:endParaRPr lang="pt-BR" b="1" dirty="0" smtClean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4143380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</a:rPr>
              <a:t>Arbres  </a:t>
            </a:r>
            <a:r>
              <a:rPr lang="fr-FR" b="1" dirty="0" err="1" smtClean="0">
                <a:solidFill>
                  <a:prstClr val="black"/>
                </a:solidFill>
              </a:rPr>
              <a:t>Red</a:t>
            </a:r>
            <a:r>
              <a:rPr lang="fr-FR" b="1" dirty="0" smtClean="0">
                <a:solidFill>
                  <a:prstClr val="black"/>
                </a:solidFill>
              </a:rPr>
              <a:t>-Black (Spécial): </a:t>
            </a:r>
          </a:p>
          <a:p>
            <a:pPr lvl="0"/>
            <a:r>
              <a:rPr lang="en-US" b="1" dirty="0" err="1" smtClean="0"/>
              <a:t>c’est</a:t>
            </a:r>
            <a:r>
              <a:rPr lang="en-US" b="1" dirty="0" smtClean="0"/>
              <a:t> un BB  </a:t>
            </a:r>
            <a:r>
              <a:rPr lang="en-US" b="1" dirty="0" err="1" smtClean="0"/>
              <a:t>d’ordre</a:t>
            </a:r>
            <a:r>
              <a:rPr lang="en-US" b="1" dirty="0" smtClean="0"/>
              <a:t> 3 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lequel</a:t>
            </a:r>
            <a:r>
              <a:rPr lang="en-US" b="1" dirty="0" smtClean="0"/>
              <a:t> les </a:t>
            </a:r>
            <a:r>
              <a:rPr lang="en-US" b="1" dirty="0" err="1" smtClean="0"/>
              <a:t>racines</a:t>
            </a:r>
            <a:r>
              <a:rPr lang="en-US" b="1" dirty="0" smtClean="0"/>
              <a:t>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Noir et les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rouge</a:t>
            </a:r>
            <a:endParaRPr lang="pt-BR" b="1" dirty="0" smtClean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2-3 vers 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914" y="0"/>
            <a:ext cx="3301086" cy="1357322"/>
          </a:xfrm>
          <a:prstGeom prst="rect">
            <a:avLst/>
          </a:prstGeom>
          <a:noFill/>
        </p:spPr>
      </p:pic>
      <p:grpSp>
        <p:nvGrpSpPr>
          <p:cNvPr id="76" name="Groupe 75"/>
          <p:cNvGrpSpPr/>
          <p:nvPr/>
        </p:nvGrpSpPr>
        <p:grpSpPr>
          <a:xfrm>
            <a:off x="412663" y="3458958"/>
            <a:ext cx="8302741" cy="2041744"/>
            <a:chOff x="412663" y="3458958"/>
            <a:chExt cx="8302741" cy="2041744"/>
          </a:xfrm>
        </p:grpSpPr>
        <p:sp>
          <p:nvSpPr>
            <p:cNvPr id="8" name="Ellipse 7"/>
            <p:cNvSpPr/>
            <p:nvPr/>
          </p:nvSpPr>
          <p:spPr>
            <a:xfrm>
              <a:off x="2912993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683010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12704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698811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326216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2"/>
            </p:cNvCxnSpPr>
            <p:nvPr/>
          </p:nvCxnSpPr>
          <p:spPr>
            <a:xfrm>
              <a:off x="3428992" y="36225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385043" y="36225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956812" y="36225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2"/>
            </p:cNvCxnSpPr>
            <p:nvPr/>
          </p:nvCxnSpPr>
          <p:spPr>
            <a:xfrm>
              <a:off x="6270579" y="43369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41266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611176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53987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2"/>
            </p:cNvCxnSpPr>
            <p:nvPr/>
          </p:nvCxnSpPr>
          <p:spPr>
            <a:xfrm>
              <a:off x="2127175" y="53370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18281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199009" y="36225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670663" y="43369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643042" y="43369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440813" y="43369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214810" y="43369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43369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2"/>
            </p:cNvCxnSpPr>
            <p:nvPr/>
          </p:nvCxnSpPr>
          <p:spPr>
            <a:xfrm>
              <a:off x="5500694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8" y="43369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842215" y="43369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>
              <a:stCxn id="41" idx="6"/>
              <a:endCxn id="43" idx="2"/>
            </p:cNvCxnSpPr>
            <p:nvPr/>
          </p:nvCxnSpPr>
          <p:spPr>
            <a:xfrm>
              <a:off x="7215206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e 72"/>
          <p:cNvGrpSpPr/>
          <p:nvPr/>
        </p:nvGrpSpPr>
        <p:grpSpPr>
          <a:xfrm>
            <a:off x="642910" y="2214554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69" name="Connecteur droit avec flèche 68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2-3 vers BB (suite)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" name="Groupe 89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45" name="Ellipse 44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53" name="Ellipse 52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>
              <a:stCxn id="45" idx="6"/>
              <a:endCxn id="46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>
              <a:stCxn id="45" idx="2"/>
              <a:endCxn id="47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>
              <a:stCxn id="46" idx="2"/>
              <a:endCxn id="49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>
              <a:stCxn id="51" idx="6"/>
              <a:endCxn id="53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Ellipse 62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64" name="Ellipse 63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66" name="Ellipse 65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Connecteur droit avec flèche 67"/>
            <p:cNvCxnSpPr>
              <a:stCxn id="64" idx="6"/>
              <a:endCxn id="66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lipse 72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6" name="Ellipse 75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7" name="Ellipse 76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9" name="Ellipse 78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Connecteur droit avec flèche 79"/>
            <p:cNvCxnSpPr>
              <a:stCxn id="46" idx="6"/>
              <a:endCxn id="51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>
              <a:stCxn id="47" idx="2"/>
              <a:endCxn id="63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>
              <a:stCxn id="47" idx="6"/>
              <a:endCxn id="64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>
              <a:stCxn id="49" idx="2"/>
              <a:endCxn id="73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/>
            <p:cNvCxnSpPr>
              <a:stCxn id="49" idx="6"/>
              <a:endCxn id="74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avec flèche 84"/>
            <p:cNvCxnSpPr>
              <a:stCxn id="51" idx="2"/>
              <a:endCxn id="75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avec flèche 85"/>
            <p:cNvCxnSpPr>
              <a:stCxn id="75" idx="6"/>
              <a:endCxn id="76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avec flèche 86"/>
            <p:cNvCxnSpPr>
              <a:stCxn id="53" idx="2"/>
              <a:endCxn id="77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>
              <a:stCxn id="53" idx="6"/>
              <a:endCxn id="79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>
              <a:stCxn id="77" idx="6"/>
              <a:endCxn id="78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Flèche courbée vers le bas 95"/>
          <p:cNvSpPr/>
          <p:nvPr/>
        </p:nvSpPr>
        <p:spPr>
          <a:xfrm rot="2634936">
            <a:off x="6886803" y="3166299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672621" y="3166299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45°</a:t>
            </a:r>
            <a:endParaRPr lang="fr-FR" b="1" dirty="0">
              <a:solidFill>
                <a:srgbClr val="C00000"/>
              </a:solidFill>
            </a:endParaRPr>
          </a:p>
        </p:txBody>
      </p:sp>
      <p:grpSp>
        <p:nvGrpSpPr>
          <p:cNvPr id="5" name="Groupe 98"/>
          <p:cNvGrpSpPr/>
          <p:nvPr/>
        </p:nvGrpSpPr>
        <p:grpSpPr>
          <a:xfrm>
            <a:off x="285720" y="5643578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100" name="Connecteur droit avec flèche 99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grpSp>
        <p:nvGrpSpPr>
          <p:cNvPr id="144" name="Groupe 143"/>
          <p:cNvGrpSpPr/>
          <p:nvPr/>
        </p:nvGrpSpPr>
        <p:grpSpPr>
          <a:xfrm>
            <a:off x="126911" y="2143116"/>
            <a:ext cx="8731369" cy="4000528"/>
            <a:chOff x="126911" y="2143116"/>
            <a:chExt cx="8731369" cy="4000528"/>
          </a:xfrm>
        </p:grpSpPr>
        <p:sp>
          <p:nvSpPr>
            <p:cNvPr id="91" name="Ellipse 90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8" name="Ellipse 97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9" name="Connecteur droit avec flèche 98"/>
            <p:cNvCxnSpPr>
              <a:stCxn id="91" idx="6"/>
              <a:endCxn id="92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91" idx="2"/>
              <a:endCxn id="93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avec flèche 104"/>
            <p:cNvCxnSpPr>
              <a:stCxn id="92" idx="2"/>
              <a:endCxn id="94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/>
            <p:cNvCxnSpPr>
              <a:stCxn id="95" idx="6"/>
              <a:endCxn id="98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Ellipse 106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Connecteur droit avec flèche 109"/>
            <p:cNvCxnSpPr>
              <a:stCxn id="108" idx="6"/>
              <a:endCxn id="109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Ellipse 110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Connecteur droit avec flèche 117"/>
            <p:cNvCxnSpPr>
              <a:stCxn id="92" idx="6"/>
              <a:endCxn id="95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93" idx="2"/>
              <a:endCxn id="107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93" idx="6"/>
              <a:endCxn id="108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avec flèche 120"/>
            <p:cNvCxnSpPr>
              <a:stCxn id="94" idx="2"/>
              <a:endCxn id="111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avec flèche 121"/>
            <p:cNvCxnSpPr>
              <a:stCxn id="94" idx="6"/>
              <a:endCxn id="112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95" idx="2"/>
              <a:endCxn id="113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113" idx="6"/>
              <a:endCxn id="114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avec flèche 124"/>
            <p:cNvCxnSpPr>
              <a:stCxn id="98" idx="2"/>
              <a:endCxn id="115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avec flèche 125"/>
            <p:cNvCxnSpPr>
              <a:stCxn id="98" idx="6"/>
              <a:endCxn id="117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BB vers AA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99" name="Groupe 198"/>
          <p:cNvGrpSpPr/>
          <p:nvPr/>
        </p:nvGrpSpPr>
        <p:grpSpPr>
          <a:xfrm>
            <a:off x="126911" y="1928802"/>
            <a:ext cx="8731369" cy="4584174"/>
            <a:chOff x="126911" y="1928802"/>
            <a:chExt cx="8731369" cy="4584174"/>
          </a:xfrm>
        </p:grpSpPr>
        <p:sp>
          <p:nvSpPr>
            <p:cNvPr id="8" name="Ellipse 7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ZoneTexte 150"/>
            <p:cNvSpPr txBox="1"/>
            <p:nvPr/>
          </p:nvSpPr>
          <p:spPr>
            <a:xfrm>
              <a:off x="2071670" y="350043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14282" y="400050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357422" y="478632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214678" y="478632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143372" y="478632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6072198" y="55007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786578" y="55007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929586" y="614364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8429652" y="55007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00694" y="421481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428728" y="257174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143240" y="19288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3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572396" y="428625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286512" y="342900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4000496" y="350043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000628" y="257174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3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67" name="Groupe 166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168" name="Ellipse 167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69" name="Ellipse 168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0" name="Ellipse 169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1" name="Ellipse 170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2" name="Ellipse 171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3" name="Ellipse 172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74" name="Connecteur droit avec flèche 173"/>
            <p:cNvCxnSpPr>
              <a:stCxn id="168" idx="6"/>
              <a:endCxn id="169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avec flèche 174"/>
            <p:cNvCxnSpPr>
              <a:stCxn id="168" idx="2"/>
              <a:endCxn id="170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avec flèche 175"/>
            <p:cNvCxnSpPr>
              <a:stCxn id="169" idx="2"/>
              <a:endCxn id="171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avec flèche 176"/>
            <p:cNvCxnSpPr>
              <a:stCxn id="172" idx="6"/>
              <a:endCxn id="173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Ellipse 177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9" name="Ellipse 178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0" name="Ellipse 179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81" name="Connecteur droit avec flèche 180"/>
            <p:cNvCxnSpPr>
              <a:stCxn id="179" idx="6"/>
              <a:endCxn id="180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Ellipse 181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3" name="Ellipse 182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4" name="Ellipse 183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5" name="Ellipse 184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6" name="Ellipse 185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7" name="Ellipse 186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8" name="Ellipse 187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89" name="Connecteur droit avec flèche 188"/>
            <p:cNvCxnSpPr>
              <a:stCxn id="169" idx="6"/>
              <a:endCxn id="172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avec flèche 189"/>
            <p:cNvCxnSpPr>
              <a:stCxn id="170" idx="2"/>
              <a:endCxn id="178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cteur droit avec flèche 190"/>
            <p:cNvCxnSpPr>
              <a:stCxn id="170" idx="6"/>
              <a:endCxn id="179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cteur droit avec flèche 191"/>
            <p:cNvCxnSpPr>
              <a:stCxn id="171" idx="2"/>
              <a:endCxn id="182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avec flèche 192"/>
            <p:cNvCxnSpPr>
              <a:stCxn id="171" idx="6"/>
              <a:endCxn id="183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avec flèche 193"/>
            <p:cNvCxnSpPr>
              <a:stCxn id="172" idx="2"/>
              <a:endCxn id="184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cteur droit avec flèche 194"/>
            <p:cNvCxnSpPr>
              <a:stCxn id="184" idx="6"/>
              <a:endCxn id="185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cteur droit avec flèche 195"/>
            <p:cNvCxnSpPr>
              <a:stCxn id="173" idx="2"/>
              <a:endCxn id="186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avec flèche 196"/>
            <p:cNvCxnSpPr>
              <a:stCxn id="173" idx="6"/>
              <a:endCxn id="188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cteur droit avec flèche 197"/>
            <p:cNvCxnSpPr>
              <a:stCxn id="186" idx="6"/>
              <a:endCxn id="187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Rectangle 8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BB vers RB 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17" name="Groupe 116"/>
          <p:cNvGrpSpPr/>
          <p:nvPr/>
        </p:nvGrpSpPr>
        <p:grpSpPr>
          <a:xfrm>
            <a:off x="126911" y="2143116"/>
            <a:ext cx="8731369" cy="4000528"/>
            <a:chOff x="126911" y="2143116"/>
            <a:chExt cx="8731369" cy="4000528"/>
          </a:xfrm>
        </p:grpSpPr>
        <p:sp>
          <p:nvSpPr>
            <p:cNvPr id="8" name="Ellipse 7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50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20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70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120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60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80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130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160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e 84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86" name="Ellipse 85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7" name="Ellipse 86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8" name="Ellipse 87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0" name="Ellipse 89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1" name="Ellipse 90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2" name="Connecteur droit avec flèche 91"/>
            <p:cNvCxnSpPr>
              <a:stCxn id="86" idx="6"/>
              <a:endCxn id="87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/>
            <p:cNvCxnSpPr>
              <a:stCxn id="86" idx="2"/>
              <a:endCxn id="88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avec flèche 93"/>
            <p:cNvCxnSpPr>
              <a:stCxn id="87" idx="2"/>
              <a:endCxn id="89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>
              <a:stCxn id="90" idx="6"/>
              <a:endCxn id="91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8" name="Ellipse 97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9" name="Connecteur droit avec flèche 98"/>
            <p:cNvCxnSpPr>
              <a:stCxn id="97" idx="6"/>
              <a:endCxn id="98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Ellipse 99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1" name="Ellipse 100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2" name="Ellipse 101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3" name="Ellipse 102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4" name="Ellipse 103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07" name="Connecteur droit avec flèche 106"/>
            <p:cNvCxnSpPr>
              <a:stCxn id="87" idx="6"/>
              <a:endCxn id="90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avec flèche 107"/>
            <p:cNvCxnSpPr>
              <a:stCxn id="88" idx="2"/>
              <a:endCxn id="96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avec flèche 108"/>
            <p:cNvCxnSpPr>
              <a:stCxn id="88" idx="6"/>
              <a:endCxn id="97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avec flèche 109"/>
            <p:cNvCxnSpPr>
              <a:stCxn id="89" idx="2"/>
              <a:endCxn id="100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avec flèche 110"/>
            <p:cNvCxnSpPr>
              <a:stCxn id="89" idx="6"/>
              <a:endCxn id="101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avec flèche 111"/>
            <p:cNvCxnSpPr>
              <a:stCxn id="90" idx="2"/>
              <a:endCxn id="102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avec flèche 112"/>
            <p:cNvCxnSpPr>
              <a:stCxn id="102" idx="6"/>
              <a:endCxn id="103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avec flèche 113"/>
            <p:cNvCxnSpPr>
              <a:stCxn id="91" idx="2"/>
              <a:endCxn id="104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avec flèche 114"/>
            <p:cNvCxnSpPr>
              <a:stCxn id="91" idx="6"/>
              <a:endCxn id="106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avec flèche 115"/>
            <p:cNvCxnSpPr>
              <a:stCxn id="104" idx="6"/>
              <a:endCxn id="105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 6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2-3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785786" y="5786454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C’est un arbre RB particulier : les nœuds rouges sont toujours des fils droits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28992" y="285749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Arbres AA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Définition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Un arbre AA (Arne Anderson) est un arbre binaire de recherche où chaque nœud a un champ Niveau.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802" y="2719984"/>
            <a:ext cx="3786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Le </a:t>
            </a:r>
            <a:r>
              <a:rPr lang="en-US" b="1" dirty="0" err="1" smtClean="0"/>
              <a:t>niveau</a:t>
            </a:r>
            <a:r>
              <a:rPr lang="en-US" b="1" dirty="0" smtClean="0"/>
              <a:t> </a:t>
            </a:r>
            <a:r>
              <a:rPr lang="en-US" b="1" dirty="0" err="1" smtClean="0"/>
              <a:t>d’une</a:t>
            </a:r>
            <a:r>
              <a:rPr lang="en-US" b="1" dirty="0" smtClean="0"/>
              <a:t> </a:t>
            </a:r>
            <a:r>
              <a:rPr lang="en-US" b="1" dirty="0" err="1" smtClean="0"/>
              <a:t>feuille</a:t>
            </a:r>
            <a:r>
              <a:rPr lang="en-US" b="1" dirty="0" smtClean="0"/>
              <a:t>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égal</a:t>
            </a:r>
            <a:r>
              <a:rPr lang="en-US" b="1" dirty="0" smtClean="0"/>
              <a:t> à 1.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3451870"/>
            <a:ext cx="228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Le </a:t>
            </a:r>
            <a:r>
              <a:rPr lang="en-US" b="1" dirty="0" err="1" smtClean="0">
                <a:solidFill>
                  <a:prstClr val="black"/>
                </a:solidFill>
              </a:rPr>
              <a:t>niveau</a:t>
            </a:r>
            <a:r>
              <a:rPr lang="en-US" b="1" dirty="0" smtClean="0">
                <a:solidFill>
                  <a:prstClr val="black"/>
                </a:solidFill>
              </a:rPr>
              <a:t> d’un </a:t>
            </a:r>
            <a:r>
              <a:rPr lang="en-US" b="1" dirty="0" err="1" smtClean="0">
                <a:solidFill>
                  <a:prstClr val="black"/>
                </a:solidFill>
              </a:rPr>
              <a:t>fils</a:t>
            </a:r>
            <a:r>
              <a:rPr lang="en-US" b="1" dirty="0" smtClean="0">
                <a:solidFill>
                  <a:prstClr val="black"/>
                </a:solidFill>
              </a:rPr>
              <a:t> gauche </a:t>
            </a:r>
            <a:r>
              <a:rPr lang="en-US" b="1" dirty="0" err="1" smtClean="0">
                <a:solidFill>
                  <a:prstClr val="black"/>
                </a:solidFill>
              </a:rPr>
              <a:t>est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strictement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inférieur</a:t>
            </a:r>
            <a:r>
              <a:rPr lang="en-US" b="1" dirty="0" smtClean="0">
                <a:solidFill>
                  <a:prstClr val="black"/>
                </a:solidFill>
              </a:rPr>
              <a:t>  au </a:t>
            </a:r>
            <a:r>
              <a:rPr lang="en-US" b="1" dirty="0" err="1" smtClean="0">
                <a:solidFill>
                  <a:prstClr val="black"/>
                </a:solidFill>
              </a:rPr>
              <a:t>niveau</a:t>
            </a:r>
            <a:r>
              <a:rPr lang="en-US" b="1" dirty="0" smtClean="0">
                <a:solidFill>
                  <a:prstClr val="black"/>
                </a:solidFill>
              </a:rPr>
              <a:t> de son </a:t>
            </a:r>
            <a:r>
              <a:rPr lang="en-US" b="1" dirty="0" err="1" smtClean="0">
                <a:solidFill>
                  <a:prstClr val="black"/>
                </a:solidFill>
              </a:rPr>
              <a:t>pere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85786" y="5214950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 smtClean="0">
                <a:solidFill>
                  <a:prstClr val="black"/>
                </a:solidFill>
              </a:rPr>
              <a:t>Le </a:t>
            </a:r>
            <a:r>
              <a:rPr lang="en-US" b="1" dirty="0" err="1" smtClean="0">
                <a:solidFill>
                  <a:prstClr val="black"/>
                </a:solidFill>
              </a:rPr>
              <a:t>niveau</a:t>
            </a:r>
            <a:r>
              <a:rPr lang="en-US" b="1" dirty="0" smtClean="0">
                <a:solidFill>
                  <a:prstClr val="black"/>
                </a:solidFill>
              </a:rPr>
              <a:t> d’un </a:t>
            </a:r>
            <a:r>
              <a:rPr lang="en-US" b="1" dirty="0" err="1" smtClean="0">
                <a:solidFill>
                  <a:prstClr val="black"/>
                </a:solidFill>
              </a:rPr>
              <a:t>fils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droit</a:t>
            </a:r>
            <a:r>
              <a:rPr lang="en-US" b="1" dirty="0" smtClean="0">
                <a:solidFill>
                  <a:prstClr val="black"/>
                </a:solidFill>
              </a:rPr>
              <a:t>  </a:t>
            </a:r>
            <a:r>
              <a:rPr lang="en-US" b="1" dirty="0" err="1" smtClean="0">
                <a:solidFill>
                  <a:prstClr val="black"/>
                </a:solidFill>
              </a:rPr>
              <a:t>est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inférieur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ou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égal</a:t>
            </a:r>
            <a:r>
              <a:rPr lang="en-US" b="1" dirty="0" smtClean="0">
                <a:solidFill>
                  <a:prstClr val="black"/>
                </a:solidFill>
              </a:rPr>
              <a:t> au </a:t>
            </a:r>
            <a:r>
              <a:rPr lang="en-US" b="1" dirty="0" err="1" smtClean="0">
                <a:solidFill>
                  <a:prstClr val="black"/>
                </a:solidFill>
              </a:rPr>
              <a:t>niveau</a:t>
            </a:r>
            <a:r>
              <a:rPr lang="en-US" b="1" dirty="0" smtClean="0">
                <a:solidFill>
                  <a:prstClr val="black"/>
                </a:solidFill>
              </a:rPr>
              <a:t> de son </a:t>
            </a:r>
            <a:r>
              <a:rPr lang="en-US" b="1" dirty="0" err="1" smtClean="0">
                <a:solidFill>
                  <a:prstClr val="black"/>
                </a:solidFill>
              </a:rPr>
              <a:t>pere</a:t>
            </a:r>
            <a:r>
              <a:rPr lang="en-US" b="1" dirty="0" smtClean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86380" y="3286124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 err="1" smtClean="0">
                <a:solidFill>
                  <a:prstClr val="black"/>
                </a:solidFill>
              </a:rPr>
              <a:t>Chaque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noeud</a:t>
            </a:r>
            <a:r>
              <a:rPr lang="en-US" b="1" dirty="0" smtClean="0">
                <a:solidFill>
                  <a:prstClr val="black"/>
                </a:solidFill>
              </a:rPr>
              <a:t> du </a:t>
            </a:r>
            <a:r>
              <a:rPr lang="en-US" b="1" dirty="0" err="1" smtClean="0">
                <a:solidFill>
                  <a:prstClr val="black"/>
                </a:solidFill>
              </a:rPr>
              <a:t>niveau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supérieur</a:t>
            </a:r>
            <a:r>
              <a:rPr lang="en-US" b="1" dirty="0" smtClean="0">
                <a:solidFill>
                  <a:prstClr val="black"/>
                </a:solidFill>
              </a:rPr>
              <a:t> à 1 </a:t>
            </a:r>
            <a:r>
              <a:rPr lang="en-US" b="1" dirty="0" err="1" smtClean="0">
                <a:solidFill>
                  <a:prstClr val="black"/>
                </a:solidFill>
              </a:rPr>
              <a:t>doit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avoir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deux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fils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  <a:endParaRPr lang="en-US" b="1" dirty="0">
              <a:solidFill>
                <a:prstClr val="black"/>
              </a:solidFill>
            </a:endParaRPr>
          </a:p>
        </p:txBody>
      </p:sp>
      <p:grpSp>
        <p:nvGrpSpPr>
          <p:cNvPr id="46" name="Groupe 45"/>
          <p:cNvGrpSpPr/>
          <p:nvPr/>
        </p:nvGrpSpPr>
        <p:grpSpPr>
          <a:xfrm>
            <a:off x="5357818" y="4714884"/>
            <a:ext cx="2309442" cy="1714512"/>
            <a:chOff x="5357818" y="4714884"/>
            <a:chExt cx="2309442" cy="1714512"/>
          </a:xfrm>
        </p:grpSpPr>
        <p:sp>
          <p:nvSpPr>
            <p:cNvPr id="14" name="Ellipse 13"/>
            <p:cNvSpPr/>
            <p:nvPr/>
          </p:nvSpPr>
          <p:spPr>
            <a:xfrm>
              <a:off x="5572132" y="4929198"/>
              <a:ext cx="214314" cy="21431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6000760" y="5429264"/>
              <a:ext cx="214314" cy="21431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>
              <a:off x="6429388" y="5929330"/>
              <a:ext cx="214314" cy="21431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" name="Connecteur droit 18"/>
            <p:cNvCxnSpPr>
              <a:stCxn id="14" idx="5"/>
              <a:endCxn id="16" idx="0"/>
            </p:cNvCxnSpPr>
            <p:nvPr/>
          </p:nvCxnSpPr>
          <p:spPr>
            <a:xfrm rot="16200000" flipH="1">
              <a:off x="5772919" y="5094266"/>
              <a:ext cx="317138" cy="3528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6" idx="5"/>
              <a:endCxn id="17" idx="0"/>
            </p:cNvCxnSpPr>
            <p:nvPr/>
          </p:nvCxnSpPr>
          <p:spPr>
            <a:xfrm rot="16200000" flipH="1">
              <a:off x="6201547" y="5594332"/>
              <a:ext cx="317138" cy="3528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/>
            <p:cNvSpPr txBox="1"/>
            <p:nvPr/>
          </p:nvSpPr>
          <p:spPr>
            <a:xfrm>
              <a:off x="6000760" y="4714884"/>
              <a:ext cx="9521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Niveau=L</a:t>
              </a:r>
              <a:endParaRPr lang="fr-FR" sz="16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357950" y="5214950"/>
              <a:ext cx="9521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Niveau=L</a:t>
              </a:r>
              <a:endParaRPr lang="fr-FR" sz="16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715140" y="5857892"/>
              <a:ext cx="9521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Niveau=L</a:t>
              </a:r>
              <a:endParaRPr lang="fr-FR" sz="1600" dirty="0"/>
            </a:p>
          </p:txBody>
        </p:sp>
        <p:cxnSp>
          <p:nvCxnSpPr>
            <p:cNvPr id="28" name="Connecteur droit 27"/>
            <p:cNvCxnSpPr/>
            <p:nvPr/>
          </p:nvCxnSpPr>
          <p:spPr>
            <a:xfrm rot="5400000">
              <a:off x="5500694" y="5072074"/>
              <a:ext cx="857256" cy="71438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rot="5400000">
              <a:off x="5653094" y="5224474"/>
              <a:ext cx="857256" cy="71438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14" idx="3"/>
            </p:cNvCxnSpPr>
            <p:nvPr/>
          </p:nvCxnSpPr>
          <p:spPr>
            <a:xfrm rot="5400000">
              <a:off x="5322099" y="5147845"/>
              <a:ext cx="317138" cy="245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>
              <a:stCxn id="16" idx="2"/>
            </p:cNvCxnSpPr>
            <p:nvPr/>
          </p:nvCxnSpPr>
          <p:spPr>
            <a:xfrm rot="10800000" flipV="1">
              <a:off x="5643570" y="5536420"/>
              <a:ext cx="357190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stCxn id="17" idx="3"/>
            </p:cNvCxnSpPr>
            <p:nvPr/>
          </p:nvCxnSpPr>
          <p:spPr>
            <a:xfrm rot="5400000">
              <a:off x="6179355" y="6147977"/>
              <a:ext cx="317138" cy="245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17" idx="5"/>
            </p:cNvCxnSpPr>
            <p:nvPr/>
          </p:nvCxnSpPr>
          <p:spPr>
            <a:xfrm rot="16200000" flipH="1">
              <a:off x="6648035" y="6076539"/>
              <a:ext cx="245700" cy="3171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9" grpId="0"/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Propriétés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Un  </a:t>
            </a:r>
            <a:r>
              <a:rPr lang="en-US" b="1" dirty="0" err="1" smtClean="0"/>
              <a:t>arbre</a:t>
            </a:r>
            <a:r>
              <a:rPr lang="en-US" b="1" dirty="0" smtClean="0"/>
              <a:t> AA </a:t>
            </a:r>
            <a:r>
              <a:rPr lang="en-US" b="1" dirty="0" err="1" smtClean="0"/>
              <a:t>satisfait</a:t>
            </a:r>
            <a:r>
              <a:rPr lang="en-US" b="1" dirty="0" smtClean="0"/>
              <a:t> les </a:t>
            </a:r>
            <a:r>
              <a:rPr lang="en-US" b="1" dirty="0" err="1" smtClean="0"/>
              <a:t>propriétés</a:t>
            </a:r>
            <a:r>
              <a:rPr lang="en-US" b="1" dirty="0" smtClean="0"/>
              <a:t> d’un RB avec </a:t>
            </a:r>
            <a:r>
              <a:rPr lang="en-US" b="1" dirty="0" err="1" smtClean="0"/>
              <a:t>une</a:t>
            </a:r>
            <a:r>
              <a:rPr lang="en-US" b="1" dirty="0" smtClean="0"/>
              <a:t> restriction :</a:t>
            </a:r>
          </a:p>
          <a:p>
            <a:r>
              <a:rPr lang="en-US" b="1" dirty="0" smtClean="0"/>
              <a:t>Les </a:t>
            </a:r>
            <a:r>
              <a:rPr lang="en-US" b="1" dirty="0" err="1" smtClean="0"/>
              <a:t>fils</a:t>
            </a:r>
            <a:r>
              <a:rPr lang="en-US" b="1" dirty="0" smtClean="0"/>
              <a:t> </a:t>
            </a:r>
            <a:r>
              <a:rPr lang="en-US" b="1" dirty="0" err="1" smtClean="0"/>
              <a:t>gauches</a:t>
            </a:r>
            <a:r>
              <a:rPr lang="en-US" b="1" dirty="0" smtClean="0"/>
              <a:t> ne </a:t>
            </a:r>
            <a:r>
              <a:rPr lang="en-US" b="1" dirty="0" err="1" smtClean="0"/>
              <a:t>doivent</a:t>
            </a:r>
            <a:r>
              <a:rPr lang="en-US" b="1" dirty="0" smtClean="0"/>
              <a:t> pas </a:t>
            </a:r>
            <a:r>
              <a:rPr lang="en-US" b="1" dirty="0" err="1" smtClean="0"/>
              <a:t>être</a:t>
            </a:r>
            <a:r>
              <a:rPr lang="en-US" b="1" dirty="0" smtClean="0"/>
              <a:t> rouges ( un </a:t>
            </a:r>
            <a:r>
              <a:rPr lang="en-US" b="1" dirty="0" err="1" smtClean="0"/>
              <a:t>noeud</a:t>
            </a:r>
            <a:r>
              <a:rPr lang="en-US" b="1" dirty="0" smtClean="0"/>
              <a:t> et son </a:t>
            </a:r>
            <a:r>
              <a:rPr lang="en-US" b="1" dirty="0" err="1" smtClean="0"/>
              <a:t>fils</a:t>
            </a:r>
            <a:r>
              <a:rPr lang="en-US" b="1" dirty="0" smtClean="0"/>
              <a:t> gauche ne </a:t>
            </a:r>
            <a:r>
              <a:rPr lang="en-US" b="1" dirty="0" err="1" smtClean="0"/>
              <a:t>doivent</a:t>
            </a:r>
            <a:r>
              <a:rPr lang="en-US" b="1" dirty="0" smtClean="0"/>
              <a:t> pas </a:t>
            </a:r>
            <a:r>
              <a:rPr lang="en-US" b="1" dirty="0" err="1" smtClean="0"/>
              <a:t>avoir</a:t>
            </a:r>
            <a:r>
              <a:rPr lang="en-US" b="1" dirty="0" smtClean="0"/>
              <a:t> le meme </a:t>
            </a:r>
            <a:r>
              <a:rPr lang="en-US" b="1" dirty="0" err="1" smtClean="0"/>
              <a:t>niveau</a:t>
            </a:r>
            <a:r>
              <a:rPr lang="en-US" b="1" dirty="0" smtClean="0"/>
              <a:t> )</a:t>
            </a:r>
            <a:endParaRPr lang="fr-FR" b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85786" y="3143248"/>
            <a:ext cx="7786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Les </a:t>
            </a:r>
            <a:r>
              <a:rPr lang="en-US" b="1" dirty="0" err="1" smtClean="0"/>
              <a:t>algorithmes</a:t>
            </a:r>
            <a:r>
              <a:rPr lang="en-US" b="1" dirty="0" smtClean="0"/>
              <a:t> d’un </a:t>
            </a:r>
            <a:r>
              <a:rPr lang="en-US" b="1" dirty="0" err="1" smtClean="0"/>
              <a:t>arbre</a:t>
            </a:r>
            <a:r>
              <a:rPr lang="en-US" b="1" dirty="0" smtClean="0"/>
              <a:t> AA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très</a:t>
            </a:r>
            <a:r>
              <a:rPr lang="en-US" b="1" dirty="0" smtClean="0"/>
              <a:t> </a:t>
            </a:r>
            <a:r>
              <a:rPr lang="en-US" b="1" dirty="0" err="1" smtClean="0"/>
              <a:t>simplifiés</a:t>
            </a:r>
            <a:r>
              <a:rPr lang="en-US" b="1" dirty="0" smtClean="0"/>
              <a:t> par rapport à </a:t>
            </a:r>
            <a:r>
              <a:rPr lang="en-US" b="1" dirty="0" err="1" smtClean="0"/>
              <a:t>ceux</a:t>
            </a:r>
            <a:r>
              <a:rPr lang="en-US" b="1" dirty="0" smtClean="0"/>
              <a:t> d’un  </a:t>
            </a:r>
            <a:r>
              <a:rPr lang="en-US" b="1" dirty="0" err="1" smtClean="0"/>
              <a:t>arbre</a:t>
            </a:r>
            <a:r>
              <a:rPr lang="en-US" b="1" dirty="0" smtClean="0"/>
              <a:t> RB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Operations de maintenance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Picture 2" descr="Image:AA Tree Skew2.svg">
            <a:hlinkClick r:id="rId3" tooltip="Image:AA Tree Skew2.svg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2418662"/>
            <a:ext cx="2857518" cy="1224652"/>
          </a:xfrm>
          <a:prstGeom prst="rect">
            <a:avLst/>
          </a:prstGeom>
          <a:noFill/>
        </p:spPr>
      </p:pic>
      <p:pic>
        <p:nvPicPr>
          <p:cNvPr id="13" name="Picture 4" descr="Image:AA Tree Split2.svg">
            <a:hlinkClick r:id="rId5" tooltip="Image:AA Tree Split2.svg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00351" y="4000504"/>
            <a:ext cx="2793225" cy="1643074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785802" y="2577108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b="1" dirty="0" err="1" smtClean="0">
                <a:solidFill>
                  <a:prstClr val="black"/>
                </a:solidFill>
                <a:cs typeface="Times New Roman" pitchFamily="18" charset="0"/>
              </a:rPr>
              <a:t>Skew</a:t>
            </a:r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(P) : élimine un lien gauche par une rotation droite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5786" y="4429132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Split(P) : divise un pseudo nœud large par une rotation gauche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000760" y="2711231"/>
            <a:ext cx="285752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Si Niveau (Fg(T)) = Niveau(T)</a:t>
            </a:r>
          </a:p>
          <a:p>
            <a:r>
              <a:rPr lang="fr-FR" sz="1600" dirty="0" err="1" smtClean="0"/>
              <a:t>Rotation_Droite</a:t>
            </a:r>
            <a:r>
              <a:rPr lang="fr-FR" sz="1600" dirty="0" smtClean="0"/>
              <a:t>(T)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000760" y="4143380"/>
            <a:ext cx="314324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Si Niveau (</a:t>
            </a:r>
            <a:r>
              <a:rPr lang="fr-FR" sz="1600" dirty="0" err="1" smtClean="0"/>
              <a:t>Fd</a:t>
            </a:r>
            <a:r>
              <a:rPr lang="fr-FR" sz="1600" dirty="0" smtClean="0"/>
              <a:t>(</a:t>
            </a:r>
            <a:r>
              <a:rPr lang="fr-FR" sz="1600" dirty="0" err="1" smtClean="0"/>
              <a:t>Fd</a:t>
            </a:r>
            <a:r>
              <a:rPr lang="fr-FR" sz="1600" dirty="0" smtClean="0"/>
              <a:t>(T)) = Niveau(T)</a:t>
            </a:r>
          </a:p>
          <a:p>
            <a:r>
              <a:rPr lang="fr-FR" sz="1600" dirty="0" err="1" smtClean="0"/>
              <a:t>Rotation_Gauche</a:t>
            </a:r>
            <a:r>
              <a:rPr lang="fr-FR" sz="1600" dirty="0" smtClean="0"/>
              <a:t>(T)</a:t>
            </a:r>
          </a:p>
          <a:p>
            <a:r>
              <a:rPr lang="fr-FR" sz="1600" dirty="0" smtClean="0"/>
              <a:t>Incrémenter(Niveau</a:t>
            </a:r>
            <a:r>
              <a:rPr lang="fr-FR" sz="1600" dirty="0" smtClean="0"/>
              <a:t>) de l’ancien FD(T)</a:t>
            </a:r>
            <a:endParaRPr lang="fr-FR" sz="1600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Top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28596" y="928670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Un </a:t>
            </a:r>
            <a:r>
              <a:rPr lang="fr-FR" i="1" dirty="0" smtClean="0"/>
              <a:t>arbre AVL</a:t>
            </a:r>
            <a:r>
              <a:rPr lang="fr-FR" b="1" i="1" dirty="0" smtClean="0"/>
              <a:t> </a:t>
            </a:r>
            <a:r>
              <a:rPr lang="fr-FR" b="1" dirty="0" smtClean="0"/>
              <a:t>est un </a:t>
            </a:r>
            <a:r>
              <a:rPr lang="fr-FR" i="1" dirty="0" smtClean="0"/>
              <a:t>arbre de recherche binaire équilibré</a:t>
            </a:r>
            <a:r>
              <a:rPr lang="fr-FR" b="1" dirty="0" smtClean="0"/>
              <a:t>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8596" y="5568751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Ajout d’un champ balance (facteur d'équilibrage ) au niveau de chaque nœud</a:t>
            </a:r>
            <a:endParaRPr lang="fr-FR" dirty="0"/>
          </a:p>
        </p:txBody>
      </p:sp>
      <p:grpSp>
        <p:nvGrpSpPr>
          <p:cNvPr id="3" name="Groupe 39"/>
          <p:cNvGrpSpPr/>
          <p:nvPr/>
        </p:nvGrpSpPr>
        <p:grpSpPr>
          <a:xfrm>
            <a:off x="3571868" y="1142984"/>
            <a:ext cx="5044390" cy="2384243"/>
            <a:chOff x="3643306" y="2000240"/>
            <a:chExt cx="5044390" cy="2384243"/>
          </a:xfrm>
        </p:grpSpPr>
        <p:sp>
          <p:nvSpPr>
            <p:cNvPr id="10" name="Ellipse 9"/>
            <p:cNvSpPr/>
            <p:nvPr/>
          </p:nvSpPr>
          <p:spPr>
            <a:xfrm>
              <a:off x="5807811" y="2134186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80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082748" y="269676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Connecteur droit 19"/>
            <p:cNvCxnSpPr>
              <a:stCxn id="10" idx="2"/>
              <a:endCxn id="13" idx="0"/>
            </p:cNvCxnSpPr>
            <p:nvPr/>
          </p:nvCxnSpPr>
          <p:spPr>
            <a:xfrm rot="10800000" flipV="1">
              <a:off x="5354647" y="2290456"/>
              <a:ext cx="453165" cy="406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3" idx="2"/>
              <a:endCxn id="31" idx="0"/>
            </p:cNvCxnSpPr>
            <p:nvPr/>
          </p:nvCxnSpPr>
          <p:spPr>
            <a:xfrm rot="10800000" flipV="1">
              <a:off x="4629584" y="2853032"/>
              <a:ext cx="453164" cy="504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0" idx="6"/>
              <a:endCxn id="35" idx="0"/>
            </p:cNvCxnSpPr>
            <p:nvPr/>
          </p:nvCxnSpPr>
          <p:spPr>
            <a:xfrm>
              <a:off x="6351607" y="2290457"/>
              <a:ext cx="1306081" cy="4241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3" idx="6"/>
            </p:cNvCxnSpPr>
            <p:nvPr/>
          </p:nvCxnSpPr>
          <p:spPr>
            <a:xfrm>
              <a:off x="5626544" y="2853031"/>
              <a:ext cx="315561" cy="468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5429256" y="2000240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4874905" y="2509236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+1</a:t>
              </a:r>
              <a:endParaRPr lang="fr-FR" sz="1400" dirty="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357686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32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5715008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5000628" y="407194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45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7385790" y="271462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86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3786182" y="407194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10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6786578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82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8143900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94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Connecteur droit 40"/>
            <p:cNvCxnSpPr>
              <a:stCxn id="31" idx="2"/>
              <a:endCxn id="36" idx="0"/>
            </p:cNvCxnSpPr>
            <p:nvPr/>
          </p:nvCxnSpPr>
          <p:spPr>
            <a:xfrm rot="10800000" flipV="1">
              <a:off x="4058080" y="3513832"/>
              <a:ext cx="299606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1" idx="6"/>
              <a:endCxn id="34" idx="0"/>
            </p:cNvCxnSpPr>
            <p:nvPr/>
          </p:nvCxnSpPr>
          <p:spPr>
            <a:xfrm>
              <a:off x="4901482" y="3513833"/>
              <a:ext cx="371044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>
              <a:stCxn id="35" idx="2"/>
              <a:endCxn id="38" idx="0"/>
            </p:cNvCxnSpPr>
            <p:nvPr/>
          </p:nvCxnSpPr>
          <p:spPr>
            <a:xfrm rot="10800000" flipV="1">
              <a:off x="7058476" y="2870890"/>
              <a:ext cx="327314" cy="486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>
              <a:stCxn id="35" idx="6"/>
              <a:endCxn id="39" idx="0"/>
            </p:cNvCxnSpPr>
            <p:nvPr/>
          </p:nvCxnSpPr>
          <p:spPr>
            <a:xfrm>
              <a:off x="7929586" y="2870891"/>
              <a:ext cx="486212" cy="486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3643306" y="3786190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4786314" y="3929066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429256" y="3286124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643702" y="3143248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858148" y="3214686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+1</a:t>
              </a:r>
              <a:endParaRPr lang="fr-FR" sz="14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7000892" y="2643182"/>
              <a:ext cx="3048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-1</a:t>
              </a:r>
              <a:endParaRPr lang="fr-FR" sz="1400" dirty="0"/>
            </a:p>
          </p:txBody>
        </p:sp>
        <p:sp>
          <p:nvSpPr>
            <p:cNvPr id="56" name="Ellipse 55"/>
            <p:cNvSpPr/>
            <p:nvPr/>
          </p:nvSpPr>
          <p:spPr>
            <a:xfrm>
              <a:off x="7643834" y="407194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90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Connecteur droit 57"/>
            <p:cNvCxnSpPr>
              <a:stCxn id="39" idx="2"/>
              <a:endCxn id="56" idx="0"/>
            </p:cNvCxnSpPr>
            <p:nvPr/>
          </p:nvCxnSpPr>
          <p:spPr>
            <a:xfrm rot="10800000" flipV="1">
              <a:off x="7915732" y="3513832"/>
              <a:ext cx="228168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4357686" y="3000372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7358082" y="4000504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500034" y="4214818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| Profondeur(fg(n) ) – Profondeur(</a:t>
            </a:r>
            <a:r>
              <a:rPr lang="fr-FR" b="1" dirty="0" err="1" smtClean="0"/>
              <a:t>fd</a:t>
            </a:r>
            <a:r>
              <a:rPr lang="fr-FR" b="1" dirty="0" smtClean="0"/>
              <a:t>(n)) | &lt;=  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951672"/>
            <a:ext cx="7858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Ajouter un nouveau nœud au niveau 1</a:t>
            </a:r>
          </a:p>
          <a:p>
            <a:r>
              <a:rPr lang="fr-FR" b="1" dirty="0" smtClean="0">
                <a:cs typeface="Times New Roman" pitchFamily="18" charset="0"/>
              </a:rPr>
              <a:t>Suivre la branche du nouveau nœud vers la racine. Pour chaque nœud P rencontré faire :</a:t>
            </a:r>
          </a:p>
          <a:p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err="1" smtClean="0">
                <a:cs typeface="Times New Roman" pitchFamily="18" charset="0"/>
              </a:rPr>
              <a:t>Skew</a:t>
            </a:r>
            <a:r>
              <a:rPr lang="fr-FR" b="1" dirty="0" smtClean="0">
                <a:cs typeface="Times New Roman" pitchFamily="18" charset="0"/>
              </a:rPr>
              <a:t>(P)</a:t>
            </a:r>
          </a:p>
          <a:p>
            <a:pPr>
              <a:buFontTx/>
              <a:buChar char="-"/>
            </a:pPr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Split(P)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orme libre 88"/>
          <p:cNvSpPr/>
          <p:nvPr/>
        </p:nvSpPr>
        <p:spPr>
          <a:xfrm>
            <a:off x="4000496" y="4638815"/>
            <a:ext cx="1256258" cy="1933433"/>
          </a:xfrm>
          <a:custGeom>
            <a:avLst/>
            <a:gdLst>
              <a:gd name="connsiteX0" fmla="*/ 546430 w 1203888"/>
              <a:gd name="connsiteY0" fmla="*/ 29570 h 1762836"/>
              <a:gd name="connsiteX1" fmla="*/ 478191 w 1203888"/>
              <a:gd name="connsiteY1" fmla="*/ 193343 h 1762836"/>
              <a:gd name="connsiteX2" fmla="*/ 450895 w 1203888"/>
              <a:gd name="connsiteY2" fmla="*/ 261582 h 1762836"/>
              <a:gd name="connsiteX3" fmla="*/ 437247 w 1203888"/>
              <a:gd name="connsiteY3" fmla="*/ 302526 h 1762836"/>
              <a:gd name="connsiteX4" fmla="*/ 355361 w 1203888"/>
              <a:gd name="connsiteY4" fmla="*/ 398060 h 1762836"/>
              <a:gd name="connsiteX5" fmla="*/ 328065 w 1203888"/>
              <a:gd name="connsiteY5" fmla="*/ 493594 h 1762836"/>
              <a:gd name="connsiteX6" fmla="*/ 314418 w 1203888"/>
              <a:gd name="connsiteY6" fmla="*/ 548185 h 1762836"/>
              <a:gd name="connsiteX7" fmla="*/ 300770 w 1203888"/>
              <a:gd name="connsiteY7" fmla="*/ 589129 h 1762836"/>
              <a:gd name="connsiteX8" fmla="*/ 259827 w 1203888"/>
              <a:gd name="connsiteY8" fmla="*/ 616424 h 1762836"/>
              <a:gd name="connsiteX9" fmla="*/ 218883 w 1203888"/>
              <a:gd name="connsiteY9" fmla="*/ 752902 h 1762836"/>
              <a:gd name="connsiteX10" fmla="*/ 177940 w 1203888"/>
              <a:gd name="connsiteY10" fmla="*/ 766549 h 1762836"/>
              <a:gd name="connsiteX11" fmla="*/ 150644 w 1203888"/>
              <a:gd name="connsiteY11" fmla="*/ 862084 h 1762836"/>
              <a:gd name="connsiteX12" fmla="*/ 136997 w 1203888"/>
              <a:gd name="connsiteY12" fmla="*/ 916675 h 1762836"/>
              <a:gd name="connsiteX13" fmla="*/ 96053 w 1203888"/>
              <a:gd name="connsiteY13" fmla="*/ 971266 h 1762836"/>
              <a:gd name="connsiteX14" fmla="*/ 82406 w 1203888"/>
              <a:gd name="connsiteY14" fmla="*/ 1025857 h 1762836"/>
              <a:gd name="connsiteX15" fmla="*/ 68758 w 1203888"/>
              <a:gd name="connsiteY15" fmla="*/ 1107743 h 1762836"/>
              <a:gd name="connsiteX16" fmla="*/ 27815 w 1203888"/>
              <a:gd name="connsiteY16" fmla="*/ 1148687 h 1762836"/>
              <a:gd name="connsiteX17" fmla="*/ 519 w 1203888"/>
              <a:gd name="connsiteY17" fmla="*/ 1244221 h 1762836"/>
              <a:gd name="connsiteX18" fmla="*/ 27815 w 1203888"/>
              <a:gd name="connsiteY18" fmla="*/ 1599063 h 1762836"/>
              <a:gd name="connsiteX19" fmla="*/ 82406 w 1203888"/>
              <a:gd name="connsiteY19" fmla="*/ 1640006 h 1762836"/>
              <a:gd name="connsiteX20" fmla="*/ 246179 w 1203888"/>
              <a:gd name="connsiteY20" fmla="*/ 1694597 h 1762836"/>
              <a:gd name="connsiteX21" fmla="*/ 396304 w 1203888"/>
              <a:gd name="connsiteY21" fmla="*/ 1762836 h 1762836"/>
              <a:gd name="connsiteX22" fmla="*/ 464543 w 1203888"/>
              <a:gd name="connsiteY22" fmla="*/ 1735540 h 1762836"/>
              <a:gd name="connsiteX23" fmla="*/ 546430 w 1203888"/>
              <a:gd name="connsiteY23" fmla="*/ 1680949 h 1762836"/>
              <a:gd name="connsiteX24" fmla="*/ 587373 w 1203888"/>
              <a:gd name="connsiteY24" fmla="*/ 1653654 h 1762836"/>
              <a:gd name="connsiteX25" fmla="*/ 682907 w 1203888"/>
              <a:gd name="connsiteY25" fmla="*/ 1612711 h 1762836"/>
              <a:gd name="connsiteX26" fmla="*/ 710203 w 1203888"/>
              <a:gd name="connsiteY26" fmla="*/ 1571767 h 1762836"/>
              <a:gd name="connsiteX27" fmla="*/ 819385 w 1203888"/>
              <a:gd name="connsiteY27" fmla="*/ 1462585 h 1762836"/>
              <a:gd name="connsiteX28" fmla="*/ 860328 w 1203888"/>
              <a:gd name="connsiteY28" fmla="*/ 1394346 h 1762836"/>
              <a:gd name="connsiteX29" fmla="*/ 928567 w 1203888"/>
              <a:gd name="connsiteY29" fmla="*/ 1312460 h 1762836"/>
              <a:gd name="connsiteX30" fmla="*/ 983158 w 1203888"/>
              <a:gd name="connsiteY30" fmla="*/ 1203278 h 1762836"/>
              <a:gd name="connsiteX31" fmla="*/ 996806 w 1203888"/>
              <a:gd name="connsiteY31" fmla="*/ 1148687 h 1762836"/>
              <a:gd name="connsiteX32" fmla="*/ 1092340 w 1203888"/>
              <a:gd name="connsiteY32" fmla="*/ 1025857 h 1762836"/>
              <a:gd name="connsiteX33" fmla="*/ 1133283 w 1203888"/>
              <a:gd name="connsiteY33" fmla="*/ 943970 h 1762836"/>
              <a:gd name="connsiteX34" fmla="*/ 1146931 w 1203888"/>
              <a:gd name="connsiteY34" fmla="*/ 766549 h 1762836"/>
              <a:gd name="connsiteX35" fmla="*/ 1174227 w 1203888"/>
              <a:gd name="connsiteY35" fmla="*/ 671015 h 1762836"/>
              <a:gd name="connsiteX36" fmla="*/ 1201522 w 1203888"/>
              <a:gd name="connsiteY36" fmla="*/ 561833 h 1762836"/>
              <a:gd name="connsiteX37" fmla="*/ 1187874 w 1203888"/>
              <a:gd name="connsiteY37" fmla="*/ 234287 h 1762836"/>
              <a:gd name="connsiteX38" fmla="*/ 1146931 w 1203888"/>
              <a:gd name="connsiteY38" fmla="*/ 193343 h 1762836"/>
              <a:gd name="connsiteX39" fmla="*/ 1092340 w 1203888"/>
              <a:gd name="connsiteY39" fmla="*/ 138752 h 1762836"/>
              <a:gd name="connsiteX40" fmla="*/ 1010453 w 1203888"/>
              <a:gd name="connsiteY40" fmla="*/ 70514 h 1762836"/>
              <a:gd name="connsiteX41" fmla="*/ 969510 w 1203888"/>
              <a:gd name="connsiteY41" fmla="*/ 56866 h 1762836"/>
              <a:gd name="connsiteX42" fmla="*/ 887624 w 1203888"/>
              <a:gd name="connsiteY42" fmla="*/ 15923 h 1762836"/>
              <a:gd name="connsiteX43" fmla="*/ 546430 w 1203888"/>
              <a:gd name="connsiteY43" fmla="*/ 29570 h 176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3888" h="1762836">
                <a:moveTo>
                  <a:pt x="546430" y="29570"/>
                </a:moveTo>
                <a:cubicBezTo>
                  <a:pt x="478191" y="59140"/>
                  <a:pt x="500709" y="138657"/>
                  <a:pt x="478191" y="193343"/>
                </a:cubicBezTo>
                <a:cubicBezTo>
                  <a:pt x="468863" y="215996"/>
                  <a:pt x="458642" y="238341"/>
                  <a:pt x="450895" y="261582"/>
                </a:cubicBezTo>
                <a:cubicBezTo>
                  <a:pt x="446346" y="275230"/>
                  <a:pt x="443681" y="289659"/>
                  <a:pt x="437247" y="302526"/>
                </a:cubicBezTo>
                <a:cubicBezTo>
                  <a:pt x="416462" y="344097"/>
                  <a:pt x="388940" y="364481"/>
                  <a:pt x="355361" y="398060"/>
                </a:cubicBezTo>
                <a:cubicBezTo>
                  <a:pt x="312682" y="568773"/>
                  <a:pt x="367234" y="356499"/>
                  <a:pt x="328065" y="493594"/>
                </a:cubicBezTo>
                <a:cubicBezTo>
                  <a:pt x="322912" y="511629"/>
                  <a:pt x="319571" y="530150"/>
                  <a:pt x="314418" y="548185"/>
                </a:cubicBezTo>
                <a:cubicBezTo>
                  <a:pt x="310466" y="562018"/>
                  <a:pt x="309757" y="577895"/>
                  <a:pt x="300770" y="589129"/>
                </a:cubicBezTo>
                <a:cubicBezTo>
                  <a:pt x="290524" y="601937"/>
                  <a:pt x="273475" y="607326"/>
                  <a:pt x="259827" y="616424"/>
                </a:cubicBezTo>
                <a:cubicBezTo>
                  <a:pt x="254955" y="635913"/>
                  <a:pt x="227945" y="749882"/>
                  <a:pt x="218883" y="752902"/>
                </a:cubicBezTo>
                <a:lnTo>
                  <a:pt x="177940" y="766549"/>
                </a:lnTo>
                <a:cubicBezTo>
                  <a:pt x="135262" y="937260"/>
                  <a:pt x="189813" y="724989"/>
                  <a:pt x="150644" y="862084"/>
                </a:cubicBezTo>
                <a:cubicBezTo>
                  <a:pt x="145491" y="880119"/>
                  <a:pt x="145385" y="899898"/>
                  <a:pt x="136997" y="916675"/>
                </a:cubicBezTo>
                <a:cubicBezTo>
                  <a:pt x="126825" y="937020"/>
                  <a:pt x="109701" y="953069"/>
                  <a:pt x="96053" y="971266"/>
                </a:cubicBezTo>
                <a:cubicBezTo>
                  <a:pt x="91504" y="989463"/>
                  <a:pt x="86084" y="1007464"/>
                  <a:pt x="82406" y="1025857"/>
                </a:cubicBezTo>
                <a:cubicBezTo>
                  <a:pt x="76979" y="1052992"/>
                  <a:pt x="79997" y="1082456"/>
                  <a:pt x="68758" y="1107743"/>
                </a:cubicBezTo>
                <a:cubicBezTo>
                  <a:pt x="60919" y="1125380"/>
                  <a:pt x="41463" y="1135039"/>
                  <a:pt x="27815" y="1148687"/>
                </a:cubicBezTo>
                <a:cubicBezTo>
                  <a:pt x="21777" y="1166800"/>
                  <a:pt x="0" y="1228642"/>
                  <a:pt x="519" y="1244221"/>
                </a:cubicBezTo>
                <a:cubicBezTo>
                  <a:pt x="4471" y="1362785"/>
                  <a:pt x="3780" y="1482893"/>
                  <a:pt x="27815" y="1599063"/>
                </a:cubicBezTo>
                <a:cubicBezTo>
                  <a:pt x="32424" y="1621337"/>
                  <a:pt x="61567" y="1630889"/>
                  <a:pt x="82406" y="1640006"/>
                </a:cubicBezTo>
                <a:cubicBezTo>
                  <a:pt x="135125" y="1663071"/>
                  <a:pt x="194710" y="1668863"/>
                  <a:pt x="246179" y="1694597"/>
                </a:cubicBezTo>
                <a:cubicBezTo>
                  <a:pt x="368228" y="1755622"/>
                  <a:pt x="316759" y="1736320"/>
                  <a:pt x="396304" y="1762836"/>
                </a:cubicBezTo>
                <a:cubicBezTo>
                  <a:pt x="419050" y="1753737"/>
                  <a:pt x="443036" y="1747271"/>
                  <a:pt x="464543" y="1735540"/>
                </a:cubicBezTo>
                <a:cubicBezTo>
                  <a:pt x="493343" y="1719831"/>
                  <a:pt x="519134" y="1699146"/>
                  <a:pt x="546430" y="1680949"/>
                </a:cubicBezTo>
                <a:cubicBezTo>
                  <a:pt x="560078" y="1671851"/>
                  <a:pt x="572702" y="1660989"/>
                  <a:pt x="587373" y="1653654"/>
                </a:cubicBezTo>
                <a:cubicBezTo>
                  <a:pt x="654831" y="1619924"/>
                  <a:pt x="622663" y="1632791"/>
                  <a:pt x="682907" y="1612711"/>
                </a:cubicBezTo>
                <a:cubicBezTo>
                  <a:pt x="692006" y="1599063"/>
                  <a:pt x="699169" y="1583904"/>
                  <a:pt x="710203" y="1571767"/>
                </a:cubicBezTo>
                <a:cubicBezTo>
                  <a:pt x="744825" y="1533683"/>
                  <a:pt x="792905" y="1506719"/>
                  <a:pt x="819385" y="1462585"/>
                </a:cubicBezTo>
                <a:cubicBezTo>
                  <a:pt x="833033" y="1439839"/>
                  <a:pt x="844412" y="1415567"/>
                  <a:pt x="860328" y="1394346"/>
                </a:cubicBezTo>
                <a:cubicBezTo>
                  <a:pt x="905601" y="1333982"/>
                  <a:pt x="896742" y="1376110"/>
                  <a:pt x="928567" y="1312460"/>
                </a:cubicBezTo>
                <a:cubicBezTo>
                  <a:pt x="995342" y="1178911"/>
                  <a:pt x="919918" y="1298135"/>
                  <a:pt x="983158" y="1203278"/>
                </a:cubicBezTo>
                <a:cubicBezTo>
                  <a:pt x="987707" y="1185081"/>
                  <a:pt x="989417" y="1165927"/>
                  <a:pt x="996806" y="1148687"/>
                </a:cubicBezTo>
                <a:cubicBezTo>
                  <a:pt x="1009397" y="1119308"/>
                  <a:pt x="1088143" y="1031253"/>
                  <a:pt x="1092340" y="1025857"/>
                </a:cubicBezTo>
                <a:cubicBezTo>
                  <a:pt x="1123205" y="986173"/>
                  <a:pt x="1118316" y="988871"/>
                  <a:pt x="1133283" y="943970"/>
                </a:cubicBezTo>
                <a:cubicBezTo>
                  <a:pt x="1137832" y="884830"/>
                  <a:pt x="1140000" y="825458"/>
                  <a:pt x="1146931" y="766549"/>
                </a:cubicBezTo>
                <a:cubicBezTo>
                  <a:pt x="1152605" y="718324"/>
                  <a:pt x="1163439" y="714166"/>
                  <a:pt x="1174227" y="671015"/>
                </a:cubicBezTo>
                <a:lnTo>
                  <a:pt x="1201522" y="561833"/>
                </a:lnTo>
                <a:cubicBezTo>
                  <a:pt x="1196973" y="452651"/>
                  <a:pt x="1203888" y="342384"/>
                  <a:pt x="1187874" y="234287"/>
                </a:cubicBezTo>
                <a:cubicBezTo>
                  <a:pt x="1185045" y="215194"/>
                  <a:pt x="1157637" y="209402"/>
                  <a:pt x="1146931" y="193343"/>
                </a:cubicBezTo>
                <a:cubicBezTo>
                  <a:pt x="1105338" y="130954"/>
                  <a:pt x="1170326" y="164748"/>
                  <a:pt x="1092340" y="138752"/>
                </a:cubicBezTo>
                <a:cubicBezTo>
                  <a:pt x="1062154" y="108566"/>
                  <a:pt x="1048458" y="89516"/>
                  <a:pt x="1010453" y="70514"/>
                </a:cubicBezTo>
                <a:cubicBezTo>
                  <a:pt x="997586" y="64080"/>
                  <a:pt x="982377" y="63300"/>
                  <a:pt x="969510" y="56866"/>
                </a:cubicBezTo>
                <a:cubicBezTo>
                  <a:pt x="863692" y="3956"/>
                  <a:pt x="990528" y="50223"/>
                  <a:pt x="887624" y="15923"/>
                </a:cubicBezTo>
                <a:cubicBezTo>
                  <a:pt x="567297" y="29849"/>
                  <a:pt x="614669" y="0"/>
                  <a:pt x="546430" y="295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3643307" y="1707094"/>
            <a:ext cx="2500329" cy="2507724"/>
          </a:xfrm>
          <a:custGeom>
            <a:avLst/>
            <a:gdLst>
              <a:gd name="connsiteX0" fmla="*/ 4549 w 2133743"/>
              <a:gd name="connsiteY0" fmla="*/ 164351 h 2266106"/>
              <a:gd name="connsiteX1" fmla="*/ 31845 w 2133743"/>
              <a:gd name="connsiteY1" fmla="*/ 369068 h 2266106"/>
              <a:gd name="connsiteX2" fmla="*/ 59140 w 2133743"/>
              <a:gd name="connsiteY2" fmla="*/ 437306 h 2266106"/>
              <a:gd name="connsiteX3" fmla="*/ 72788 w 2133743"/>
              <a:gd name="connsiteY3" fmla="*/ 519193 h 2266106"/>
              <a:gd name="connsiteX4" fmla="*/ 100084 w 2133743"/>
              <a:gd name="connsiteY4" fmla="*/ 560136 h 2266106"/>
              <a:gd name="connsiteX5" fmla="*/ 154675 w 2133743"/>
              <a:gd name="connsiteY5" fmla="*/ 669318 h 2266106"/>
              <a:gd name="connsiteX6" fmla="*/ 195618 w 2133743"/>
              <a:gd name="connsiteY6" fmla="*/ 751205 h 2266106"/>
              <a:gd name="connsiteX7" fmla="*/ 263857 w 2133743"/>
              <a:gd name="connsiteY7" fmla="*/ 860387 h 2266106"/>
              <a:gd name="connsiteX8" fmla="*/ 304800 w 2133743"/>
              <a:gd name="connsiteY8" fmla="*/ 914978 h 2266106"/>
              <a:gd name="connsiteX9" fmla="*/ 359391 w 2133743"/>
              <a:gd name="connsiteY9" fmla="*/ 996865 h 2266106"/>
              <a:gd name="connsiteX10" fmla="*/ 427630 w 2133743"/>
              <a:gd name="connsiteY10" fmla="*/ 1133342 h 2266106"/>
              <a:gd name="connsiteX11" fmla="*/ 495869 w 2133743"/>
              <a:gd name="connsiteY11" fmla="*/ 1146990 h 2266106"/>
              <a:gd name="connsiteX12" fmla="*/ 673290 w 2133743"/>
              <a:gd name="connsiteY12" fmla="*/ 1338059 h 2266106"/>
              <a:gd name="connsiteX13" fmla="*/ 727881 w 2133743"/>
              <a:gd name="connsiteY13" fmla="*/ 1419945 h 2266106"/>
              <a:gd name="connsiteX14" fmla="*/ 809767 w 2133743"/>
              <a:gd name="connsiteY14" fmla="*/ 1501832 h 2266106"/>
              <a:gd name="connsiteX15" fmla="*/ 1069075 w 2133743"/>
              <a:gd name="connsiteY15" fmla="*/ 1883969 h 2266106"/>
              <a:gd name="connsiteX16" fmla="*/ 1178257 w 2133743"/>
              <a:gd name="connsiteY16" fmla="*/ 1993151 h 2266106"/>
              <a:gd name="connsiteX17" fmla="*/ 1219200 w 2133743"/>
              <a:gd name="connsiteY17" fmla="*/ 2020447 h 2266106"/>
              <a:gd name="connsiteX18" fmla="*/ 1287439 w 2133743"/>
              <a:gd name="connsiteY18" fmla="*/ 2034095 h 2266106"/>
              <a:gd name="connsiteX19" fmla="*/ 1369325 w 2133743"/>
              <a:gd name="connsiteY19" fmla="*/ 2061390 h 2266106"/>
              <a:gd name="connsiteX20" fmla="*/ 1505803 w 2133743"/>
              <a:gd name="connsiteY20" fmla="*/ 2156924 h 2266106"/>
              <a:gd name="connsiteX21" fmla="*/ 1614985 w 2133743"/>
              <a:gd name="connsiteY21" fmla="*/ 2252459 h 2266106"/>
              <a:gd name="connsiteX22" fmla="*/ 1751463 w 2133743"/>
              <a:gd name="connsiteY22" fmla="*/ 2266106 h 2266106"/>
              <a:gd name="connsiteX23" fmla="*/ 1956179 w 2133743"/>
              <a:gd name="connsiteY23" fmla="*/ 2252459 h 2266106"/>
              <a:gd name="connsiteX24" fmla="*/ 1997122 w 2133743"/>
              <a:gd name="connsiteY24" fmla="*/ 2238811 h 2266106"/>
              <a:gd name="connsiteX25" fmla="*/ 2051714 w 2133743"/>
              <a:gd name="connsiteY25" fmla="*/ 2225163 h 2266106"/>
              <a:gd name="connsiteX26" fmla="*/ 2106305 w 2133743"/>
              <a:gd name="connsiteY26" fmla="*/ 2034095 h 2266106"/>
              <a:gd name="connsiteX27" fmla="*/ 2079009 w 2133743"/>
              <a:gd name="connsiteY27" fmla="*/ 1733844 h 2266106"/>
              <a:gd name="connsiteX28" fmla="*/ 2065361 w 2133743"/>
              <a:gd name="connsiteY28" fmla="*/ 1679253 h 2266106"/>
              <a:gd name="connsiteX29" fmla="*/ 2038066 w 2133743"/>
              <a:gd name="connsiteY29" fmla="*/ 1638309 h 2266106"/>
              <a:gd name="connsiteX30" fmla="*/ 2024418 w 2133743"/>
              <a:gd name="connsiteY30" fmla="*/ 1597366 h 2266106"/>
              <a:gd name="connsiteX31" fmla="*/ 1997122 w 2133743"/>
              <a:gd name="connsiteY31" fmla="*/ 1542775 h 2266106"/>
              <a:gd name="connsiteX32" fmla="*/ 1983475 w 2133743"/>
              <a:gd name="connsiteY32" fmla="*/ 1501832 h 2266106"/>
              <a:gd name="connsiteX33" fmla="*/ 1928884 w 2133743"/>
              <a:gd name="connsiteY33" fmla="*/ 1447241 h 2266106"/>
              <a:gd name="connsiteX34" fmla="*/ 1887940 w 2133743"/>
              <a:gd name="connsiteY34" fmla="*/ 1392650 h 2266106"/>
              <a:gd name="connsiteX35" fmla="*/ 1833349 w 2133743"/>
              <a:gd name="connsiteY35" fmla="*/ 1338059 h 2266106"/>
              <a:gd name="connsiteX36" fmla="*/ 1806054 w 2133743"/>
              <a:gd name="connsiteY36" fmla="*/ 1297115 h 2266106"/>
              <a:gd name="connsiteX37" fmla="*/ 1765111 w 2133743"/>
              <a:gd name="connsiteY37" fmla="*/ 1256172 h 2266106"/>
              <a:gd name="connsiteX38" fmla="*/ 1696872 w 2133743"/>
              <a:gd name="connsiteY38" fmla="*/ 1119695 h 2266106"/>
              <a:gd name="connsiteX39" fmla="*/ 1614985 w 2133743"/>
              <a:gd name="connsiteY39" fmla="*/ 1010512 h 2266106"/>
              <a:gd name="connsiteX40" fmla="*/ 1574042 w 2133743"/>
              <a:gd name="connsiteY40" fmla="*/ 969569 h 2266106"/>
              <a:gd name="connsiteX41" fmla="*/ 1492155 w 2133743"/>
              <a:gd name="connsiteY41" fmla="*/ 833092 h 2266106"/>
              <a:gd name="connsiteX42" fmla="*/ 1451212 w 2133743"/>
              <a:gd name="connsiteY42" fmla="*/ 792148 h 2266106"/>
              <a:gd name="connsiteX43" fmla="*/ 1423916 w 2133743"/>
              <a:gd name="connsiteY43" fmla="*/ 737557 h 2266106"/>
              <a:gd name="connsiteX44" fmla="*/ 1260143 w 2133743"/>
              <a:gd name="connsiteY44" fmla="*/ 587432 h 2266106"/>
              <a:gd name="connsiteX45" fmla="*/ 1205552 w 2133743"/>
              <a:gd name="connsiteY45" fmla="*/ 505545 h 2266106"/>
              <a:gd name="connsiteX46" fmla="*/ 1178257 w 2133743"/>
              <a:gd name="connsiteY46" fmla="*/ 450954 h 2266106"/>
              <a:gd name="connsiteX47" fmla="*/ 1137314 w 2133743"/>
              <a:gd name="connsiteY47" fmla="*/ 410011 h 2266106"/>
              <a:gd name="connsiteX48" fmla="*/ 1110018 w 2133743"/>
              <a:gd name="connsiteY48" fmla="*/ 369068 h 2266106"/>
              <a:gd name="connsiteX49" fmla="*/ 1014484 w 2133743"/>
              <a:gd name="connsiteY49" fmla="*/ 259886 h 2266106"/>
              <a:gd name="connsiteX50" fmla="*/ 973540 w 2133743"/>
              <a:gd name="connsiteY50" fmla="*/ 246238 h 2266106"/>
              <a:gd name="connsiteX51" fmla="*/ 878006 w 2133743"/>
              <a:gd name="connsiteY51" fmla="*/ 191647 h 2266106"/>
              <a:gd name="connsiteX52" fmla="*/ 837063 w 2133743"/>
              <a:gd name="connsiteY52" fmla="*/ 177999 h 2266106"/>
              <a:gd name="connsiteX53" fmla="*/ 727881 w 2133743"/>
              <a:gd name="connsiteY53" fmla="*/ 164351 h 2266106"/>
              <a:gd name="connsiteX54" fmla="*/ 632346 w 2133743"/>
              <a:gd name="connsiteY54" fmla="*/ 123408 h 2266106"/>
              <a:gd name="connsiteX55" fmla="*/ 591403 w 2133743"/>
              <a:gd name="connsiteY55" fmla="*/ 96112 h 2266106"/>
              <a:gd name="connsiteX56" fmla="*/ 509516 w 2133743"/>
              <a:gd name="connsiteY56" fmla="*/ 68817 h 2266106"/>
              <a:gd name="connsiteX57" fmla="*/ 468573 w 2133743"/>
              <a:gd name="connsiteY57" fmla="*/ 55169 h 2266106"/>
              <a:gd name="connsiteX58" fmla="*/ 427630 w 2133743"/>
              <a:gd name="connsiteY58" fmla="*/ 41521 h 2266106"/>
              <a:gd name="connsiteX59" fmla="*/ 345743 w 2133743"/>
              <a:gd name="connsiteY59" fmla="*/ 578 h 2266106"/>
              <a:gd name="connsiteX60" fmla="*/ 141027 w 2133743"/>
              <a:gd name="connsiteY60" fmla="*/ 27874 h 2266106"/>
              <a:gd name="connsiteX61" fmla="*/ 100084 w 2133743"/>
              <a:gd name="connsiteY61" fmla="*/ 55169 h 2266106"/>
              <a:gd name="connsiteX62" fmla="*/ 59140 w 2133743"/>
              <a:gd name="connsiteY62" fmla="*/ 96112 h 2266106"/>
              <a:gd name="connsiteX63" fmla="*/ 4549 w 2133743"/>
              <a:gd name="connsiteY63" fmla="*/ 164351 h 226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33743" h="2266106">
                <a:moveTo>
                  <a:pt x="4549" y="164351"/>
                </a:moveTo>
                <a:cubicBezTo>
                  <a:pt x="0" y="209844"/>
                  <a:pt x="18344" y="301562"/>
                  <a:pt x="31845" y="369068"/>
                </a:cubicBezTo>
                <a:cubicBezTo>
                  <a:pt x="36649" y="393090"/>
                  <a:pt x="52694" y="413671"/>
                  <a:pt x="59140" y="437306"/>
                </a:cubicBezTo>
                <a:cubicBezTo>
                  <a:pt x="66421" y="464003"/>
                  <a:pt x="64037" y="492941"/>
                  <a:pt x="72788" y="519193"/>
                </a:cubicBezTo>
                <a:cubicBezTo>
                  <a:pt x="77975" y="534754"/>
                  <a:pt x="92230" y="545736"/>
                  <a:pt x="100084" y="560136"/>
                </a:cubicBezTo>
                <a:cubicBezTo>
                  <a:pt x="119568" y="595857"/>
                  <a:pt x="136478" y="632924"/>
                  <a:pt x="154675" y="669318"/>
                </a:cubicBezTo>
                <a:cubicBezTo>
                  <a:pt x="168323" y="696614"/>
                  <a:pt x="177308" y="726791"/>
                  <a:pt x="195618" y="751205"/>
                </a:cubicBezTo>
                <a:cubicBezTo>
                  <a:pt x="311603" y="905852"/>
                  <a:pt x="170187" y="710516"/>
                  <a:pt x="263857" y="860387"/>
                </a:cubicBezTo>
                <a:cubicBezTo>
                  <a:pt x="275912" y="879676"/>
                  <a:pt x="291756" y="896344"/>
                  <a:pt x="304800" y="914978"/>
                </a:cubicBezTo>
                <a:cubicBezTo>
                  <a:pt x="323612" y="941853"/>
                  <a:pt x="359391" y="996865"/>
                  <a:pt x="359391" y="996865"/>
                </a:cubicBezTo>
                <a:cubicBezTo>
                  <a:pt x="368282" y="1032427"/>
                  <a:pt x="384870" y="1124790"/>
                  <a:pt x="427630" y="1133342"/>
                </a:cubicBezTo>
                <a:lnTo>
                  <a:pt x="495869" y="1146990"/>
                </a:lnTo>
                <a:cubicBezTo>
                  <a:pt x="571546" y="1222667"/>
                  <a:pt x="612575" y="1257106"/>
                  <a:pt x="673290" y="1338059"/>
                </a:cubicBezTo>
                <a:cubicBezTo>
                  <a:pt x="692973" y="1364303"/>
                  <a:pt x="706880" y="1394743"/>
                  <a:pt x="727881" y="1419945"/>
                </a:cubicBezTo>
                <a:cubicBezTo>
                  <a:pt x="752593" y="1449600"/>
                  <a:pt x="786900" y="1470733"/>
                  <a:pt x="809767" y="1501832"/>
                </a:cubicBezTo>
                <a:cubicBezTo>
                  <a:pt x="900958" y="1625851"/>
                  <a:pt x="960225" y="1775119"/>
                  <a:pt x="1069075" y="1883969"/>
                </a:cubicBezTo>
                <a:cubicBezTo>
                  <a:pt x="1105469" y="1920363"/>
                  <a:pt x="1135433" y="1964601"/>
                  <a:pt x="1178257" y="1993151"/>
                </a:cubicBezTo>
                <a:cubicBezTo>
                  <a:pt x="1191905" y="2002250"/>
                  <a:pt x="1203842" y="2014688"/>
                  <a:pt x="1219200" y="2020447"/>
                </a:cubicBezTo>
                <a:cubicBezTo>
                  <a:pt x="1240920" y="2028592"/>
                  <a:pt x="1265060" y="2027992"/>
                  <a:pt x="1287439" y="2034095"/>
                </a:cubicBezTo>
                <a:cubicBezTo>
                  <a:pt x="1315197" y="2041665"/>
                  <a:pt x="1369325" y="2061390"/>
                  <a:pt x="1369325" y="2061390"/>
                </a:cubicBezTo>
                <a:cubicBezTo>
                  <a:pt x="1469974" y="2162037"/>
                  <a:pt x="1329338" y="2028586"/>
                  <a:pt x="1505803" y="2156924"/>
                </a:cubicBezTo>
                <a:cubicBezTo>
                  <a:pt x="1530696" y="2175028"/>
                  <a:pt x="1580273" y="2242541"/>
                  <a:pt x="1614985" y="2252459"/>
                </a:cubicBezTo>
                <a:cubicBezTo>
                  <a:pt x="1658945" y="2265019"/>
                  <a:pt x="1705970" y="2261557"/>
                  <a:pt x="1751463" y="2266106"/>
                </a:cubicBezTo>
                <a:cubicBezTo>
                  <a:pt x="1819702" y="2261557"/>
                  <a:pt x="1888207" y="2260011"/>
                  <a:pt x="1956179" y="2252459"/>
                </a:cubicBezTo>
                <a:cubicBezTo>
                  <a:pt x="1970477" y="2250870"/>
                  <a:pt x="1983290" y="2242763"/>
                  <a:pt x="1997122" y="2238811"/>
                </a:cubicBezTo>
                <a:cubicBezTo>
                  <a:pt x="2015158" y="2233658"/>
                  <a:pt x="2033517" y="2229712"/>
                  <a:pt x="2051714" y="2225163"/>
                </a:cubicBezTo>
                <a:cubicBezTo>
                  <a:pt x="2133743" y="2170478"/>
                  <a:pt x="2106305" y="2204207"/>
                  <a:pt x="2106305" y="2034095"/>
                </a:cubicBezTo>
                <a:cubicBezTo>
                  <a:pt x="2106305" y="1894632"/>
                  <a:pt x="2103356" y="1843404"/>
                  <a:pt x="2079009" y="1733844"/>
                </a:cubicBezTo>
                <a:cubicBezTo>
                  <a:pt x="2074940" y="1715534"/>
                  <a:pt x="2072750" y="1696493"/>
                  <a:pt x="2065361" y="1679253"/>
                </a:cubicBezTo>
                <a:cubicBezTo>
                  <a:pt x="2058900" y="1664177"/>
                  <a:pt x="2045401" y="1652980"/>
                  <a:pt x="2038066" y="1638309"/>
                </a:cubicBezTo>
                <a:cubicBezTo>
                  <a:pt x="2031632" y="1625442"/>
                  <a:pt x="2030085" y="1610589"/>
                  <a:pt x="2024418" y="1597366"/>
                </a:cubicBezTo>
                <a:cubicBezTo>
                  <a:pt x="2016404" y="1578666"/>
                  <a:pt x="2005136" y="1561475"/>
                  <a:pt x="1997122" y="1542775"/>
                </a:cubicBezTo>
                <a:cubicBezTo>
                  <a:pt x="1991455" y="1529552"/>
                  <a:pt x="1991837" y="1513538"/>
                  <a:pt x="1983475" y="1501832"/>
                </a:cubicBezTo>
                <a:cubicBezTo>
                  <a:pt x="1968517" y="1480891"/>
                  <a:pt x="1945830" y="1466608"/>
                  <a:pt x="1928884" y="1447241"/>
                </a:cubicBezTo>
                <a:cubicBezTo>
                  <a:pt x="1913905" y="1430123"/>
                  <a:pt x="1902919" y="1409768"/>
                  <a:pt x="1887940" y="1392650"/>
                </a:cubicBezTo>
                <a:cubicBezTo>
                  <a:pt x="1870994" y="1373283"/>
                  <a:pt x="1850097" y="1357598"/>
                  <a:pt x="1833349" y="1338059"/>
                </a:cubicBezTo>
                <a:cubicBezTo>
                  <a:pt x="1822674" y="1325605"/>
                  <a:pt x="1816555" y="1309716"/>
                  <a:pt x="1806054" y="1297115"/>
                </a:cubicBezTo>
                <a:cubicBezTo>
                  <a:pt x="1793698" y="1282288"/>
                  <a:pt x="1776691" y="1271613"/>
                  <a:pt x="1765111" y="1256172"/>
                </a:cubicBezTo>
                <a:cubicBezTo>
                  <a:pt x="1652090" y="1105478"/>
                  <a:pt x="1788943" y="1269311"/>
                  <a:pt x="1696872" y="1119695"/>
                </a:cubicBezTo>
                <a:cubicBezTo>
                  <a:pt x="1673029" y="1080951"/>
                  <a:pt x="1647153" y="1042680"/>
                  <a:pt x="1614985" y="1010512"/>
                </a:cubicBezTo>
                <a:cubicBezTo>
                  <a:pt x="1601337" y="996864"/>
                  <a:pt x="1585028" y="985438"/>
                  <a:pt x="1574042" y="969569"/>
                </a:cubicBezTo>
                <a:cubicBezTo>
                  <a:pt x="1543844" y="925949"/>
                  <a:pt x="1529669" y="870606"/>
                  <a:pt x="1492155" y="833092"/>
                </a:cubicBezTo>
                <a:cubicBezTo>
                  <a:pt x="1478507" y="819444"/>
                  <a:pt x="1462430" y="807854"/>
                  <a:pt x="1451212" y="792148"/>
                </a:cubicBezTo>
                <a:cubicBezTo>
                  <a:pt x="1439387" y="775593"/>
                  <a:pt x="1437313" y="752868"/>
                  <a:pt x="1423916" y="737557"/>
                </a:cubicBezTo>
                <a:cubicBezTo>
                  <a:pt x="1326410" y="626122"/>
                  <a:pt x="1367156" y="747952"/>
                  <a:pt x="1260143" y="587432"/>
                </a:cubicBezTo>
                <a:cubicBezTo>
                  <a:pt x="1241946" y="560136"/>
                  <a:pt x="1222430" y="533675"/>
                  <a:pt x="1205552" y="505545"/>
                </a:cubicBezTo>
                <a:cubicBezTo>
                  <a:pt x="1195085" y="488099"/>
                  <a:pt x="1190082" y="467509"/>
                  <a:pt x="1178257" y="450954"/>
                </a:cubicBezTo>
                <a:cubicBezTo>
                  <a:pt x="1167039" y="435248"/>
                  <a:pt x="1149670" y="424838"/>
                  <a:pt x="1137314" y="410011"/>
                </a:cubicBezTo>
                <a:cubicBezTo>
                  <a:pt x="1126813" y="397410"/>
                  <a:pt x="1119552" y="382415"/>
                  <a:pt x="1110018" y="369068"/>
                </a:cubicBezTo>
                <a:cubicBezTo>
                  <a:pt x="1085144" y="334244"/>
                  <a:pt x="1049510" y="284905"/>
                  <a:pt x="1014484" y="259886"/>
                </a:cubicBezTo>
                <a:cubicBezTo>
                  <a:pt x="1002777" y="251524"/>
                  <a:pt x="987188" y="250787"/>
                  <a:pt x="973540" y="246238"/>
                </a:cubicBezTo>
                <a:cubicBezTo>
                  <a:pt x="932419" y="218823"/>
                  <a:pt x="926493" y="212427"/>
                  <a:pt x="878006" y="191647"/>
                </a:cubicBezTo>
                <a:cubicBezTo>
                  <a:pt x="864783" y="185980"/>
                  <a:pt x="851217" y="180572"/>
                  <a:pt x="837063" y="177999"/>
                </a:cubicBezTo>
                <a:cubicBezTo>
                  <a:pt x="800977" y="171438"/>
                  <a:pt x="764275" y="168900"/>
                  <a:pt x="727881" y="164351"/>
                </a:cubicBezTo>
                <a:cubicBezTo>
                  <a:pt x="681949" y="149040"/>
                  <a:pt x="679564" y="150390"/>
                  <a:pt x="632346" y="123408"/>
                </a:cubicBezTo>
                <a:cubicBezTo>
                  <a:pt x="618105" y="115270"/>
                  <a:pt x="606392" y="102774"/>
                  <a:pt x="591403" y="96112"/>
                </a:cubicBezTo>
                <a:cubicBezTo>
                  <a:pt x="565111" y="84427"/>
                  <a:pt x="536812" y="77915"/>
                  <a:pt x="509516" y="68817"/>
                </a:cubicBezTo>
                <a:lnTo>
                  <a:pt x="468573" y="55169"/>
                </a:lnTo>
                <a:cubicBezTo>
                  <a:pt x="454925" y="50620"/>
                  <a:pt x="439600" y="49501"/>
                  <a:pt x="427630" y="41521"/>
                </a:cubicBezTo>
                <a:cubicBezTo>
                  <a:pt x="374717" y="6246"/>
                  <a:pt x="402248" y="19413"/>
                  <a:pt x="345743" y="578"/>
                </a:cubicBezTo>
                <a:cubicBezTo>
                  <a:pt x="309147" y="3628"/>
                  <a:pt x="196776" y="0"/>
                  <a:pt x="141027" y="27874"/>
                </a:cubicBezTo>
                <a:cubicBezTo>
                  <a:pt x="126356" y="35209"/>
                  <a:pt x="112685" y="44669"/>
                  <a:pt x="100084" y="55169"/>
                </a:cubicBezTo>
                <a:cubicBezTo>
                  <a:pt x="85256" y="67525"/>
                  <a:pt x="73967" y="83756"/>
                  <a:pt x="59140" y="96112"/>
                </a:cubicBezTo>
                <a:cubicBezTo>
                  <a:pt x="2675" y="143166"/>
                  <a:pt x="9098" y="118858"/>
                  <a:pt x="4549" y="16435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71472" y="20002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357819" y="335756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054294" y="19795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741643" y="264318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8" name="Connecteur droit 27"/>
          <p:cNvCxnSpPr>
            <a:stCxn id="26" idx="6"/>
            <a:endCxn id="27" idx="0"/>
          </p:cNvCxnSpPr>
          <p:nvPr/>
        </p:nvCxnSpPr>
        <p:spPr>
          <a:xfrm>
            <a:off x="2598767" y="2214554"/>
            <a:ext cx="415113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956090" y="19795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4643439" y="264318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8" name="Connecteur droit 37"/>
          <p:cNvCxnSpPr>
            <a:stCxn id="36" idx="6"/>
            <a:endCxn id="37" idx="0"/>
          </p:cNvCxnSpPr>
          <p:nvPr/>
        </p:nvCxnSpPr>
        <p:spPr>
          <a:xfrm>
            <a:off x="4500563" y="2214554"/>
            <a:ext cx="415113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214943" y="2928934"/>
            <a:ext cx="415113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6697764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7456551" y="255100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3" name="Connecteur droit 42"/>
          <p:cNvCxnSpPr>
            <a:stCxn id="41" idx="6"/>
            <a:endCxn id="42" idx="0"/>
          </p:cNvCxnSpPr>
          <p:nvPr/>
        </p:nvCxnSpPr>
        <p:spPr>
          <a:xfrm>
            <a:off x="7242237" y="2092418"/>
            <a:ext cx="486551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6099229" y="25924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6" name="Connecteur droit 45"/>
          <p:cNvCxnSpPr>
            <a:stCxn id="41" idx="2"/>
            <a:endCxn id="44" idx="0"/>
          </p:cNvCxnSpPr>
          <p:nvPr/>
        </p:nvCxnSpPr>
        <p:spPr>
          <a:xfrm rot="10800000" flipV="1">
            <a:off x="6371466" y="2092418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èche droite 49"/>
          <p:cNvSpPr/>
          <p:nvPr/>
        </p:nvSpPr>
        <p:spPr>
          <a:xfrm>
            <a:off x="1357290" y="214311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lèche droite 50"/>
          <p:cNvSpPr/>
          <p:nvPr/>
        </p:nvSpPr>
        <p:spPr>
          <a:xfrm>
            <a:off x="2928926" y="214311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lèche droite 51"/>
          <p:cNvSpPr/>
          <p:nvPr/>
        </p:nvSpPr>
        <p:spPr>
          <a:xfrm>
            <a:off x="5572132" y="207167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00100" y="178592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7929586" y="228599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5" name="Rectangle 54"/>
          <p:cNvSpPr/>
          <p:nvPr/>
        </p:nvSpPr>
        <p:spPr>
          <a:xfrm>
            <a:off x="2500298" y="171448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6" name="Rectangle 55"/>
          <p:cNvSpPr/>
          <p:nvPr/>
        </p:nvSpPr>
        <p:spPr>
          <a:xfrm>
            <a:off x="3214678" y="2428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7" name="Rectangle 56"/>
          <p:cNvSpPr/>
          <p:nvPr/>
        </p:nvSpPr>
        <p:spPr>
          <a:xfrm>
            <a:off x="4357686" y="164305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8" name="Rectangle 57"/>
          <p:cNvSpPr/>
          <p:nvPr/>
        </p:nvSpPr>
        <p:spPr>
          <a:xfrm>
            <a:off x="5000628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9" name="Rectangle 58"/>
          <p:cNvSpPr/>
          <p:nvPr/>
        </p:nvSpPr>
        <p:spPr>
          <a:xfrm>
            <a:off x="5715008" y="307181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0" name="Rectangle 59"/>
          <p:cNvSpPr/>
          <p:nvPr/>
        </p:nvSpPr>
        <p:spPr>
          <a:xfrm>
            <a:off x="6500826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7072330" y="157161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62" name="Ellipse 61"/>
          <p:cNvSpPr/>
          <p:nvPr/>
        </p:nvSpPr>
        <p:spPr>
          <a:xfrm>
            <a:off x="1000100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1758887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64" name="Connecteur droit 63"/>
          <p:cNvCxnSpPr>
            <a:stCxn id="62" idx="6"/>
            <a:endCxn id="63" idx="0"/>
          </p:cNvCxnSpPr>
          <p:nvPr/>
        </p:nvCxnSpPr>
        <p:spPr>
          <a:xfrm>
            <a:off x="1544573" y="4521310"/>
            <a:ext cx="486551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401565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66" name="Connecteur droit 65"/>
          <p:cNvCxnSpPr>
            <a:stCxn id="62" idx="2"/>
            <a:endCxn id="65" idx="0"/>
          </p:cNvCxnSpPr>
          <p:nvPr/>
        </p:nvCxnSpPr>
        <p:spPr>
          <a:xfrm rot="10800000" flipV="1">
            <a:off x="673802" y="452131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231922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8" name="Rectangle 67"/>
          <p:cNvSpPr/>
          <p:nvPr/>
        </p:nvSpPr>
        <p:spPr>
          <a:xfrm>
            <a:off x="803162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9" name="Rectangle 68"/>
          <p:cNvSpPr/>
          <p:nvPr/>
        </p:nvSpPr>
        <p:spPr>
          <a:xfrm>
            <a:off x="1428728" y="407194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70" name="Ellipse 69"/>
          <p:cNvSpPr/>
          <p:nvPr/>
        </p:nvSpPr>
        <p:spPr>
          <a:xfrm>
            <a:off x="1027131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500166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73" name="Connecteur droit 72"/>
          <p:cNvCxnSpPr>
            <a:stCxn id="65" idx="6"/>
            <a:endCxn id="70" idx="0"/>
          </p:cNvCxnSpPr>
          <p:nvPr/>
        </p:nvCxnSpPr>
        <p:spPr>
          <a:xfrm>
            <a:off x="946038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lipse 73"/>
          <p:cNvSpPr/>
          <p:nvPr/>
        </p:nvSpPr>
        <p:spPr>
          <a:xfrm>
            <a:off x="3340178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4511659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76" name="Connecteur droit 75"/>
          <p:cNvCxnSpPr>
            <a:stCxn id="74" idx="6"/>
            <a:endCxn id="75" idx="0"/>
          </p:cNvCxnSpPr>
          <p:nvPr/>
        </p:nvCxnSpPr>
        <p:spPr>
          <a:xfrm>
            <a:off x="3884651" y="4521310"/>
            <a:ext cx="899245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2741643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78" name="Connecteur droit 77"/>
          <p:cNvCxnSpPr>
            <a:stCxn id="74" idx="2"/>
            <a:endCxn id="77" idx="0"/>
          </p:cNvCxnSpPr>
          <p:nvPr/>
        </p:nvCxnSpPr>
        <p:spPr>
          <a:xfrm rot="10800000" flipV="1">
            <a:off x="3013880" y="452131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984694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Rectangle 79"/>
          <p:cNvSpPr/>
          <p:nvPr/>
        </p:nvSpPr>
        <p:spPr>
          <a:xfrm>
            <a:off x="3143240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1" name="Rectangle 80"/>
          <p:cNvSpPr/>
          <p:nvPr/>
        </p:nvSpPr>
        <p:spPr>
          <a:xfrm>
            <a:off x="3714744" y="400050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2" name="Ellipse 81"/>
          <p:cNvSpPr/>
          <p:nvPr/>
        </p:nvSpPr>
        <p:spPr>
          <a:xfrm>
            <a:off x="3367209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40244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4" name="Connecteur droit 83"/>
          <p:cNvCxnSpPr>
            <a:stCxn id="77" idx="6"/>
            <a:endCxn id="82" idx="0"/>
          </p:cNvCxnSpPr>
          <p:nvPr/>
        </p:nvCxnSpPr>
        <p:spPr>
          <a:xfrm>
            <a:off x="3286116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4071934" y="5857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544969" y="559288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8" name="Connecteur droit 87"/>
          <p:cNvCxnSpPr>
            <a:stCxn id="75" idx="2"/>
            <a:endCxn id="85" idx="0"/>
          </p:cNvCxnSpPr>
          <p:nvPr/>
        </p:nvCxnSpPr>
        <p:spPr>
          <a:xfrm rot="10800000" flipV="1">
            <a:off x="4344171" y="5214950"/>
            <a:ext cx="16748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lipse 89"/>
          <p:cNvSpPr/>
          <p:nvPr/>
        </p:nvSpPr>
        <p:spPr>
          <a:xfrm>
            <a:off x="6840640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7643834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2" name="Connecteur droit 91"/>
          <p:cNvCxnSpPr>
            <a:stCxn id="90" idx="6"/>
            <a:endCxn id="91" idx="0"/>
          </p:cNvCxnSpPr>
          <p:nvPr/>
        </p:nvCxnSpPr>
        <p:spPr>
          <a:xfrm>
            <a:off x="7385113" y="4521310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6242105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4" name="Connecteur droit 93"/>
          <p:cNvCxnSpPr>
            <a:stCxn id="90" idx="2"/>
            <a:endCxn id="93" idx="0"/>
          </p:cNvCxnSpPr>
          <p:nvPr/>
        </p:nvCxnSpPr>
        <p:spPr>
          <a:xfrm rot="10800000" flipV="1">
            <a:off x="6514342" y="452131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116869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6" name="Rectangle 95"/>
          <p:cNvSpPr/>
          <p:nvPr/>
        </p:nvSpPr>
        <p:spPr>
          <a:xfrm>
            <a:off x="6643702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7" name="Rectangle 96"/>
          <p:cNvSpPr/>
          <p:nvPr/>
        </p:nvSpPr>
        <p:spPr>
          <a:xfrm>
            <a:off x="7270710" y="4059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8" name="Ellipse 97"/>
          <p:cNvSpPr/>
          <p:nvPr/>
        </p:nvSpPr>
        <p:spPr>
          <a:xfrm>
            <a:off x="6867671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340706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0" name="Connecteur droit 99"/>
          <p:cNvCxnSpPr>
            <a:stCxn id="93" idx="6"/>
            <a:endCxn id="98" idx="0"/>
          </p:cNvCxnSpPr>
          <p:nvPr/>
        </p:nvCxnSpPr>
        <p:spPr>
          <a:xfrm>
            <a:off x="6786578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llipse 100"/>
          <p:cNvSpPr/>
          <p:nvPr/>
        </p:nvSpPr>
        <p:spPr>
          <a:xfrm>
            <a:off x="8286776" y="57864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572528" y="550070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3" name="Connecteur droit 102"/>
          <p:cNvCxnSpPr>
            <a:stCxn id="91" idx="6"/>
            <a:endCxn id="101" idx="0"/>
          </p:cNvCxnSpPr>
          <p:nvPr/>
        </p:nvCxnSpPr>
        <p:spPr>
          <a:xfrm>
            <a:off x="8188307" y="5214950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èche droite 105"/>
          <p:cNvSpPr/>
          <p:nvPr/>
        </p:nvSpPr>
        <p:spPr>
          <a:xfrm>
            <a:off x="8286776" y="200024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lèche droite 106"/>
          <p:cNvSpPr/>
          <p:nvPr/>
        </p:nvSpPr>
        <p:spPr>
          <a:xfrm>
            <a:off x="2285984" y="450057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Flèche droite 107"/>
          <p:cNvSpPr/>
          <p:nvPr/>
        </p:nvSpPr>
        <p:spPr>
          <a:xfrm>
            <a:off x="5715008" y="471488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1428728" y="178592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68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928926" y="178592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143900" y="164305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27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214546" y="414338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286380" y="1702346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SPLIT(6)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429256" y="4357694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SKEW(91)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0" grpId="0" animBg="1"/>
      <p:bldP spid="10" grpId="0" animBg="1"/>
      <p:bldP spid="17" grpId="0" animBg="1"/>
      <p:bldP spid="26" grpId="0" animBg="1"/>
      <p:bldP spid="27" grpId="0" animBg="1"/>
      <p:bldP spid="36" grpId="0" animBg="1"/>
      <p:bldP spid="37" grpId="0" animBg="1"/>
      <p:bldP spid="50" grpId="0" animBg="1"/>
      <p:bldP spid="51" grpId="0" animBg="1"/>
      <p:bldP spid="52" grpId="0" animBg="1"/>
      <p:bldP spid="53" grpId="0"/>
      <p:bldP spid="55" grpId="0"/>
      <p:bldP spid="56" grpId="0"/>
      <p:bldP spid="57" grpId="0"/>
      <p:bldP spid="58" grpId="0"/>
      <p:bldP spid="59" grpId="0"/>
      <p:bldP spid="74" grpId="0" animBg="1"/>
      <p:bldP spid="75" grpId="0" animBg="1"/>
      <p:bldP spid="77" grpId="0" animBg="1"/>
      <p:bldP spid="79" grpId="0"/>
      <p:bldP spid="80" grpId="0"/>
      <p:bldP spid="81" grpId="0"/>
      <p:bldP spid="82" grpId="0" animBg="1"/>
      <p:bldP spid="83" grpId="0"/>
      <p:bldP spid="85" grpId="0" animBg="1"/>
      <p:bldP spid="86" grpId="0"/>
      <p:bldP spid="90" grpId="0" animBg="1"/>
      <p:bldP spid="91" grpId="0" animBg="1"/>
      <p:bldP spid="93" grpId="0" animBg="1"/>
      <p:bldP spid="95" grpId="0"/>
      <p:bldP spid="96" grpId="0"/>
      <p:bldP spid="97" grpId="0"/>
      <p:bldP spid="98" grpId="0" animBg="1"/>
      <p:bldP spid="99" grpId="0"/>
      <p:bldP spid="101" grpId="0" animBg="1"/>
      <p:bldP spid="102" grpId="0"/>
      <p:bldP spid="107" grpId="0" animBg="1"/>
      <p:bldP spid="108" grpId="0" animBg="1"/>
      <p:bldP spid="109" grpId="0"/>
      <p:bldP spid="110" grpId="0"/>
      <p:bldP spid="112" grpId="0"/>
      <p:bldP spid="1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orme libre 150"/>
          <p:cNvSpPr/>
          <p:nvPr/>
        </p:nvSpPr>
        <p:spPr>
          <a:xfrm>
            <a:off x="6527857" y="2500306"/>
            <a:ext cx="2500329" cy="2507724"/>
          </a:xfrm>
          <a:custGeom>
            <a:avLst/>
            <a:gdLst>
              <a:gd name="connsiteX0" fmla="*/ 4549 w 2133743"/>
              <a:gd name="connsiteY0" fmla="*/ 164351 h 2266106"/>
              <a:gd name="connsiteX1" fmla="*/ 31845 w 2133743"/>
              <a:gd name="connsiteY1" fmla="*/ 369068 h 2266106"/>
              <a:gd name="connsiteX2" fmla="*/ 59140 w 2133743"/>
              <a:gd name="connsiteY2" fmla="*/ 437306 h 2266106"/>
              <a:gd name="connsiteX3" fmla="*/ 72788 w 2133743"/>
              <a:gd name="connsiteY3" fmla="*/ 519193 h 2266106"/>
              <a:gd name="connsiteX4" fmla="*/ 100084 w 2133743"/>
              <a:gd name="connsiteY4" fmla="*/ 560136 h 2266106"/>
              <a:gd name="connsiteX5" fmla="*/ 154675 w 2133743"/>
              <a:gd name="connsiteY5" fmla="*/ 669318 h 2266106"/>
              <a:gd name="connsiteX6" fmla="*/ 195618 w 2133743"/>
              <a:gd name="connsiteY6" fmla="*/ 751205 h 2266106"/>
              <a:gd name="connsiteX7" fmla="*/ 263857 w 2133743"/>
              <a:gd name="connsiteY7" fmla="*/ 860387 h 2266106"/>
              <a:gd name="connsiteX8" fmla="*/ 304800 w 2133743"/>
              <a:gd name="connsiteY8" fmla="*/ 914978 h 2266106"/>
              <a:gd name="connsiteX9" fmla="*/ 359391 w 2133743"/>
              <a:gd name="connsiteY9" fmla="*/ 996865 h 2266106"/>
              <a:gd name="connsiteX10" fmla="*/ 427630 w 2133743"/>
              <a:gd name="connsiteY10" fmla="*/ 1133342 h 2266106"/>
              <a:gd name="connsiteX11" fmla="*/ 495869 w 2133743"/>
              <a:gd name="connsiteY11" fmla="*/ 1146990 h 2266106"/>
              <a:gd name="connsiteX12" fmla="*/ 673290 w 2133743"/>
              <a:gd name="connsiteY12" fmla="*/ 1338059 h 2266106"/>
              <a:gd name="connsiteX13" fmla="*/ 727881 w 2133743"/>
              <a:gd name="connsiteY13" fmla="*/ 1419945 h 2266106"/>
              <a:gd name="connsiteX14" fmla="*/ 809767 w 2133743"/>
              <a:gd name="connsiteY14" fmla="*/ 1501832 h 2266106"/>
              <a:gd name="connsiteX15" fmla="*/ 1069075 w 2133743"/>
              <a:gd name="connsiteY15" fmla="*/ 1883969 h 2266106"/>
              <a:gd name="connsiteX16" fmla="*/ 1178257 w 2133743"/>
              <a:gd name="connsiteY16" fmla="*/ 1993151 h 2266106"/>
              <a:gd name="connsiteX17" fmla="*/ 1219200 w 2133743"/>
              <a:gd name="connsiteY17" fmla="*/ 2020447 h 2266106"/>
              <a:gd name="connsiteX18" fmla="*/ 1287439 w 2133743"/>
              <a:gd name="connsiteY18" fmla="*/ 2034095 h 2266106"/>
              <a:gd name="connsiteX19" fmla="*/ 1369325 w 2133743"/>
              <a:gd name="connsiteY19" fmla="*/ 2061390 h 2266106"/>
              <a:gd name="connsiteX20" fmla="*/ 1505803 w 2133743"/>
              <a:gd name="connsiteY20" fmla="*/ 2156924 h 2266106"/>
              <a:gd name="connsiteX21" fmla="*/ 1614985 w 2133743"/>
              <a:gd name="connsiteY21" fmla="*/ 2252459 h 2266106"/>
              <a:gd name="connsiteX22" fmla="*/ 1751463 w 2133743"/>
              <a:gd name="connsiteY22" fmla="*/ 2266106 h 2266106"/>
              <a:gd name="connsiteX23" fmla="*/ 1956179 w 2133743"/>
              <a:gd name="connsiteY23" fmla="*/ 2252459 h 2266106"/>
              <a:gd name="connsiteX24" fmla="*/ 1997122 w 2133743"/>
              <a:gd name="connsiteY24" fmla="*/ 2238811 h 2266106"/>
              <a:gd name="connsiteX25" fmla="*/ 2051714 w 2133743"/>
              <a:gd name="connsiteY25" fmla="*/ 2225163 h 2266106"/>
              <a:gd name="connsiteX26" fmla="*/ 2106305 w 2133743"/>
              <a:gd name="connsiteY26" fmla="*/ 2034095 h 2266106"/>
              <a:gd name="connsiteX27" fmla="*/ 2079009 w 2133743"/>
              <a:gd name="connsiteY27" fmla="*/ 1733844 h 2266106"/>
              <a:gd name="connsiteX28" fmla="*/ 2065361 w 2133743"/>
              <a:gd name="connsiteY28" fmla="*/ 1679253 h 2266106"/>
              <a:gd name="connsiteX29" fmla="*/ 2038066 w 2133743"/>
              <a:gd name="connsiteY29" fmla="*/ 1638309 h 2266106"/>
              <a:gd name="connsiteX30" fmla="*/ 2024418 w 2133743"/>
              <a:gd name="connsiteY30" fmla="*/ 1597366 h 2266106"/>
              <a:gd name="connsiteX31" fmla="*/ 1997122 w 2133743"/>
              <a:gd name="connsiteY31" fmla="*/ 1542775 h 2266106"/>
              <a:gd name="connsiteX32" fmla="*/ 1983475 w 2133743"/>
              <a:gd name="connsiteY32" fmla="*/ 1501832 h 2266106"/>
              <a:gd name="connsiteX33" fmla="*/ 1928884 w 2133743"/>
              <a:gd name="connsiteY33" fmla="*/ 1447241 h 2266106"/>
              <a:gd name="connsiteX34" fmla="*/ 1887940 w 2133743"/>
              <a:gd name="connsiteY34" fmla="*/ 1392650 h 2266106"/>
              <a:gd name="connsiteX35" fmla="*/ 1833349 w 2133743"/>
              <a:gd name="connsiteY35" fmla="*/ 1338059 h 2266106"/>
              <a:gd name="connsiteX36" fmla="*/ 1806054 w 2133743"/>
              <a:gd name="connsiteY36" fmla="*/ 1297115 h 2266106"/>
              <a:gd name="connsiteX37" fmla="*/ 1765111 w 2133743"/>
              <a:gd name="connsiteY37" fmla="*/ 1256172 h 2266106"/>
              <a:gd name="connsiteX38" fmla="*/ 1696872 w 2133743"/>
              <a:gd name="connsiteY38" fmla="*/ 1119695 h 2266106"/>
              <a:gd name="connsiteX39" fmla="*/ 1614985 w 2133743"/>
              <a:gd name="connsiteY39" fmla="*/ 1010512 h 2266106"/>
              <a:gd name="connsiteX40" fmla="*/ 1574042 w 2133743"/>
              <a:gd name="connsiteY40" fmla="*/ 969569 h 2266106"/>
              <a:gd name="connsiteX41" fmla="*/ 1492155 w 2133743"/>
              <a:gd name="connsiteY41" fmla="*/ 833092 h 2266106"/>
              <a:gd name="connsiteX42" fmla="*/ 1451212 w 2133743"/>
              <a:gd name="connsiteY42" fmla="*/ 792148 h 2266106"/>
              <a:gd name="connsiteX43" fmla="*/ 1423916 w 2133743"/>
              <a:gd name="connsiteY43" fmla="*/ 737557 h 2266106"/>
              <a:gd name="connsiteX44" fmla="*/ 1260143 w 2133743"/>
              <a:gd name="connsiteY44" fmla="*/ 587432 h 2266106"/>
              <a:gd name="connsiteX45" fmla="*/ 1205552 w 2133743"/>
              <a:gd name="connsiteY45" fmla="*/ 505545 h 2266106"/>
              <a:gd name="connsiteX46" fmla="*/ 1178257 w 2133743"/>
              <a:gd name="connsiteY46" fmla="*/ 450954 h 2266106"/>
              <a:gd name="connsiteX47" fmla="*/ 1137314 w 2133743"/>
              <a:gd name="connsiteY47" fmla="*/ 410011 h 2266106"/>
              <a:gd name="connsiteX48" fmla="*/ 1110018 w 2133743"/>
              <a:gd name="connsiteY48" fmla="*/ 369068 h 2266106"/>
              <a:gd name="connsiteX49" fmla="*/ 1014484 w 2133743"/>
              <a:gd name="connsiteY49" fmla="*/ 259886 h 2266106"/>
              <a:gd name="connsiteX50" fmla="*/ 973540 w 2133743"/>
              <a:gd name="connsiteY50" fmla="*/ 246238 h 2266106"/>
              <a:gd name="connsiteX51" fmla="*/ 878006 w 2133743"/>
              <a:gd name="connsiteY51" fmla="*/ 191647 h 2266106"/>
              <a:gd name="connsiteX52" fmla="*/ 837063 w 2133743"/>
              <a:gd name="connsiteY52" fmla="*/ 177999 h 2266106"/>
              <a:gd name="connsiteX53" fmla="*/ 727881 w 2133743"/>
              <a:gd name="connsiteY53" fmla="*/ 164351 h 2266106"/>
              <a:gd name="connsiteX54" fmla="*/ 632346 w 2133743"/>
              <a:gd name="connsiteY54" fmla="*/ 123408 h 2266106"/>
              <a:gd name="connsiteX55" fmla="*/ 591403 w 2133743"/>
              <a:gd name="connsiteY55" fmla="*/ 96112 h 2266106"/>
              <a:gd name="connsiteX56" fmla="*/ 509516 w 2133743"/>
              <a:gd name="connsiteY56" fmla="*/ 68817 h 2266106"/>
              <a:gd name="connsiteX57" fmla="*/ 468573 w 2133743"/>
              <a:gd name="connsiteY57" fmla="*/ 55169 h 2266106"/>
              <a:gd name="connsiteX58" fmla="*/ 427630 w 2133743"/>
              <a:gd name="connsiteY58" fmla="*/ 41521 h 2266106"/>
              <a:gd name="connsiteX59" fmla="*/ 345743 w 2133743"/>
              <a:gd name="connsiteY59" fmla="*/ 578 h 2266106"/>
              <a:gd name="connsiteX60" fmla="*/ 141027 w 2133743"/>
              <a:gd name="connsiteY60" fmla="*/ 27874 h 2266106"/>
              <a:gd name="connsiteX61" fmla="*/ 100084 w 2133743"/>
              <a:gd name="connsiteY61" fmla="*/ 55169 h 2266106"/>
              <a:gd name="connsiteX62" fmla="*/ 59140 w 2133743"/>
              <a:gd name="connsiteY62" fmla="*/ 96112 h 2266106"/>
              <a:gd name="connsiteX63" fmla="*/ 4549 w 2133743"/>
              <a:gd name="connsiteY63" fmla="*/ 164351 h 226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33743" h="2266106">
                <a:moveTo>
                  <a:pt x="4549" y="164351"/>
                </a:moveTo>
                <a:cubicBezTo>
                  <a:pt x="0" y="209844"/>
                  <a:pt x="18344" y="301562"/>
                  <a:pt x="31845" y="369068"/>
                </a:cubicBezTo>
                <a:cubicBezTo>
                  <a:pt x="36649" y="393090"/>
                  <a:pt x="52694" y="413671"/>
                  <a:pt x="59140" y="437306"/>
                </a:cubicBezTo>
                <a:cubicBezTo>
                  <a:pt x="66421" y="464003"/>
                  <a:pt x="64037" y="492941"/>
                  <a:pt x="72788" y="519193"/>
                </a:cubicBezTo>
                <a:cubicBezTo>
                  <a:pt x="77975" y="534754"/>
                  <a:pt x="92230" y="545736"/>
                  <a:pt x="100084" y="560136"/>
                </a:cubicBezTo>
                <a:cubicBezTo>
                  <a:pt x="119568" y="595857"/>
                  <a:pt x="136478" y="632924"/>
                  <a:pt x="154675" y="669318"/>
                </a:cubicBezTo>
                <a:cubicBezTo>
                  <a:pt x="168323" y="696614"/>
                  <a:pt x="177308" y="726791"/>
                  <a:pt x="195618" y="751205"/>
                </a:cubicBezTo>
                <a:cubicBezTo>
                  <a:pt x="311603" y="905852"/>
                  <a:pt x="170187" y="710516"/>
                  <a:pt x="263857" y="860387"/>
                </a:cubicBezTo>
                <a:cubicBezTo>
                  <a:pt x="275912" y="879676"/>
                  <a:pt x="291756" y="896344"/>
                  <a:pt x="304800" y="914978"/>
                </a:cubicBezTo>
                <a:cubicBezTo>
                  <a:pt x="323612" y="941853"/>
                  <a:pt x="359391" y="996865"/>
                  <a:pt x="359391" y="996865"/>
                </a:cubicBezTo>
                <a:cubicBezTo>
                  <a:pt x="368282" y="1032427"/>
                  <a:pt x="384870" y="1124790"/>
                  <a:pt x="427630" y="1133342"/>
                </a:cubicBezTo>
                <a:lnTo>
                  <a:pt x="495869" y="1146990"/>
                </a:lnTo>
                <a:cubicBezTo>
                  <a:pt x="571546" y="1222667"/>
                  <a:pt x="612575" y="1257106"/>
                  <a:pt x="673290" y="1338059"/>
                </a:cubicBezTo>
                <a:cubicBezTo>
                  <a:pt x="692973" y="1364303"/>
                  <a:pt x="706880" y="1394743"/>
                  <a:pt x="727881" y="1419945"/>
                </a:cubicBezTo>
                <a:cubicBezTo>
                  <a:pt x="752593" y="1449600"/>
                  <a:pt x="786900" y="1470733"/>
                  <a:pt x="809767" y="1501832"/>
                </a:cubicBezTo>
                <a:cubicBezTo>
                  <a:pt x="900958" y="1625851"/>
                  <a:pt x="960225" y="1775119"/>
                  <a:pt x="1069075" y="1883969"/>
                </a:cubicBezTo>
                <a:cubicBezTo>
                  <a:pt x="1105469" y="1920363"/>
                  <a:pt x="1135433" y="1964601"/>
                  <a:pt x="1178257" y="1993151"/>
                </a:cubicBezTo>
                <a:cubicBezTo>
                  <a:pt x="1191905" y="2002250"/>
                  <a:pt x="1203842" y="2014688"/>
                  <a:pt x="1219200" y="2020447"/>
                </a:cubicBezTo>
                <a:cubicBezTo>
                  <a:pt x="1240920" y="2028592"/>
                  <a:pt x="1265060" y="2027992"/>
                  <a:pt x="1287439" y="2034095"/>
                </a:cubicBezTo>
                <a:cubicBezTo>
                  <a:pt x="1315197" y="2041665"/>
                  <a:pt x="1369325" y="2061390"/>
                  <a:pt x="1369325" y="2061390"/>
                </a:cubicBezTo>
                <a:cubicBezTo>
                  <a:pt x="1469974" y="2162037"/>
                  <a:pt x="1329338" y="2028586"/>
                  <a:pt x="1505803" y="2156924"/>
                </a:cubicBezTo>
                <a:cubicBezTo>
                  <a:pt x="1530696" y="2175028"/>
                  <a:pt x="1580273" y="2242541"/>
                  <a:pt x="1614985" y="2252459"/>
                </a:cubicBezTo>
                <a:cubicBezTo>
                  <a:pt x="1658945" y="2265019"/>
                  <a:pt x="1705970" y="2261557"/>
                  <a:pt x="1751463" y="2266106"/>
                </a:cubicBezTo>
                <a:cubicBezTo>
                  <a:pt x="1819702" y="2261557"/>
                  <a:pt x="1888207" y="2260011"/>
                  <a:pt x="1956179" y="2252459"/>
                </a:cubicBezTo>
                <a:cubicBezTo>
                  <a:pt x="1970477" y="2250870"/>
                  <a:pt x="1983290" y="2242763"/>
                  <a:pt x="1997122" y="2238811"/>
                </a:cubicBezTo>
                <a:cubicBezTo>
                  <a:pt x="2015158" y="2233658"/>
                  <a:pt x="2033517" y="2229712"/>
                  <a:pt x="2051714" y="2225163"/>
                </a:cubicBezTo>
                <a:cubicBezTo>
                  <a:pt x="2133743" y="2170478"/>
                  <a:pt x="2106305" y="2204207"/>
                  <a:pt x="2106305" y="2034095"/>
                </a:cubicBezTo>
                <a:cubicBezTo>
                  <a:pt x="2106305" y="1894632"/>
                  <a:pt x="2103356" y="1843404"/>
                  <a:pt x="2079009" y="1733844"/>
                </a:cubicBezTo>
                <a:cubicBezTo>
                  <a:pt x="2074940" y="1715534"/>
                  <a:pt x="2072750" y="1696493"/>
                  <a:pt x="2065361" y="1679253"/>
                </a:cubicBezTo>
                <a:cubicBezTo>
                  <a:pt x="2058900" y="1664177"/>
                  <a:pt x="2045401" y="1652980"/>
                  <a:pt x="2038066" y="1638309"/>
                </a:cubicBezTo>
                <a:cubicBezTo>
                  <a:pt x="2031632" y="1625442"/>
                  <a:pt x="2030085" y="1610589"/>
                  <a:pt x="2024418" y="1597366"/>
                </a:cubicBezTo>
                <a:cubicBezTo>
                  <a:pt x="2016404" y="1578666"/>
                  <a:pt x="2005136" y="1561475"/>
                  <a:pt x="1997122" y="1542775"/>
                </a:cubicBezTo>
                <a:cubicBezTo>
                  <a:pt x="1991455" y="1529552"/>
                  <a:pt x="1991837" y="1513538"/>
                  <a:pt x="1983475" y="1501832"/>
                </a:cubicBezTo>
                <a:cubicBezTo>
                  <a:pt x="1968517" y="1480891"/>
                  <a:pt x="1945830" y="1466608"/>
                  <a:pt x="1928884" y="1447241"/>
                </a:cubicBezTo>
                <a:cubicBezTo>
                  <a:pt x="1913905" y="1430123"/>
                  <a:pt x="1902919" y="1409768"/>
                  <a:pt x="1887940" y="1392650"/>
                </a:cubicBezTo>
                <a:cubicBezTo>
                  <a:pt x="1870994" y="1373283"/>
                  <a:pt x="1850097" y="1357598"/>
                  <a:pt x="1833349" y="1338059"/>
                </a:cubicBezTo>
                <a:cubicBezTo>
                  <a:pt x="1822674" y="1325605"/>
                  <a:pt x="1816555" y="1309716"/>
                  <a:pt x="1806054" y="1297115"/>
                </a:cubicBezTo>
                <a:cubicBezTo>
                  <a:pt x="1793698" y="1282288"/>
                  <a:pt x="1776691" y="1271613"/>
                  <a:pt x="1765111" y="1256172"/>
                </a:cubicBezTo>
                <a:cubicBezTo>
                  <a:pt x="1652090" y="1105478"/>
                  <a:pt x="1788943" y="1269311"/>
                  <a:pt x="1696872" y="1119695"/>
                </a:cubicBezTo>
                <a:cubicBezTo>
                  <a:pt x="1673029" y="1080951"/>
                  <a:pt x="1647153" y="1042680"/>
                  <a:pt x="1614985" y="1010512"/>
                </a:cubicBezTo>
                <a:cubicBezTo>
                  <a:pt x="1601337" y="996864"/>
                  <a:pt x="1585028" y="985438"/>
                  <a:pt x="1574042" y="969569"/>
                </a:cubicBezTo>
                <a:cubicBezTo>
                  <a:pt x="1543844" y="925949"/>
                  <a:pt x="1529669" y="870606"/>
                  <a:pt x="1492155" y="833092"/>
                </a:cubicBezTo>
                <a:cubicBezTo>
                  <a:pt x="1478507" y="819444"/>
                  <a:pt x="1462430" y="807854"/>
                  <a:pt x="1451212" y="792148"/>
                </a:cubicBezTo>
                <a:cubicBezTo>
                  <a:pt x="1439387" y="775593"/>
                  <a:pt x="1437313" y="752868"/>
                  <a:pt x="1423916" y="737557"/>
                </a:cubicBezTo>
                <a:cubicBezTo>
                  <a:pt x="1326410" y="626122"/>
                  <a:pt x="1367156" y="747952"/>
                  <a:pt x="1260143" y="587432"/>
                </a:cubicBezTo>
                <a:cubicBezTo>
                  <a:pt x="1241946" y="560136"/>
                  <a:pt x="1222430" y="533675"/>
                  <a:pt x="1205552" y="505545"/>
                </a:cubicBezTo>
                <a:cubicBezTo>
                  <a:pt x="1195085" y="488099"/>
                  <a:pt x="1190082" y="467509"/>
                  <a:pt x="1178257" y="450954"/>
                </a:cubicBezTo>
                <a:cubicBezTo>
                  <a:pt x="1167039" y="435248"/>
                  <a:pt x="1149670" y="424838"/>
                  <a:pt x="1137314" y="410011"/>
                </a:cubicBezTo>
                <a:cubicBezTo>
                  <a:pt x="1126813" y="397410"/>
                  <a:pt x="1119552" y="382415"/>
                  <a:pt x="1110018" y="369068"/>
                </a:cubicBezTo>
                <a:cubicBezTo>
                  <a:pt x="1085144" y="334244"/>
                  <a:pt x="1049510" y="284905"/>
                  <a:pt x="1014484" y="259886"/>
                </a:cubicBezTo>
                <a:cubicBezTo>
                  <a:pt x="1002777" y="251524"/>
                  <a:pt x="987188" y="250787"/>
                  <a:pt x="973540" y="246238"/>
                </a:cubicBezTo>
                <a:cubicBezTo>
                  <a:pt x="932419" y="218823"/>
                  <a:pt x="926493" y="212427"/>
                  <a:pt x="878006" y="191647"/>
                </a:cubicBezTo>
                <a:cubicBezTo>
                  <a:pt x="864783" y="185980"/>
                  <a:pt x="851217" y="180572"/>
                  <a:pt x="837063" y="177999"/>
                </a:cubicBezTo>
                <a:cubicBezTo>
                  <a:pt x="800977" y="171438"/>
                  <a:pt x="764275" y="168900"/>
                  <a:pt x="727881" y="164351"/>
                </a:cubicBezTo>
                <a:cubicBezTo>
                  <a:pt x="681949" y="149040"/>
                  <a:pt x="679564" y="150390"/>
                  <a:pt x="632346" y="123408"/>
                </a:cubicBezTo>
                <a:cubicBezTo>
                  <a:pt x="618105" y="115270"/>
                  <a:pt x="606392" y="102774"/>
                  <a:pt x="591403" y="96112"/>
                </a:cubicBezTo>
                <a:cubicBezTo>
                  <a:pt x="565111" y="84427"/>
                  <a:pt x="536812" y="77915"/>
                  <a:pt x="509516" y="68817"/>
                </a:cubicBezTo>
                <a:lnTo>
                  <a:pt x="468573" y="55169"/>
                </a:lnTo>
                <a:cubicBezTo>
                  <a:pt x="454925" y="50620"/>
                  <a:pt x="439600" y="49501"/>
                  <a:pt x="427630" y="41521"/>
                </a:cubicBezTo>
                <a:cubicBezTo>
                  <a:pt x="374717" y="6246"/>
                  <a:pt x="402248" y="19413"/>
                  <a:pt x="345743" y="578"/>
                </a:cubicBezTo>
                <a:cubicBezTo>
                  <a:pt x="309147" y="3628"/>
                  <a:pt x="196776" y="0"/>
                  <a:pt x="141027" y="27874"/>
                </a:cubicBezTo>
                <a:cubicBezTo>
                  <a:pt x="126356" y="35209"/>
                  <a:pt x="112685" y="44669"/>
                  <a:pt x="100084" y="55169"/>
                </a:cubicBezTo>
                <a:cubicBezTo>
                  <a:pt x="85256" y="67525"/>
                  <a:pt x="73967" y="83756"/>
                  <a:pt x="59140" y="96112"/>
                </a:cubicBezTo>
                <a:cubicBezTo>
                  <a:pt x="2675" y="143166"/>
                  <a:pt x="9098" y="118858"/>
                  <a:pt x="4549" y="16435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Forme libre 117"/>
          <p:cNvSpPr/>
          <p:nvPr/>
        </p:nvSpPr>
        <p:spPr>
          <a:xfrm>
            <a:off x="4286248" y="3214686"/>
            <a:ext cx="1256258" cy="1933433"/>
          </a:xfrm>
          <a:custGeom>
            <a:avLst/>
            <a:gdLst>
              <a:gd name="connsiteX0" fmla="*/ 546430 w 1203888"/>
              <a:gd name="connsiteY0" fmla="*/ 29570 h 1762836"/>
              <a:gd name="connsiteX1" fmla="*/ 478191 w 1203888"/>
              <a:gd name="connsiteY1" fmla="*/ 193343 h 1762836"/>
              <a:gd name="connsiteX2" fmla="*/ 450895 w 1203888"/>
              <a:gd name="connsiteY2" fmla="*/ 261582 h 1762836"/>
              <a:gd name="connsiteX3" fmla="*/ 437247 w 1203888"/>
              <a:gd name="connsiteY3" fmla="*/ 302526 h 1762836"/>
              <a:gd name="connsiteX4" fmla="*/ 355361 w 1203888"/>
              <a:gd name="connsiteY4" fmla="*/ 398060 h 1762836"/>
              <a:gd name="connsiteX5" fmla="*/ 328065 w 1203888"/>
              <a:gd name="connsiteY5" fmla="*/ 493594 h 1762836"/>
              <a:gd name="connsiteX6" fmla="*/ 314418 w 1203888"/>
              <a:gd name="connsiteY6" fmla="*/ 548185 h 1762836"/>
              <a:gd name="connsiteX7" fmla="*/ 300770 w 1203888"/>
              <a:gd name="connsiteY7" fmla="*/ 589129 h 1762836"/>
              <a:gd name="connsiteX8" fmla="*/ 259827 w 1203888"/>
              <a:gd name="connsiteY8" fmla="*/ 616424 h 1762836"/>
              <a:gd name="connsiteX9" fmla="*/ 218883 w 1203888"/>
              <a:gd name="connsiteY9" fmla="*/ 752902 h 1762836"/>
              <a:gd name="connsiteX10" fmla="*/ 177940 w 1203888"/>
              <a:gd name="connsiteY10" fmla="*/ 766549 h 1762836"/>
              <a:gd name="connsiteX11" fmla="*/ 150644 w 1203888"/>
              <a:gd name="connsiteY11" fmla="*/ 862084 h 1762836"/>
              <a:gd name="connsiteX12" fmla="*/ 136997 w 1203888"/>
              <a:gd name="connsiteY12" fmla="*/ 916675 h 1762836"/>
              <a:gd name="connsiteX13" fmla="*/ 96053 w 1203888"/>
              <a:gd name="connsiteY13" fmla="*/ 971266 h 1762836"/>
              <a:gd name="connsiteX14" fmla="*/ 82406 w 1203888"/>
              <a:gd name="connsiteY14" fmla="*/ 1025857 h 1762836"/>
              <a:gd name="connsiteX15" fmla="*/ 68758 w 1203888"/>
              <a:gd name="connsiteY15" fmla="*/ 1107743 h 1762836"/>
              <a:gd name="connsiteX16" fmla="*/ 27815 w 1203888"/>
              <a:gd name="connsiteY16" fmla="*/ 1148687 h 1762836"/>
              <a:gd name="connsiteX17" fmla="*/ 519 w 1203888"/>
              <a:gd name="connsiteY17" fmla="*/ 1244221 h 1762836"/>
              <a:gd name="connsiteX18" fmla="*/ 27815 w 1203888"/>
              <a:gd name="connsiteY18" fmla="*/ 1599063 h 1762836"/>
              <a:gd name="connsiteX19" fmla="*/ 82406 w 1203888"/>
              <a:gd name="connsiteY19" fmla="*/ 1640006 h 1762836"/>
              <a:gd name="connsiteX20" fmla="*/ 246179 w 1203888"/>
              <a:gd name="connsiteY20" fmla="*/ 1694597 h 1762836"/>
              <a:gd name="connsiteX21" fmla="*/ 396304 w 1203888"/>
              <a:gd name="connsiteY21" fmla="*/ 1762836 h 1762836"/>
              <a:gd name="connsiteX22" fmla="*/ 464543 w 1203888"/>
              <a:gd name="connsiteY22" fmla="*/ 1735540 h 1762836"/>
              <a:gd name="connsiteX23" fmla="*/ 546430 w 1203888"/>
              <a:gd name="connsiteY23" fmla="*/ 1680949 h 1762836"/>
              <a:gd name="connsiteX24" fmla="*/ 587373 w 1203888"/>
              <a:gd name="connsiteY24" fmla="*/ 1653654 h 1762836"/>
              <a:gd name="connsiteX25" fmla="*/ 682907 w 1203888"/>
              <a:gd name="connsiteY25" fmla="*/ 1612711 h 1762836"/>
              <a:gd name="connsiteX26" fmla="*/ 710203 w 1203888"/>
              <a:gd name="connsiteY26" fmla="*/ 1571767 h 1762836"/>
              <a:gd name="connsiteX27" fmla="*/ 819385 w 1203888"/>
              <a:gd name="connsiteY27" fmla="*/ 1462585 h 1762836"/>
              <a:gd name="connsiteX28" fmla="*/ 860328 w 1203888"/>
              <a:gd name="connsiteY28" fmla="*/ 1394346 h 1762836"/>
              <a:gd name="connsiteX29" fmla="*/ 928567 w 1203888"/>
              <a:gd name="connsiteY29" fmla="*/ 1312460 h 1762836"/>
              <a:gd name="connsiteX30" fmla="*/ 983158 w 1203888"/>
              <a:gd name="connsiteY30" fmla="*/ 1203278 h 1762836"/>
              <a:gd name="connsiteX31" fmla="*/ 996806 w 1203888"/>
              <a:gd name="connsiteY31" fmla="*/ 1148687 h 1762836"/>
              <a:gd name="connsiteX32" fmla="*/ 1092340 w 1203888"/>
              <a:gd name="connsiteY32" fmla="*/ 1025857 h 1762836"/>
              <a:gd name="connsiteX33" fmla="*/ 1133283 w 1203888"/>
              <a:gd name="connsiteY33" fmla="*/ 943970 h 1762836"/>
              <a:gd name="connsiteX34" fmla="*/ 1146931 w 1203888"/>
              <a:gd name="connsiteY34" fmla="*/ 766549 h 1762836"/>
              <a:gd name="connsiteX35" fmla="*/ 1174227 w 1203888"/>
              <a:gd name="connsiteY35" fmla="*/ 671015 h 1762836"/>
              <a:gd name="connsiteX36" fmla="*/ 1201522 w 1203888"/>
              <a:gd name="connsiteY36" fmla="*/ 561833 h 1762836"/>
              <a:gd name="connsiteX37" fmla="*/ 1187874 w 1203888"/>
              <a:gd name="connsiteY37" fmla="*/ 234287 h 1762836"/>
              <a:gd name="connsiteX38" fmla="*/ 1146931 w 1203888"/>
              <a:gd name="connsiteY38" fmla="*/ 193343 h 1762836"/>
              <a:gd name="connsiteX39" fmla="*/ 1092340 w 1203888"/>
              <a:gd name="connsiteY39" fmla="*/ 138752 h 1762836"/>
              <a:gd name="connsiteX40" fmla="*/ 1010453 w 1203888"/>
              <a:gd name="connsiteY40" fmla="*/ 70514 h 1762836"/>
              <a:gd name="connsiteX41" fmla="*/ 969510 w 1203888"/>
              <a:gd name="connsiteY41" fmla="*/ 56866 h 1762836"/>
              <a:gd name="connsiteX42" fmla="*/ 887624 w 1203888"/>
              <a:gd name="connsiteY42" fmla="*/ 15923 h 1762836"/>
              <a:gd name="connsiteX43" fmla="*/ 546430 w 1203888"/>
              <a:gd name="connsiteY43" fmla="*/ 29570 h 176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3888" h="1762836">
                <a:moveTo>
                  <a:pt x="546430" y="29570"/>
                </a:moveTo>
                <a:cubicBezTo>
                  <a:pt x="478191" y="59140"/>
                  <a:pt x="500709" y="138657"/>
                  <a:pt x="478191" y="193343"/>
                </a:cubicBezTo>
                <a:cubicBezTo>
                  <a:pt x="468863" y="215996"/>
                  <a:pt x="458642" y="238341"/>
                  <a:pt x="450895" y="261582"/>
                </a:cubicBezTo>
                <a:cubicBezTo>
                  <a:pt x="446346" y="275230"/>
                  <a:pt x="443681" y="289659"/>
                  <a:pt x="437247" y="302526"/>
                </a:cubicBezTo>
                <a:cubicBezTo>
                  <a:pt x="416462" y="344097"/>
                  <a:pt x="388940" y="364481"/>
                  <a:pt x="355361" y="398060"/>
                </a:cubicBezTo>
                <a:cubicBezTo>
                  <a:pt x="312682" y="568773"/>
                  <a:pt x="367234" y="356499"/>
                  <a:pt x="328065" y="493594"/>
                </a:cubicBezTo>
                <a:cubicBezTo>
                  <a:pt x="322912" y="511629"/>
                  <a:pt x="319571" y="530150"/>
                  <a:pt x="314418" y="548185"/>
                </a:cubicBezTo>
                <a:cubicBezTo>
                  <a:pt x="310466" y="562018"/>
                  <a:pt x="309757" y="577895"/>
                  <a:pt x="300770" y="589129"/>
                </a:cubicBezTo>
                <a:cubicBezTo>
                  <a:pt x="290524" y="601937"/>
                  <a:pt x="273475" y="607326"/>
                  <a:pt x="259827" y="616424"/>
                </a:cubicBezTo>
                <a:cubicBezTo>
                  <a:pt x="254955" y="635913"/>
                  <a:pt x="227945" y="749882"/>
                  <a:pt x="218883" y="752902"/>
                </a:cubicBezTo>
                <a:lnTo>
                  <a:pt x="177940" y="766549"/>
                </a:lnTo>
                <a:cubicBezTo>
                  <a:pt x="135262" y="937260"/>
                  <a:pt x="189813" y="724989"/>
                  <a:pt x="150644" y="862084"/>
                </a:cubicBezTo>
                <a:cubicBezTo>
                  <a:pt x="145491" y="880119"/>
                  <a:pt x="145385" y="899898"/>
                  <a:pt x="136997" y="916675"/>
                </a:cubicBezTo>
                <a:cubicBezTo>
                  <a:pt x="126825" y="937020"/>
                  <a:pt x="109701" y="953069"/>
                  <a:pt x="96053" y="971266"/>
                </a:cubicBezTo>
                <a:cubicBezTo>
                  <a:pt x="91504" y="989463"/>
                  <a:pt x="86084" y="1007464"/>
                  <a:pt x="82406" y="1025857"/>
                </a:cubicBezTo>
                <a:cubicBezTo>
                  <a:pt x="76979" y="1052992"/>
                  <a:pt x="79997" y="1082456"/>
                  <a:pt x="68758" y="1107743"/>
                </a:cubicBezTo>
                <a:cubicBezTo>
                  <a:pt x="60919" y="1125380"/>
                  <a:pt x="41463" y="1135039"/>
                  <a:pt x="27815" y="1148687"/>
                </a:cubicBezTo>
                <a:cubicBezTo>
                  <a:pt x="21777" y="1166800"/>
                  <a:pt x="0" y="1228642"/>
                  <a:pt x="519" y="1244221"/>
                </a:cubicBezTo>
                <a:cubicBezTo>
                  <a:pt x="4471" y="1362785"/>
                  <a:pt x="3780" y="1482893"/>
                  <a:pt x="27815" y="1599063"/>
                </a:cubicBezTo>
                <a:cubicBezTo>
                  <a:pt x="32424" y="1621337"/>
                  <a:pt x="61567" y="1630889"/>
                  <a:pt x="82406" y="1640006"/>
                </a:cubicBezTo>
                <a:cubicBezTo>
                  <a:pt x="135125" y="1663071"/>
                  <a:pt x="194710" y="1668863"/>
                  <a:pt x="246179" y="1694597"/>
                </a:cubicBezTo>
                <a:cubicBezTo>
                  <a:pt x="368228" y="1755622"/>
                  <a:pt x="316759" y="1736320"/>
                  <a:pt x="396304" y="1762836"/>
                </a:cubicBezTo>
                <a:cubicBezTo>
                  <a:pt x="419050" y="1753737"/>
                  <a:pt x="443036" y="1747271"/>
                  <a:pt x="464543" y="1735540"/>
                </a:cubicBezTo>
                <a:cubicBezTo>
                  <a:pt x="493343" y="1719831"/>
                  <a:pt x="519134" y="1699146"/>
                  <a:pt x="546430" y="1680949"/>
                </a:cubicBezTo>
                <a:cubicBezTo>
                  <a:pt x="560078" y="1671851"/>
                  <a:pt x="572702" y="1660989"/>
                  <a:pt x="587373" y="1653654"/>
                </a:cubicBezTo>
                <a:cubicBezTo>
                  <a:pt x="654831" y="1619924"/>
                  <a:pt x="622663" y="1632791"/>
                  <a:pt x="682907" y="1612711"/>
                </a:cubicBezTo>
                <a:cubicBezTo>
                  <a:pt x="692006" y="1599063"/>
                  <a:pt x="699169" y="1583904"/>
                  <a:pt x="710203" y="1571767"/>
                </a:cubicBezTo>
                <a:cubicBezTo>
                  <a:pt x="744825" y="1533683"/>
                  <a:pt x="792905" y="1506719"/>
                  <a:pt x="819385" y="1462585"/>
                </a:cubicBezTo>
                <a:cubicBezTo>
                  <a:pt x="833033" y="1439839"/>
                  <a:pt x="844412" y="1415567"/>
                  <a:pt x="860328" y="1394346"/>
                </a:cubicBezTo>
                <a:cubicBezTo>
                  <a:pt x="905601" y="1333982"/>
                  <a:pt x="896742" y="1376110"/>
                  <a:pt x="928567" y="1312460"/>
                </a:cubicBezTo>
                <a:cubicBezTo>
                  <a:pt x="995342" y="1178911"/>
                  <a:pt x="919918" y="1298135"/>
                  <a:pt x="983158" y="1203278"/>
                </a:cubicBezTo>
                <a:cubicBezTo>
                  <a:pt x="987707" y="1185081"/>
                  <a:pt x="989417" y="1165927"/>
                  <a:pt x="996806" y="1148687"/>
                </a:cubicBezTo>
                <a:cubicBezTo>
                  <a:pt x="1009397" y="1119308"/>
                  <a:pt x="1088143" y="1031253"/>
                  <a:pt x="1092340" y="1025857"/>
                </a:cubicBezTo>
                <a:cubicBezTo>
                  <a:pt x="1123205" y="986173"/>
                  <a:pt x="1118316" y="988871"/>
                  <a:pt x="1133283" y="943970"/>
                </a:cubicBezTo>
                <a:cubicBezTo>
                  <a:pt x="1137832" y="884830"/>
                  <a:pt x="1140000" y="825458"/>
                  <a:pt x="1146931" y="766549"/>
                </a:cubicBezTo>
                <a:cubicBezTo>
                  <a:pt x="1152605" y="718324"/>
                  <a:pt x="1163439" y="714166"/>
                  <a:pt x="1174227" y="671015"/>
                </a:cubicBezTo>
                <a:lnTo>
                  <a:pt x="1201522" y="561833"/>
                </a:lnTo>
                <a:cubicBezTo>
                  <a:pt x="1196973" y="452651"/>
                  <a:pt x="1203888" y="342384"/>
                  <a:pt x="1187874" y="234287"/>
                </a:cubicBezTo>
                <a:cubicBezTo>
                  <a:pt x="1185045" y="215194"/>
                  <a:pt x="1157637" y="209402"/>
                  <a:pt x="1146931" y="193343"/>
                </a:cubicBezTo>
                <a:cubicBezTo>
                  <a:pt x="1105338" y="130954"/>
                  <a:pt x="1170326" y="164748"/>
                  <a:pt x="1092340" y="138752"/>
                </a:cubicBezTo>
                <a:cubicBezTo>
                  <a:pt x="1062154" y="108566"/>
                  <a:pt x="1048458" y="89516"/>
                  <a:pt x="1010453" y="70514"/>
                </a:cubicBezTo>
                <a:cubicBezTo>
                  <a:pt x="997586" y="64080"/>
                  <a:pt x="982377" y="63300"/>
                  <a:pt x="969510" y="56866"/>
                </a:cubicBezTo>
                <a:cubicBezTo>
                  <a:pt x="863692" y="3956"/>
                  <a:pt x="990528" y="50223"/>
                  <a:pt x="887624" y="15923"/>
                </a:cubicBezTo>
                <a:cubicBezTo>
                  <a:pt x="567297" y="29849"/>
                  <a:pt x="614669" y="0"/>
                  <a:pt x="546430" y="295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3456023" y="201238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4259217" y="270602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2" name="Connecteur droit 91"/>
          <p:cNvCxnSpPr>
            <a:stCxn id="90" idx="6"/>
            <a:endCxn id="91" idx="0"/>
          </p:cNvCxnSpPr>
          <p:nvPr/>
        </p:nvCxnSpPr>
        <p:spPr>
          <a:xfrm>
            <a:off x="4000496" y="2247436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2857488" y="274750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4" name="Connecteur droit 93"/>
          <p:cNvCxnSpPr>
            <a:stCxn id="90" idx="2"/>
            <a:endCxn id="93" idx="0"/>
          </p:cNvCxnSpPr>
          <p:nvPr/>
        </p:nvCxnSpPr>
        <p:spPr>
          <a:xfrm rot="10800000" flipV="1">
            <a:off x="3129725" y="2247436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643438" y="2428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6" name="Rectangle 95"/>
          <p:cNvSpPr/>
          <p:nvPr/>
        </p:nvSpPr>
        <p:spPr>
          <a:xfrm>
            <a:off x="3259085" y="25124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7" name="Rectangle 96"/>
          <p:cNvSpPr/>
          <p:nvPr/>
        </p:nvSpPr>
        <p:spPr>
          <a:xfrm>
            <a:off x="3886093" y="178592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8" name="Ellipse 97"/>
          <p:cNvSpPr/>
          <p:nvPr/>
        </p:nvSpPr>
        <p:spPr>
          <a:xfrm>
            <a:off x="3483054" y="356327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956089" y="329826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0" name="Connecteur droit 99"/>
          <p:cNvCxnSpPr>
            <a:stCxn id="93" idx="6"/>
            <a:endCxn id="98" idx="0"/>
          </p:cNvCxnSpPr>
          <p:nvPr/>
        </p:nvCxnSpPr>
        <p:spPr>
          <a:xfrm>
            <a:off x="3401961" y="2982556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llipse 100"/>
          <p:cNvSpPr/>
          <p:nvPr/>
        </p:nvSpPr>
        <p:spPr>
          <a:xfrm>
            <a:off x="4902159" y="351258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87911" y="322682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3" name="Connecteur droit 102"/>
          <p:cNvCxnSpPr>
            <a:stCxn id="91" idx="6"/>
            <a:endCxn id="101" idx="0"/>
          </p:cNvCxnSpPr>
          <p:nvPr/>
        </p:nvCxnSpPr>
        <p:spPr>
          <a:xfrm>
            <a:off x="4803690" y="2941076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lèche droite 86"/>
          <p:cNvSpPr/>
          <p:nvPr/>
        </p:nvSpPr>
        <p:spPr>
          <a:xfrm>
            <a:off x="2285984" y="221455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2285984" y="185736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4357686" y="442913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3438" y="414338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7" name="Connecteur droit 116"/>
          <p:cNvCxnSpPr>
            <a:stCxn id="101" idx="2"/>
            <a:endCxn id="105" idx="0"/>
          </p:cNvCxnSpPr>
          <p:nvPr/>
        </p:nvCxnSpPr>
        <p:spPr>
          <a:xfrm rot="10800000" flipV="1">
            <a:off x="4629923" y="3747634"/>
            <a:ext cx="272236" cy="68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>
          <a:xfrm>
            <a:off x="752476" y="214311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0" name="Ellipse 119"/>
          <p:cNvSpPr/>
          <p:nvPr/>
        </p:nvSpPr>
        <p:spPr>
          <a:xfrm>
            <a:off x="1555670" y="28367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21" name="Connecteur droit 120"/>
          <p:cNvCxnSpPr>
            <a:stCxn id="119" idx="6"/>
            <a:endCxn id="120" idx="0"/>
          </p:cNvCxnSpPr>
          <p:nvPr/>
        </p:nvCxnSpPr>
        <p:spPr>
          <a:xfrm>
            <a:off x="1296949" y="2378170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Ellipse 121"/>
          <p:cNvSpPr/>
          <p:nvPr/>
        </p:nvSpPr>
        <p:spPr>
          <a:xfrm>
            <a:off x="153941" y="28782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23" name="Connecteur droit 122"/>
          <p:cNvCxnSpPr>
            <a:stCxn id="119" idx="2"/>
            <a:endCxn id="122" idx="0"/>
          </p:cNvCxnSpPr>
          <p:nvPr/>
        </p:nvCxnSpPr>
        <p:spPr>
          <a:xfrm rot="10800000" flipV="1">
            <a:off x="426178" y="237817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2028705" y="257174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25" name="Rectangle 124"/>
          <p:cNvSpPr/>
          <p:nvPr/>
        </p:nvSpPr>
        <p:spPr>
          <a:xfrm>
            <a:off x="555538" y="264318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26" name="Rectangle 125"/>
          <p:cNvSpPr/>
          <p:nvPr/>
        </p:nvSpPr>
        <p:spPr>
          <a:xfrm>
            <a:off x="1182546" y="19166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27" name="Ellipse 126"/>
          <p:cNvSpPr/>
          <p:nvPr/>
        </p:nvSpPr>
        <p:spPr>
          <a:xfrm>
            <a:off x="779507" y="369401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252542" y="34290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29" name="Connecteur droit 128"/>
          <p:cNvCxnSpPr>
            <a:stCxn id="122" idx="6"/>
            <a:endCxn id="127" idx="0"/>
          </p:cNvCxnSpPr>
          <p:nvPr/>
        </p:nvCxnSpPr>
        <p:spPr>
          <a:xfrm>
            <a:off x="698414" y="311329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lipse 129"/>
          <p:cNvSpPr/>
          <p:nvPr/>
        </p:nvSpPr>
        <p:spPr>
          <a:xfrm>
            <a:off x="2198612" y="364331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484364" y="33575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32" name="Connecteur droit 131"/>
          <p:cNvCxnSpPr>
            <a:stCxn id="120" idx="6"/>
            <a:endCxn id="130" idx="0"/>
          </p:cNvCxnSpPr>
          <p:nvPr/>
        </p:nvCxnSpPr>
        <p:spPr>
          <a:xfrm>
            <a:off x="2100143" y="3071810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lipse 132"/>
          <p:cNvSpPr/>
          <p:nvPr/>
        </p:nvSpPr>
        <p:spPr>
          <a:xfrm>
            <a:off x="6027791" y="192880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6830985" y="26224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5" name="Connecteur droit 134"/>
          <p:cNvCxnSpPr>
            <a:stCxn id="133" idx="6"/>
            <a:endCxn id="134" idx="0"/>
          </p:cNvCxnSpPr>
          <p:nvPr/>
        </p:nvCxnSpPr>
        <p:spPr>
          <a:xfrm>
            <a:off x="6572264" y="2163856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e 135"/>
          <p:cNvSpPr/>
          <p:nvPr/>
        </p:nvSpPr>
        <p:spPr>
          <a:xfrm>
            <a:off x="5429256" y="266392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7" name="Connecteur droit 136"/>
          <p:cNvCxnSpPr>
            <a:stCxn id="133" idx="1"/>
            <a:endCxn id="136" idx="0"/>
          </p:cNvCxnSpPr>
          <p:nvPr/>
        </p:nvCxnSpPr>
        <p:spPr>
          <a:xfrm rot="16200000" flipH="1" flipV="1">
            <a:off x="5571373" y="2127768"/>
            <a:ext cx="666274" cy="406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7304020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9" name="Rectangle 138"/>
          <p:cNvSpPr/>
          <p:nvPr/>
        </p:nvSpPr>
        <p:spPr>
          <a:xfrm>
            <a:off x="5857884" y="25003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0" name="Rectangle 139"/>
          <p:cNvSpPr/>
          <p:nvPr/>
        </p:nvSpPr>
        <p:spPr>
          <a:xfrm>
            <a:off x="6457861" y="170234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41" name="Ellipse 140"/>
          <p:cNvSpPr/>
          <p:nvPr/>
        </p:nvSpPr>
        <p:spPr>
          <a:xfrm>
            <a:off x="6054822" y="347969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6527857" y="321468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43" name="Connecteur droit 142"/>
          <p:cNvCxnSpPr>
            <a:stCxn id="136" idx="6"/>
            <a:endCxn id="141" idx="0"/>
          </p:cNvCxnSpPr>
          <p:nvPr/>
        </p:nvCxnSpPr>
        <p:spPr>
          <a:xfrm>
            <a:off x="5973729" y="2898976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lipse 143"/>
          <p:cNvSpPr/>
          <p:nvPr/>
        </p:nvSpPr>
        <p:spPr>
          <a:xfrm>
            <a:off x="7473927" y="34290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759679" y="31432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46" name="Connecteur droit 145"/>
          <p:cNvCxnSpPr>
            <a:stCxn id="134" idx="6"/>
            <a:endCxn id="144" idx="0"/>
          </p:cNvCxnSpPr>
          <p:nvPr/>
        </p:nvCxnSpPr>
        <p:spPr>
          <a:xfrm>
            <a:off x="7375458" y="2857496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Ellipse 146"/>
          <p:cNvSpPr/>
          <p:nvPr/>
        </p:nvSpPr>
        <p:spPr>
          <a:xfrm>
            <a:off x="8126492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49" name="Connecteur droit 148"/>
          <p:cNvCxnSpPr>
            <a:stCxn id="144" idx="6"/>
            <a:endCxn id="147" idx="0"/>
          </p:cNvCxnSpPr>
          <p:nvPr/>
        </p:nvCxnSpPr>
        <p:spPr>
          <a:xfrm>
            <a:off x="8018400" y="3664054"/>
            <a:ext cx="38032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8369279" y="385762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3" name="Ellipse 152"/>
          <p:cNvSpPr/>
          <p:nvPr/>
        </p:nvSpPr>
        <p:spPr>
          <a:xfrm>
            <a:off x="1857356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2946302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2401829" y="4521310"/>
            <a:ext cx="816710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857224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1129462" y="4521310"/>
            <a:ext cx="72789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3419337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1258821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2287426" y="4059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1482790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955825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1401697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2357422" y="5857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643174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2629660" y="5214950"/>
            <a:ext cx="316643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3471957" y="5857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3490775" y="5214950"/>
            <a:ext cx="253419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3714744" y="542926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77" name="Flèche droite 176"/>
          <p:cNvSpPr/>
          <p:nvPr/>
        </p:nvSpPr>
        <p:spPr>
          <a:xfrm>
            <a:off x="4768938" y="221455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Rectangle 177"/>
          <p:cNvSpPr/>
          <p:nvPr/>
        </p:nvSpPr>
        <p:spPr>
          <a:xfrm>
            <a:off x="4483186" y="1857364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SKEW(91)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79" name="Flèche droite 178"/>
          <p:cNvSpPr/>
          <p:nvPr/>
        </p:nvSpPr>
        <p:spPr>
          <a:xfrm>
            <a:off x="7858148" y="221455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Rectangle 179"/>
          <p:cNvSpPr/>
          <p:nvPr/>
        </p:nvSpPr>
        <p:spPr>
          <a:xfrm>
            <a:off x="7572396" y="1845222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SPLIT(86)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81" name="Flèche droite 180"/>
          <p:cNvSpPr/>
          <p:nvPr/>
        </p:nvSpPr>
        <p:spPr>
          <a:xfrm>
            <a:off x="4929190" y="5715016"/>
            <a:ext cx="242889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Rectangle 181"/>
          <p:cNvSpPr/>
          <p:nvPr/>
        </p:nvSpPr>
        <p:spPr>
          <a:xfrm>
            <a:off x="4857752" y="5357826"/>
            <a:ext cx="2496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44, 45, 85, 82, 26, 50, 39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18" grpId="0" animBg="1"/>
      <p:bldP spid="90" grpId="0" animBg="1"/>
      <p:bldP spid="91" grpId="0" animBg="1"/>
      <p:bldP spid="93" grpId="0" animBg="1"/>
      <p:bldP spid="95" grpId="0"/>
      <p:bldP spid="96" grpId="0"/>
      <p:bldP spid="97" grpId="0"/>
      <p:bldP spid="98" grpId="0" animBg="1"/>
      <p:bldP spid="99" grpId="0"/>
      <p:bldP spid="101" grpId="0" animBg="1"/>
      <p:bldP spid="102" grpId="0"/>
      <p:bldP spid="87" grpId="0" animBg="1"/>
      <p:bldP spid="104" grpId="0"/>
      <p:bldP spid="105" grpId="0" animBg="1"/>
      <p:bldP spid="115" grpId="0"/>
      <p:bldP spid="119" grpId="0" animBg="1"/>
      <p:bldP spid="120" grpId="0" animBg="1"/>
      <p:bldP spid="122" grpId="0" animBg="1"/>
      <p:bldP spid="124" grpId="0"/>
      <p:bldP spid="125" grpId="0"/>
      <p:bldP spid="126" grpId="0"/>
      <p:bldP spid="127" grpId="0" animBg="1"/>
      <p:bldP spid="128" grpId="0"/>
      <p:bldP spid="130" grpId="0" animBg="1"/>
      <p:bldP spid="131" grpId="0"/>
      <p:bldP spid="133" grpId="0" animBg="1"/>
      <p:bldP spid="134" grpId="0" animBg="1"/>
      <p:bldP spid="136" grpId="0" animBg="1"/>
      <p:bldP spid="138" grpId="0"/>
      <p:bldP spid="139" grpId="0"/>
      <p:bldP spid="140" grpId="0"/>
      <p:bldP spid="141" grpId="0" animBg="1"/>
      <p:bldP spid="142" grpId="0"/>
      <p:bldP spid="144" grpId="0" animBg="1"/>
      <p:bldP spid="145" grpId="0"/>
      <p:bldP spid="147" grpId="0" animBg="1"/>
      <p:bldP spid="150" grpId="0"/>
      <p:bldP spid="153" grpId="0" animBg="1"/>
      <p:bldP spid="154" grpId="0" animBg="1"/>
      <p:bldP spid="156" grpId="0" animBg="1"/>
      <p:bldP spid="158" grpId="0"/>
      <p:bldP spid="159" grpId="0"/>
      <p:bldP spid="160" grpId="0"/>
      <p:bldP spid="161" grpId="0" animBg="1"/>
      <p:bldP spid="162" grpId="0"/>
      <p:bldP spid="164" grpId="0" animBg="1"/>
      <p:bldP spid="165" grpId="0"/>
      <p:bldP spid="167" grpId="0" animBg="1"/>
      <p:bldP spid="169" grpId="0"/>
      <p:bldP spid="177" grpId="0" animBg="1"/>
      <p:bldP spid="178" grpId="0"/>
      <p:bldP spid="179" grpId="0" animBg="1"/>
      <p:bldP spid="180" grpId="0"/>
      <p:bldP spid="181" grpId="0" animBg="1"/>
      <p:bldP spid="18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2" name="Ellipse 81"/>
          <p:cNvSpPr/>
          <p:nvPr/>
        </p:nvSpPr>
        <p:spPr>
          <a:xfrm>
            <a:off x="2125732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598767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4" name="Connecteur droit 83"/>
          <p:cNvCxnSpPr>
            <a:stCxn id="80" idx="6"/>
            <a:endCxn id="82" idx="0"/>
          </p:cNvCxnSpPr>
          <p:nvPr/>
        </p:nvCxnSpPr>
        <p:spPr>
          <a:xfrm>
            <a:off x="2044639" y="4113422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7" name="Ellipse 106"/>
          <p:cNvSpPr/>
          <p:nvPr/>
        </p:nvSpPr>
        <p:spPr>
          <a:xfrm>
            <a:off x="6743613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29365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2" name="Connecteur droit 111"/>
          <p:cNvCxnSpPr>
            <a:stCxn id="167" idx="2"/>
            <a:endCxn id="107" idx="0"/>
          </p:cNvCxnSpPr>
          <p:nvPr/>
        </p:nvCxnSpPr>
        <p:spPr>
          <a:xfrm rot="10800000" flipV="1">
            <a:off x="7015851" y="4122640"/>
            <a:ext cx="369263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Supprimer le nœud de la feuille</a:t>
            </a:r>
          </a:p>
          <a:p>
            <a:r>
              <a:rPr lang="fr-FR" b="1" dirty="0" smtClean="0">
                <a:cs typeface="Times New Roman" pitchFamily="18" charset="0"/>
              </a:rPr>
              <a:t>Suivre la branche du nœud  supprimé vers la racine. Pour chaque nœud P rencontré faire </a:t>
            </a:r>
            <a:r>
              <a:rPr lang="fr-FR" b="1" dirty="0" smtClean="0">
                <a:cs typeface="Times New Roman" pitchFamily="18" charset="0"/>
              </a:rPr>
              <a:t>:</a:t>
            </a:r>
          </a:p>
          <a:p>
            <a:endParaRPr lang="fr-FR" b="1" dirty="0" smtClean="0">
              <a:cs typeface="Times New Roman" pitchFamily="18" charset="0"/>
            </a:endParaRPr>
          </a:p>
          <a:p>
            <a:r>
              <a:rPr lang="fr-FR" b="1" dirty="0" smtClean="0">
                <a:cs typeface="Times New Roman" pitchFamily="18" charset="0"/>
              </a:rPr>
              <a:t>- Décrémenter  le niveau de P</a:t>
            </a:r>
            <a:endParaRPr lang="fr-FR" b="1" dirty="0" smtClean="0">
              <a:cs typeface="Times New Roman" pitchFamily="18" charset="0"/>
            </a:endParaRPr>
          </a:p>
          <a:p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Si la différence de niveau entre P et l’un de ses fils devient égale à 2, décrémenter le niveau de P par une  unité. Si , après, le niveau de P est égal au niveau de son fils doit, décrémenter le niveau de  ce dernier.</a:t>
            </a:r>
          </a:p>
          <a:p>
            <a:pPr>
              <a:buFontTx/>
              <a:buChar char="-"/>
            </a:pPr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 </a:t>
            </a:r>
            <a:r>
              <a:rPr lang="fr-FR" b="1" dirty="0" err="1" smtClean="0">
                <a:cs typeface="Times New Roman" pitchFamily="18" charset="0"/>
              </a:rPr>
              <a:t>Skew</a:t>
            </a:r>
            <a:r>
              <a:rPr lang="fr-FR" b="1" dirty="0" smtClean="0">
                <a:cs typeface="Times New Roman" pitchFamily="18" charset="0"/>
              </a:rPr>
              <a:t>(P)</a:t>
            </a:r>
          </a:p>
          <a:p>
            <a:pPr>
              <a:buFontTx/>
              <a:buChar char="-"/>
            </a:pPr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 Split(P)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2" name="Ellipse 81"/>
          <p:cNvSpPr/>
          <p:nvPr/>
        </p:nvSpPr>
        <p:spPr>
          <a:xfrm>
            <a:off x="2125732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598767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4" name="Connecteur droit 83"/>
          <p:cNvCxnSpPr>
            <a:stCxn id="80" idx="6"/>
            <a:endCxn id="82" idx="0"/>
          </p:cNvCxnSpPr>
          <p:nvPr/>
        </p:nvCxnSpPr>
        <p:spPr>
          <a:xfrm>
            <a:off x="2044639" y="4113422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7" name="Ellipse 106"/>
          <p:cNvSpPr/>
          <p:nvPr/>
        </p:nvSpPr>
        <p:spPr>
          <a:xfrm>
            <a:off x="6743613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29365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2" name="Connecteur droit 111"/>
          <p:cNvCxnSpPr>
            <a:stCxn id="167" idx="2"/>
            <a:endCxn id="107" idx="0"/>
          </p:cNvCxnSpPr>
          <p:nvPr/>
        </p:nvCxnSpPr>
        <p:spPr>
          <a:xfrm rot="10800000" flipV="1">
            <a:off x="7015851" y="4122640"/>
            <a:ext cx="369263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7" name="Ellipse 106"/>
          <p:cNvSpPr/>
          <p:nvPr/>
        </p:nvSpPr>
        <p:spPr>
          <a:xfrm>
            <a:off x="6743613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29365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2" name="Connecteur droit 111"/>
          <p:cNvCxnSpPr>
            <a:stCxn id="167" idx="2"/>
            <a:endCxn id="107" idx="0"/>
          </p:cNvCxnSpPr>
          <p:nvPr/>
        </p:nvCxnSpPr>
        <p:spPr>
          <a:xfrm rot="10800000" flipV="1">
            <a:off x="7015851" y="4122640"/>
            <a:ext cx="369263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68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72198" y="5429264"/>
            <a:ext cx="24320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Remplacer 68 par 82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Niv</a:t>
            </a:r>
            <a:r>
              <a:rPr lang="fr-FR" b="1" dirty="0" smtClean="0">
                <a:solidFill>
                  <a:srgbClr val="FF0000"/>
                </a:solidFill>
              </a:rPr>
              <a:t>(85)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(90)1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(90); Split(85)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76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91, 27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72198" y="5429264"/>
            <a:ext cx="2270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Remplacer 86 par 90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Niv</a:t>
            </a:r>
            <a:r>
              <a:rPr lang="fr-FR" b="1" dirty="0" smtClean="0">
                <a:solidFill>
                  <a:srgbClr val="FF0000"/>
                </a:solidFill>
              </a:rPr>
              <a:t>(90)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(90)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72198" y="5429264"/>
            <a:ext cx="2217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(82)2;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428992" y="2687831"/>
            <a:ext cx="928694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4296931" y="2339570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71868" y="2902145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" name="Connecteur droit 4"/>
          <p:cNvCxnSpPr>
            <a:stCxn id="3" idx="2"/>
            <a:endCxn id="4" idx="0"/>
          </p:cNvCxnSpPr>
          <p:nvPr/>
        </p:nvCxnSpPr>
        <p:spPr>
          <a:xfrm rot="10800000" flipV="1">
            <a:off x="3843767" y="2495840"/>
            <a:ext cx="453165" cy="40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stCxn id="4" idx="2"/>
            <a:endCxn id="11" idx="0"/>
          </p:cNvCxnSpPr>
          <p:nvPr/>
        </p:nvCxnSpPr>
        <p:spPr>
          <a:xfrm rot="10800000" flipV="1">
            <a:off x="3118704" y="3058416"/>
            <a:ext cx="453164" cy="5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stCxn id="3" idx="6"/>
            <a:endCxn id="14" idx="0"/>
          </p:cNvCxnSpPr>
          <p:nvPr/>
        </p:nvCxnSpPr>
        <p:spPr>
          <a:xfrm>
            <a:off x="4840727" y="2495841"/>
            <a:ext cx="1306081" cy="42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4" idx="6"/>
          </p:cNvCxnSpPr>
          <p:nvPr/>
        </p:nvCxnSpPr>
        <p:spPr>
          <a:xfrm>
            <a:off x="4115664" y="3058415"/>
            <a:ext cx="315561" cy="468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918376" y="220562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3364025" y="271462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11" name="Ellipse 10"/>
          <p:cNvSpPr/>
          <p:nvPr/>
        </p:nvSpPr>
        <p:spPr>
          <a:xfrm>
            <a:off x="2846806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32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204128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73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489748" y="427732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45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874910" y="2920004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275302" y="427732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10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275698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633020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94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>
            <a:stCxn id="11" idx="2"/>
            <a:endCxn id="15" idx="0"/>
          </p:cNvCxnSpPr>
          <p:nvPr/>
        </p:nvCxnSpPr>
        <p:spPr>
          <a:xfrm rot="10800000" flipV="1">
            <a:off x="2547200" y="3719216"/>
            <a:ext cx="299606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6"/>
            <a:endCxn id="13" idx="0"/>
          </p:cNvCxnSpPr>
          <p:nvPr/>
        </p:nvCxnSpPr>
        <p:spPr>
          <a:xfrm>
            <a:off x="3390602" y="3719217"/>
            <a:ext cx="371044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4" idx="2"/>
            <a:endCxn id="16" idx="0"/>
          </p:cNvCxnSpPr>
          <p:nvPr/>
        </p:nvCxnSpPr>
        <p:spPr>
          <a:xfrm rot="10800000" flipV="1">
            <a:off x="5547596" y="3076274"/>
            <a:ext cx="327314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6"/>
            <a:endCxn id="17" idx="0"/>
          </p:cNvCxnSpPr>
          <p:nvPr/>
        </p:nvCxnSpPr>
        <p:spPr>
          <a:xfrm>
            <a:off x="6418706" y="3076275"/>
            <a:ext cx="486212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132426" y="399157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275434" y="413445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918376" y="349150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132822" y="334863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6347268" y="342007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490012" y="284856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-1</a:t>
            </a:r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6132954" y="427732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17" idx="2"/>
            <a:endCxn id="28" idx="0"/>
          </p:cNvCxnSpPr>
          <p:nvPr/>
        </p:nvCxnSpPr>
        <p:spPr>
          <a:xfrm rot="10800000" flipV="1">
            <a:off x="6404852" y="3719216"/>
            <a:ext cx="228168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2846806" y="320575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847202" y="420588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2" name="Ellipse 31"/>
          <p:cNvSpPr/>
          <p:nvPr/>
        </p:nvSpPr>
        <p:spPr>
          <a:xfrm>
            <a:off x="1714480" y="5045285"/>
            <a:ext cx="543796" cy="3125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5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34" name="Connecteur droit 33"/>
          <p:cNvCxnSpPr>
            <a:stCxn id="15" idx="2"/>
            <a:endCxn id="32" idx="0"/>
          </p:cNvCxnSpPr>
          <p:nvPr/>
        </p:nvCxnSpPr>
        <p:spPr>
          <a:xfrm rot="10800000" flipV="1">
            <a:off x="1986378" y="4433597"/>
            <a:ext cx="288924" cy="611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857356" y="4116591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357422" y="3473649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00364" y="2759269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+2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Cas de déséquilibre)</a:t>
            </a:r>
            <a:endParaRPr lang="fr-FR" dirty="0" smtClean="0"/>
          </a:p>
        </p:txBody>
      </p:sp>
      <p:sp>
        <p:nvSpPr>
          <p:cNvPr id="42" name="ZoneTexte 41"/>
          <p:cNvSpPr txBox="1"/>
          <p:nvPr/>
        </p:nvSpPr>
        <p:spPr>
          <a:xfrm>
            <a:off x="1505072" y="485776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0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2" grpId="0" animBg="1"/>
      <p:bldP spid="35" grpId="0"/>
      <p:bldP spid="36" grpId="0"/>
      <p:bldP spid="37" grpId="0"/>
      <p:bldP spid="4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070624" y="286963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5956353" y="383688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615097" y="3104692"/>
            <a:ext cx="613493" cy="732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3786182" y="20002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61" idx="0"/>
          </p:cNvCxnSpPr>
          <p:nvPr/>
        </p:nvCxnSpPr>
        <p:spPr>
          <a:xfrm rot="10800000" flipV="1">
            <a:off x="4069516" y="3104692"/>
            <a:ext cx="1001108" cy="744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642938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4187779" y="1765186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500694" y="264318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7" name="Ellipse 166"/>
          <p:cNvSpPr/>
          <p:nvPr/>
        </p:nvSpPr>
        <p:spPr>
          <a:xfrm>
            <a:off x="6697764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6500826" y="4071942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11989" y="43784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2786050" y="28453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187647" y="26103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3058288" y="2235294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72198" y="5429264"/>
            <a:ext cx="1062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38" name="Connecteur droit 37"/>
          <p:cNvCxnSpPr>
            <a:stCxn id="156" idx="6"/>
            <a:endCxn id="153" idx="0"/>
          </p:cNvCxnSpPr>
          <p:nvPr/>
        </p:nvCxnSpPr>
        <p:spPr>
          <a:xfrm>
            <a:off x="4330655" y="2235294"/>
            <a:ext cx="1012206" cy="634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554756" y="31553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403046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390444"/>
            <a:ext cx="756369" cy="640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912992" y="20002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390444"/>
            <a:ext cx="512139" cy="68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76545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3314589" y="1765186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9289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4270314" y="247956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743349" y="221455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7" name="Ellipse 166"/>
          <p:cNvSpPr/>
          <p:nvPr/>
        </p:nvSpPr>
        <p:spPr>
          <a:xfrm>
            <a:off x="7385113" y="481628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27834" y="4265516"/>
            <a:ext cx="529516" cy="550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912860" y="28453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314457" y="26103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2185098" y="2235294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770380" y="40719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8069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368651" y="33068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770248" y="307181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814787" y="2714620"/>
            <a:ext cx="1012206" cy="440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640888" y="2714620"/>
            <a:ext cx="62942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56" idx="6"/>
            <a:endCxn id="161" idx="0"/>
          </p:cNvCxnSpPr>
          <p:nvPr/>
        </p:nvCxnSpPr>
        <p:spPr>
          <a:xfrm>
            <a:off x="3457465" y="2235294"/>
            <a:ext cx="1085086" cy="244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072198" y="5429264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Split(39)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554756" y="2958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37746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193946"/>
            <a:ext cx="756369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27329" y="294967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193946"/>
            <a:ext cx="51213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50043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28926" y="271462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732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86182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59217" y="1592352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797015" y="379478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198612" y="35597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2069253" y="3184728"/>
            <a:ext cx="458077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770380" y="381614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286116" y="37861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687713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330655" y="2092418"/>
            <a:ext cx="1496338" cy="8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56" idx="0"/>
          </p:cNvCxnSpPr>
          <p:nvPr/>
        </p:nvCxnSpPr>
        <p:spPr>
          <a:xfrm rot="10800000" flipV="1">
            <a:off x="2799566" y="2092418"/>
            <a:ext cx="9866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7456551" y="460196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3" name="Connecteur droit 32"/>
          <p:cNvCxnSpPr>
            <a:stCxn id="154" idx="6"/>
            <a:endCxn id="32" idx="0"/>
          </p:cNvCxnSpPr>
          <p:nvPr/>
        </p:nvCxnSpPr>
        <p:spPr>
          <a:xfrm>
            <a:off x="7127834" y="4009722"/>
            <a:ext cx="600954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770776" y="428625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43" name="Connecteur droit 42"/>
          <p:cNvCxnSpPr>
            <a:stCxn id="156" idx="6"/>
            <a:endCxn id="116" idx="0"/>
          </p:cNvCxnSpPr>
          <p:nvPr/>
        </p:nvCxnSpPr>
        <p:spPr>
          <a:xfrm>
            <a:off x="3071802" y="3184728"/>
            <a:ext cx="486551" cy="60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554756" y="2958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37746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193946"/>
            <a:ext cx="756369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27329" y="294967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193946"/>
            <a:ext cx="51213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50043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28926" y="271462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732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86182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59217" y="15923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797015" y="379478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198612" y="35597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2069253" y="3184728"/>
            <a:ext cx="458077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770380" y="381614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286116" y="37861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687713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330655" y="2092418"/>
            <a:ext cx="1496338" cy="8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56" idx="0"/>
          </p:cNvCxnSpPr>
          <p:nvPr/>
        </p:nvCxnSpPr>
        <p:spPr>
          <a:xfrm rot="10800000" flipV="1">
            <a:off x="2799566" y="2092418"/>
            <a:ext cx="9866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44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43" name="Connecteur droit 42"/>
          <p:cNvCxnSpPr>
            <a:stCxn id="156" idx="6"/>
            <a:endCxn id="116" idx="0"/>
          </p:cNvCxnSpPr>
          <p:nvPr/>
        </p:nvCxnSpPr>
        <p:spPr>
          <a:xfrm>
            <a:off x="3071802" y="3184728"/>
            <a:ext cx="486551" cy="60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72198" y="5429264"/>
            <a:ext cx="2334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(39)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(39);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(45) 2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3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554756" y="2958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37746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193946"/>
            <a:ext cx="756369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27329" y="294967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193946"/>
            <a:ext cx="51213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50043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28926" y="27146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732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86182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59217" y="15923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8" name="Ellipse 87"/>
          <p:cNvSpPr/>
          <p:nvPr/>
        </p:nvSpPr>
        <p:spPr>
          <a:xfrm>
            <a:off x="4770380" y="381614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286116" y="37861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687713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330655" y="2092418"/>
            <a:ext cx="1496338" cy="8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56" idx="0"/>
          </p:cNvCxnSpPr>
          <p:nvPr/>
        </p:nvCxnSpPr>
        <p:spPr>
          <a:xfrm rot="10800000" flipV="1">
            <a:off x="2799566" y="2092418"/>
            <a:ext cx="9866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45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43" name="Connecteur droit 42"/>
          <p:cNvCxnSpPr>
            <a:stCxn id="156" idx="6"/>
            <a:endCxn id="116" idx="0"/>
          </p:cNvCxnSpPr>
          <p:nvPr/>
        </p:nvCxnSpPr>
        <p:spPr>
          <a:xfrm>
            <a:off x="3071802" y="3184728"/>
            <a:ext cx="486551" cy="60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072198" y="5429264"/>
            <a:ext cx="21675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Remplacer 45 par 50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(82) 1;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2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Flèche droite 43"/>
          <p:cNvSpPr/>
          <p:nvPr/>
        </p:nvSpPr>
        <p:spPr>
          <a:xfrm>
            <a:off x="3714744" y="250030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3714744" y="21431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85</a:t>
            </a:r>
            <a:endParaRPr lang="fr-FR" b="1" dirty="0">
              <a:solidFill>
                <a:srgbClr val="FF0000"/>
              </a:solidFill>
            </a:endParaRPr>
          </a:p>
        </p:txBody>
      </p:sp>
      <p:grpSp>
        <p:nvGrpSpPr>
          <p:cNvPr id="2" name="Groupe 25"/>
          <p:cNvGrpSpPr/>
          <p:nvPr/>
        </p:nvGrpSpPr>
        <p:grpSpPr>
          <a:xfrm>
            <a:off x="785786" y="2071678"/>
            <a:ext cx="3143272" cy="1640150"/>
            <a:chOff x="2471825" y="1574536"/>
            <a:chExt cx="4830753" cy="2663946"/>
          </a:xfrm>
        </p:grpSpPr>
        <p:sp>
          <p:nvSpPr>
            <p:cNvPr id="153" name="Ellipse 152"/>
            <p:cNvSpPr/>
            <p:nvPr/>
          </p:nvSpPr>
          <p:spPr>
            <a:xfrm>
              <a:off x="5499252" y="2941076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82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54" name="Ellipse 153"/>
            <p:cNvSpPr/>
            <p:nvPr/>
          </p:nvSpPr>
          <p:spPr>
            <a:xfrm>
              <a:off x="6527857" y="3756852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85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Connecteur droit 154"/>
            <p:cNvCxnSpPr>
              <a:stCxn id="153" idx="6"/>
              <a:endCxn id="154" idx="0"/>
            </p:cNvCxnSpPr>
            <p:nvPr/>
          </p:nvCxnSpPr>
          <p:spPr>
            <a:xfrm>
              <a:off x="6043725" y="3176130"/>
              <a:ext cx="756369" cy="5807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Ellipse 155"/>
            <p:cNvSpPr/>
            <p:nvPr/>
          </p:nvSpPr>
          <p:spPr>
            <a:xfrm>
              <a:off x="2471825" y="2931858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26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000892" y="3482622"/>
              <a:ext cx="30168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873422" y="269680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929321" y="2714620"/>
              <a:ext cx="463648" cy="5998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3730678" y="1839548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50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203713" y="157453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2</a:t>
              </a:r>
              <a:endParaRPr lang="fr-FR" dirty="0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3230612" y="3768374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39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632209" y="353332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cxnSp>
          <p:nvCxnSpPr>
            <p:cNvPr id="173" name="Connecteur droit 172"/>
            <p:cNvCxnSpPr>
              <a:stCxn id="161" idx="6"/>
              <a:endCxn id="153" idx="0"/>
            </p:cNvCxnSpPr>
            <p:nvPr/>
          </p:nvCxnSpPr>
          <p:spPr>
            <a:xfrm>
              <a:off x="4275151" y="2074602"/>
              <a:ext cx="1496338" cy="866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>
              <a:stCxn id="161" idx="2"/>
              <a:endCxn id="156" idx="0"/>
            </p:cNvCxnSpPr>
            <p:nvPr/>
          </p:nvCxnSpPr>
          <p:spPr>
            <a:xfrm rot="10800000" flipV="1">
              <a:off x="2744062" y="2074602"/>
              <a:ext cx="986616" cy="8572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156" idx="6"/>
              <a:endCxn id="116" idx="0"/>
            </p:cNvCxnSpPr>
            <p:nvPr/>
          </p:nvCxnSpPr>
          <p:spPr>
            <a:xfrm>
              <a:off x="3016298" y="3166912"/>
              <a:ext cx="486551" cy="6014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45"/>
          <p:cNvGrpSpPr/>
          <p:nvPr/>
        </p:nvGrpSpPr>
        <p:grpSpPr>
          <a:xfrm>
            <a:off x="4714876" y="2071678"/>
            <a:ext cx="2551408" cy="1640150"/>
            <a:chOff x="4714876" y="2071678"/>
            <a:chExt cx="2551408" cy="1640150"/>
          </a:xfrm>
        </p:grpSpPr>
        <p:sp>
          <p:nvSpPr>
            <p:cNvPr id="28" name="Ellipse 27"/>
            <p:cNvSpPr/>
            <p:nvPr/>
          </p:nvSpPr>
          <p:spPr>
            <a:xfrm>
              <a:off x="6684761" y="2913035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82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4714876" y="2907360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26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976187" y="2762641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964598" y="277361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36" name="Ellipse 35"/>
            <p:cNvSpPr/>
            <p:nvPr/>
          </p:nvSpPr>
          <p:spPr>
            <a:xfrm>
              <a:off x="5533986" y="2234842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50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841780" y="2071678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2</a:t>
              </a:r>
              <a:endParaRPr lang="fr-FR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5208603" y="3422390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39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469914" y="3277671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cxnSp>
          <p:nvCxnSpPr>
            <p:cNvPr id="40" name="Connecteur droit 39"/>
            <p:cNvCxnSpPr>
              <a:stCxn id="36" idx="6"/>
              <a:endCxn id="28" idx="0"/>
            </p:cNvCxnSpPr>
            <p:nvPr/>
          </p:nvCxnSpPr>
          <p:spPr>
            <a:xfrm>
              <a:off x="5888263" y="2379561"/>
              <a:ext cx="973636" cy="533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6" idx="2"/>
              <a:endCxn id="32" idx="0"/>
            </p:cNvCxnSpPr>
            <p:nvPr/>
          </p:nvCxnSpPr>
          <p:spPr>
            <a:xfrm rot="10800000" flipV="1">
              <a:off x="4892015" y="2379561"/>
              <a:ext cx="641971" cy="5277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2" idx="6"/>
              <a:endCxn id="38" idx="0"/>
            </p:cNvCxnSpPr>
            <p:nvPr/>
          </p:nvCxnSpPr>
          <p:spPr>
            <a:xfrm>
              <a:off x="5069153" y="3052079"/>
              <a:ext cx="316589" cy="3703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Flèche droite 46"/>
          <p:cNvSpPr/>
          <p:nvPr/>
        </p:nvSpPr>
        <p:spPr>
          <a:xfrm>
            <a:off x="7643834" y="250030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7643834" y="21431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82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42910" y="5000636"/>
            <a:ext cx="2334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(50)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(50);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(50); Split(26)</a:t>
            </a:r>
            <a:endParaRPr lang="fr-FR" b="1" dirty="0">
              <a:solidFill>
                <a:srgbClr val="FF0000"/>
              </a:solidFill>
            </a:endParaRPr>
          </a:p>
        </p:txBody>
      </p:sp>
      <p:grpSp>
        <p:nvGrpSpPr>
          <p:cNvPr id="5" name="Groupe 61"/>
          <p:cNvGrpSpPr/>
          <p:nvPr/>
        </p:nvGrpSpPr>
        <p:grpSpPr>
          <a:xfrm>
            <a:off x="4000496" y="4429132"/>
            <a:ext cx="2551408" cy="1130795"/>
            <a:chOff x="4000496" y="4429132"/>
            <a:chExt cx="2551408" cy="1130795"/>
          </a:xfrm>
        </p:grpSpPr>
        <p:sp>
          <p:nvSpPr>
            <p:cNvPr id="51" name="Ellipse 50"/>
            <p:cNvSpPr/>
            <p:nvPr/>
          </p:nvSpPr>
          <p:spPr>
            <a:xfrm>
              <a:off x="5970381" y="5270489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50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Ellipse 51"/>
            <p:cNvSpPr/>
            <p:nvPr/>
          </p:nvSpPr>
          <p:spPr>
            <a:xfrm>
              <a:off x="4000496" y="5264814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26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04261" y="5120095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50218" y="513106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4819606" y="4592296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39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127400" y="4429132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2</a:t>
              </a:r>
              <a:endParaRPr lang="fr-FR" dirty="0"/>
            </a:p>
          </p:txBody>
        </p:sp>
        <p:cxnSp>
          <p:nvCxnSpPr>
            <p:cNvPr id="59" name="Connecteur droit 58"/>
            <p:cNvCxnSpPr>
              <a:stCxn id="55" idx="6"/>
              <a:endCxn id="51" idx="0"/>
            </p:cNvCxnSpPr>
            <p:nvPr/>
          </p:nvCxnSpPr>
          <p:spPr>
            <a:xfrm>
              <a:off x="5173883" y="4737015"/>
              <a:ext cx="973636" cy="533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>
              <a:stCxn id="55" idx="2"/>
              <a:endCxn id="52" idx="0"/>
            </p:cNvCxnSpPr>
            <p:nvPr/>
          </p:nvCxnSpPr>
          <p:spPr>
            <a:xfrm rot="10800000" flipV="1">
              <a:off x="4177635" y="4737015"/>
              <a:ext cx="641971" cy="5277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AA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7" grpId="0" animBg="1"/>
      <p:bldP spid="48" grpId="0"/>
      <p:bldP spid="4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28992" y="285749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Arbres 2-4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Définition / Propriétés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C’est un arbre  de recherche </a:t>
            </a:r>
            <a:r>
              <a:rPr lang="fr-FR" b="1" dirty="0" err="1" smtClean="0"/>
              <a:t>m-aire</a:t>
            </a:r>
            <a:r>
              <a:rPr lang="fr-FR" b="1" dirty="0" smtClean="0"/>
              <a:t> équilibré (B-arbre) d’ordre 4</a:t>
            </a:r>
            <a:endParaRPr lang="pt-BR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785786" y="235743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Equilibre garanti par construction </a:t>
            </a:r>
            <a:endParaRPr lang="pt-BR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5786" y="3143248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Nombre</a:t>
            </a:r>
            <a:r>
              <a:rPr lang="en-US" b="1" dirty="0" smtClean="0"/>
              <a:t> </a:t>
            </a:r>
            <a:r>
              <a:rPr lang="en-US" b="1" dirty="0" err="1" smtClean="0"/>
              <a:t>d’éléments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un 2-4 tree de hauteur h  </a:t>
            </a:r>
            <a:r>
              <a:rPr lang="en-US" b="1" dirty="0" err="1" smtClean="0"/>
              <a:t>est</a:t>
            </a:r>
            <a:r>
              <a:rPr lang="en-US" b="1" dirty="0" smtClean="0"/>
              <a:t> entre 2</a:t>
            </a:r>
            <a:r>
              <a:rPr lang="en-US" b="1" baseline="30000" dirty="0" smtClean="0"/>
              <a:t>h</a:t>
            </a:r>
            <a:r>
              <a:rPr lang="en-US" b="1" dirty="0" smtClean="0"/>
              <a:t> - 1 et 4</a:t>
            </a:r>
            <a:r>
              <a:rPr lang="en-US" b="1" baseline="30000" dirty="0" smtClean="0"/>
              <a:t>h</a:t>
            </a:r>
            <a:r>
              <a:rPr lang="en-US" sz="1200" b="1" dirty="0" smtClean="0"/>
              <a:t> </a:t>
            </a:r>
            <a:r>
              <a:rPr lang="en-US" b="1" dirty="0" smtClean="0"/>
              <a:t>- 1.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5786" y="3929066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Donc</a:t>
            </a:r>
            <a:r>
              <a:rPr lang="en-US" b="1" dirty="0" smtClean="0"/>
              <a:t>, la hauteur d’un 2-4 tree avec n </a:t>
            </a:r>
            <a:r>
              <a:rPr lang="en-US" b="1" dirty="0" err="1" smtClean="0"/>
              <a:t>éléments</a:t>
            </a:r>
            <a:r>
              <a:rPr lang="en-US" b="1" dirty="0" smtClean="0"/>
              <a:t> </a:t>
            </a:r>
            <a:r>
              <a:rPr lang="en-US" b="1" dirty="0" err="1" smtClean="0"/>
              <a:t>est</a:t>
            </a:r>
            <a:r>
              <a:rPr lang="en-US" b="1" dirty="0" smtClean="0"/>
              <a:t> entre </a:t>
            </a:r>
            <a:r>
              <a:rPr lang="pt-BR" b="1" dirty="0" smtClean="0"/>
              <a:t> ENT(log4 ( N+1 ))  et ENT(log2 ( N+1))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Types de nœuds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3" y="2285993"/>
            <a:ext cx="1643074" cy="1049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214554"/>
            <a:ext cx="186636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oneTexte 11"/>
          <p:cNvSpPr txBox="1"/>
          <p:nvPr/>
        </p:nvSpPr>
        <p:spPr>
          <a:xfrm>
            <a:off x="1500166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</a:t>
            </a:r>
            <a:r>
              <a:rPr lang="fr-FR" dirty="0" err="1" smtClean="0"/>
              <a:t>noeud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571868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3-</a:t>
            </a:r>
            <a:r>
              <a:rPr lang="fr-FR" dirty="0" err="1" smtClean="0"/>
              <a:t>noeud</a:t>
            </a:r>
            <a:endParaRPr lang="fr-F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2214554"/>
            <a:ext cx="211167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ZoneTexte 13"/>
          <p:cNvSpPr txBox="1"/>
          <p:nvPr/>
        </p:nvSpPr>
        <p:spPr>
          <a:xfrm>
            <a:off x="6000760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4-</a:t>
            </a:r>
            <a:r>
              <a:rPr lang="fr-FR" dirty="0" err="1" smtClean="0"/>
              <a:t>noeud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38339"/>
            <a:ext cx="6398189" cy="227648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428992" y="2696761"/>
            <a:ext cx="928694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4296931" y="2348500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71868" y="2911075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" name="Connecteur droit 4"/>
          <p:cNvCxnSpPr>
            <a:stCxn id="3" idx="2"/>
            <a:endCxn id="4" idx="0"/>
          </p:cNvCxnSpPr>
          <p:nvPr/>
        </p:nvCxnSpPr>
        <p:spPr>
          <a:xfrm rot="10800000" flipV="1">
            <a:off x="3843767" y="2504770"/>
            <a:ext cx="453165" cy="40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stCxn id="4" idx="2"/>
            <a:endCxn id="11" idx="0"/>
          </p:cNvCxnSpPr>
          <p:nvPr/>
        </p:nvCxnSpPr>
        <p:spPr>
          <a:xfrm rot="10800000" flipV="1">
            <a:off x="3118704" y="3067346"/>
            <a:ext cx="453164" cy="5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stCxn id="3" idx="6"/>
            <a:endCxn id="14" idx="0"/>
          </p:cNvCxnSpPr>
          <p:nvPr/>
        </p:nvCxnSpPr>
        <p:spPr>
          <a:xfrm>
            <a:off x="4840727" y="2504771"/>
            <a:ext cx="1306081" cy="42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4" idx="6"/>
          </p:cNvCxnSpPr>
          <p:nvPr/>
        </p:nvCxnSpPr>
        <p:spPr>
          <a:xfrm>
            <a:off x="4115664" y="3067345"/>
            <a:ext cx="315561" cy="468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918376" y="221455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3364025" y="272355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11" name="Ellipse 10"/>
          <p:cNvSpPr/>
          <p:nvPr/>
        </p:nvSpPr>
        <p:spPr>
          <a:xfrm>
            <a:off x="2846806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32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204128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73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489748" y="428625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45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874910" y="2928934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275302" y="428625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10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275698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633020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94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>
            <a:stCxn id="11" idx="2"/>
            <a:endCxn id="15" idx="0"/>
          </p:cNvCxnSpPr>
          <p:nvPr/>
        </p:nvCxnSpPr>
        <p:spPr>
          <a:xfrm rot="10800000" flipV="1">
            <a:off x="2547200" y="3728146"/>
            <a:ext cx="299606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6"/>
            <a:endCxn id="13" idx="0"/>
          </p:cNvCxnSpPr>
          <p:nvPr/>
        </p:nvCxnSpPr>
        <p:spPr>
          <a:xfrm>
            <a:off x="3390602" y="3728147"/>
            <a:ext cx="371044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4" idx="2"/>
            <a:endCxn id="16" idx="0"/>
          </p:cNvCxnSpPr>
          <p:nvPr/>
        </p:nvCxnSpPr>
        <p:spPr>
          <a:xfrm rot="10800000" flipV="1">
            <a:off x="5547596" y="3085204"/>
            <a:ext cx="327314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6"/>
            <a:endCxn id="17" idx="0"/>
          </p:cNvCxnSpPr>
          <p:nvPr/>
        </p:nvCxnSpPr>
        <p:spPr>
          <a:xfrm>
            <a:off x="6418706" y="3085205"/>
            <a:ext cx="486212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132426" y="400050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275434" y="414338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918376" y="350043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132822" y="335756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6347268" y="342900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490012" y="285749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-1</a:t>
            </a:r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6132954" y="428625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17" idx="2"/>
            <a:endCxn id="28" idx="0"/>
          </p:cNvCxnSpPr>
          <p:nvPr/>
        </p:nvCxnSpPr>
        <p:spPr>
          <a:xfrm rot="10800000" flipV="1">
            <a:off x="6404852" y="3728146"/>
            <a:ext cx="228168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2857488" y="326826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847202" y="421481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2" name="Ellipse 31"/>
          <p:cNvSpPr/>
          <p:nvPr/>
        </p:nvSpPr>
        <p:spPr>
          <a:xfrm>
            <a:off x="4214810" y="4982777"/>
            <a:ext cx="543796" cy="3125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55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34" name="Connecteur droit 33"/>
          <p:cNvCxnSpPr>
            <a:stCxn id="13" idx="6"/>
            <a:endCxn id="32" idx="0"/>
          </p:cNvCxnSpPr>
          <p:nvPr/>
        </p:nvCxnSpPr>
        <p:spPr>
          <a:xfrm>
            <a:off x="4033544" y="4442527"/>
            <a:ext cx="453164" cy="54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4071934" y="419695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-1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500298" y="3411141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-1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00364" y="2768199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+2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Cas de déséquilibre)</a:t>
            </a:r>
            <a:endParaRPr lang="fr-FR" dirty="0" smtClean="0"/>
          </a:p>
        </p:txBody>
      </p:sp>
      <p:sp>
        <p:nvSpPr>
          <p:cNvPr id="43" name="ZoneTexte 42"/>
          <p:cNvSpPr txBox="1"/>
          <p:nvPr/>
        </p:nvSpPr>
        <p:spPr>
          <a:xfrm>
            <a:off x="3929058" y="492919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0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2" grpId="0" animBg="1"/>
      <p:bldP spid="35" grpId="0"/>
      <p:bldP spid="36" grpId="0"/>
      <p:bldP spid="37" grpId="0"/>
      <p:bldP spid="4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L’ insertion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être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ascendante</a:t>
            </a:r>
            <a:r>
              <a:rPr lang="en-US" altLang="zh-TW" b="1" dirty="0" smtClean="0">
                <a:cs typeface="Times New Roman" pitchFamily="18" charset="0"/>
              </a:rPr>
              <a:t> (Bottom up) </a:t>
            </a:r>
            <a:r>
              <a:rPr lang="en-US" altLang="zh-TW" b="1" dirty="0" err="1" smtClean="0">
                <a:cs typeface="Times New Roman" pitchFamily="18" charset="0"/>
              </a:rPr>
              <a:t>ou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descendante</a:t>
            </a:r>
            <a:r>
              <a:rPr lang="en-US" altLang="zh-TW" b="1" dirty="0" smtClean="0">
                <a:cs typeface="Times New Roman" pitchFamily="18" charset="0"/>
              </a:rPr>
              <a:t> (Top Down)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4214818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Le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éclaté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être</a:t>
            </a:r>
            <a:r>
              <a:rPr lang="en-US" altLang="zh-TW" b="1" dirty="0" smtClean="0">
                <a:cs typeface="Times New Roman" pitchFamily="18" charset="0"/>
              </a:rPr>
              <a:t> la </a:t>
            </a:r>
            <a:r>
              <a:rPr lang="en-US" altLang="zh-TW" b="1" dirty="0" err="1" smtClean="0">
                <a:cs typeface="Times New Roman" pitchFamily="18" charset="0"/>
              </a:rPr>
              <a:t>racine</a:t>
            </a:r>
            <a:r>
              <a:rPr lang="en-US" altLang="zh-TW" b="1" dirty="0" smtClean="0">
                <a:cs typeface="Times New Roman" pitchFamily="18" charset="0"/>
              </a:rPr>
              <a:t>, un 2-noeud </a:t>
            </a:r>
            <a:r>
              <a:rPr lang="en-US" altLang="zh-TW" b="1" dirty="0" err="1" smtClean="0">
                <a:cs typeface="Times New Roman" pitchFamily="18" charset="0"/>
              </a:rPr>
              <a:t>ou</a:t>
            </a:r>
            <a:r>
              <a:rPr lang="en-US" altLang="zh-TW" b="1" dirty="0" smtClean="0">
                <a:cs typeface="Times New Roman" pitchFamily="18" charset="0"/>
              </a:rPr>
              <a:t> un 3-noeud.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5786" y="2380300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Insertion top down : </a:t>
            </a:r>
            <a:r>
              <a:rPr lang="en-US" altLang="zh-TW" b="1" dirty="0" err="1" smtClean="0">
                <a:cs typeface="Times New Roman" pitchFamily="18" charset="0"/>
              </a:rPr>
              <a:t>avantageuse</a:t>
            </a:r>
            <a:r>
              <a:rPr lang="en-US" altLang="zh-TW" b="1" dirty="0" smtClean="0">
                <a:cs typeface="Times New Roman" pitchFamily="18" charset="0"/>
              </a:rPr>
              <a:t> (</a:t>
            </a:r>
            <a:r>
              <a:rPr lang="en-US" altLang="zh-TW" b="1" dirty="0" err="1" smtClean="0">
                <a:cs typeface="Times New Roman" pitchFamily="18" charset="0"/>
              </a:rPr>
              <a:t>évite</a:t>
            </a:r>
            <a:r>
              <a:rPr lang="en-US" altLang="zh-TW" b="1" dirty="0" smtClean="0">
                <a:cs typeface="Times New Roman" pitchFamily="18" charset="0"/>
              </a:rPr>
              <a:t> la cascade)</a:t>
            </a:r>
          </a:p>
          <a:p>
            <a:pPr marL="0" lvl="1"/>
            <a:r>
              <a:rPr lang="en-US" altLang="zh-TW" b="1" dirty="0" smtClean="0">
                <a:cs typeface="Times New Roman" pitchFamily="18" charset="0"/>
              </a:rPr>
              <a:t>Pendant la </a:t>
            </a:r>
            <a:r>
              <a:rPr lang="en-US" altLang="zh-TW" b="1" dirty="0" err="1" smtClean="0">
                <a:cs typeface="Times New Roman" pitchFamily="18" charset="0"/>
              </a:rPr>
              <a:t>recherche</a:t>
            </a:r>
            <a:r>
              <a:rPr lang="en-US" altLang="zh-TW" b="1" dirty="0" smtClean="0">
                <a:cs typeface="Times New Roman" pitchFamily="18" charset="0"/>
              </a:rPr>
              <a:t>, </a:t>
            </a:r>
            <a:r>
              <a:rPr lang="en-US" altLang="zh-TW" b="1" dirty="0" err="1" smtClean="0">
                <a:cs typeface="Times New Roman" pitchFamily="18" charset="0"/>
              </a:rPr>
              <a:t>éclater</a:t>
            </a:r>
            <a:r>
              <a:rPr lang="en-US" altLang="zh-TW" b="1" dirty="0" smtClean="0">
                <a:cs typeface="Times New Roman" pitchFamily="18" charset="0"/>
              </a:rPr>
              <a:t> tout 4-noeud </a:t>
            </a:r>
            <a:r>
              <a:rPr lang="en-US" altLang="zh-TW" b="1" dirty="0" err="1" smtClean="0">
                <a:cs typeface="Times New Roman" pitchFamily="18" charset="0"/>
              </a:rPr>
              <a:t>rencontré</a:t>
            </a:r>
            <a:r>
              <a:rPr lang="en-US" altLang="zh-TW" b="1" dirty="0" smtClean="0">
                <a:cs typeface="Times New Roman" pitchFamily="18" charset="0"/>
              </a:rPr>
              <a:t>.</a:t>
            </a:r>
          </a:p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L’insertion</a:t>
            </a:r>
            <a:r>
              <a:rPr lang="en-US" altLang="zh-TW" b="1" dirty="0" smtClean="0">
                <a:cs typeface="Times New Roman" pitchFamily="18" charset="0"/>
              </a:rPr>
              <a:t> se fait au </a:t>
            </a:r>
            <a:r>
              <a:rPr lang="en-US" altLang="zh-TW" b="1" dirty="0" err="1" smtClean="0">
                <a:cs typeface="Times New Roman" pitchFamily="18" charset="0"/>
              </a:rPr>
              <a:t>niveau</a:t>
            </a:r>
            <a:r>
              <a:rPr lang="en-US" altLang="zh-TW" b="1" dirty="0" smtClean="0">
                <a:cs typeface="Times New Roman" pitchFamily="18" charset="0"/>
              </a:rPr>
              <a:t> de la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r>
              <a:rPr lang="en-US" altLang="zh-TW" b="1" dirty="0" smtClean="0">
                <a:cs typeface="Times New Roman" pitchFamily="18" charset="0"/>
              </a:rPr>
              <a:t> et </a:t>
            </a:r>
            <a:r>
              <a:rPr lang="en-US" altLang="zh-TW" b="1" dirty="0" err="1" smtClean="0">
                <a:cs typeface="Times New Roman" pitchFamily="18" charset="0"/>
              </a:rPr>
              <a:t>l’algorithme</a:t>
            </a:r>
            <a:r>
              <a:rPr lang="en-US" altLang="zh-TW" b="1" dirty="0" smtClean="0">
                <a:cs typeface="Times New Roman" pitchFamily="18" charset="0"/>
              </a:rPr>
              <a:t> se </a:t>
            </a:r>
            <a:r>
              <a:rPr lang="en-US" altLang="zh-TW" b="1" dirty="0" err="1" smtClean="0">
                <a:cs typeface="Times New Roman" pitchFamily="18" charset="0"/>
              </a:rPr>
              <a:t>termine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Top down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6234687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un 2-noeud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la phase de </a:t>
            </a:r>
            <a:r>
              <a:rPr lang="en-US" altLang="zh-TW" sz="1400" dirty="0" err="1" smtClean="0">
                <a:ea typeface="新細明體" pitchFamily="18" charset="-120"/>
              </a:rPr>
              <a:t>recherche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1" y="2000240"/>
            <a:ext cx="19631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5" y="1928802"/>
            <a:ext cx="1643073" cy="166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3923168"/>
            <a:ext cx="1857388" cy="193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3808171"/>
            <a:ext cx="1714512" cy="197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lèche droite 10"/>
          <p:cNvSpPr/>
          <p:nvPr/>
        </p:nvSpPr>
        <p:spPr>
          <a:xfrm>
            <a:off x="3500430" y="2571744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571868" y="4357694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Top down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633518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un 3-noeud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la phase de </a:t>
            </a:r>
            <a:r>
              <a:rPr lang="en-US" altLang="zh-TW" sz="1400" dirty="0" err="1" smtClean="0">
                <a:ea typeface="新細明體" pitchFamily="18" charset="-120"/>
              </a:rPr>
              <a:t>recherche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357298"/>
            <a:ext cx="18002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1357298"/>
            <a:ext cx="16668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90598" y="3000372"/>
            <a:ext cx="14954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3000372"/>
            <a:ext cx="14097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2975" y="4786322"/>
            <a:ext cx="1971633" cy="157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43504" y="4603371"/>
            <a:ext cx="1643074" cy="1683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lèche droite 15"/>
          <p:cNvSpPr/>
          <p:nvPr/>
        </p:nvSpPr>
        <p:spPr>
          <a:xfrm>
            <a:off x="5643570" y="1785926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3286116" y="3357562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3286116" y="4929198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Rechercher</a:t>
            </a:r>
            <a:r>
              <a:rPr lang="en-US" altLang="zh-TW" b="1" dirty="0" smtClean="0">
                <a:cs typeface="Times New Roman" pitchFamily="18" charset="0"/>
              </a:rPr>
              <a:t> le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n qui </a:t>
            </a:r>
            <a:r>
              <a:rPr lang="en-US" altLang="zh-TW" b="1" dirty="0" err="1" smtClean="0">
                <a:cs typeface="Times New Roman" pitchFamily="18" charset="0"/>
              </a:rPr>
              <a:t>contient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cs typeface="Times New Roman" pitchFamily="18" charset="0"/>
              </a:rPr>
              <a:t> à </a:t>
            </a:r>
            <a:r>
              <a:rPr lang="en-US" altLang="zh-TW" b="1" dirty="0" err="1" smtClean="0">
                <a:cs typeface="Times New Roman" pitchFamily="18" charset="0"/>
              </a:rPr>
              <a:t>supprimer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5786" y="357187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ea typeface="新細明體" pitchFamily="18" charset="-120"/>
              </a:rPr>
              <a:t>Pour </a:t>
            </a:r>
            <a:r>
              <a:rPr lang="en-US" altLang="zh-TW" b="1" dirty="0" err="1" smtClean="0">
                <a:ea typeface="新細明體" pitchFamily="18" charset="-120"/>
              </a:rPr>
              <a:t>s’assurer</a:t>
            </a:r>
            <a:r>
              <a:rPr lang="en-US" altLang="zh-TW" b="1" dirty="0" smtClean="0">
                <a:ea typeface="新細明體" pitchFamily="18" charset="-120"/>
              </a:rPr>
              <a:t> </a:t>
            </a:r>
            <a:r>
              <a:rPr lang="en-US" altLang="zh-TW" b="1" dirty="0" err="1" smtClean="0">
                <a:ea typeface="新細明體" pitchFamily="18" charset="-120"/>
              </a:rPr>
              <a:t>que</a:t>
            </a:r>
            <a:r>
              <a:rPr lang="en-US" altLang="zh-TW" b="1" dirty="0" smtClean="0">
                <a:ea typeface="新細明體" pitchFamily="18" charset="-120"/>
              </a:rPr>
              <a:t>  </a:t>
            </a:r>
            <a:r>
              <a:rPr lang="en-US" altLang="zh-TW" b="1" dirty="0" err="1" smtClean="0">
                <a:ea typeface="新細明體" pitchFamily="18" charset="-120"/>
              </a:rPr>
              <a:t>l’élément</a:t>
            </a:r>
            <a:r>
              <a:rPr lang="en-US" altLang="zh-TW" b="1" dirty="0" smtClean="0">
                <a:ea typeface="新細明體" pitchFamily="18" charset="-120"/>
              </a:rPr>
              <a:t> à </a:t>
            </a:r>
            <a:r>
              <a:rPr lang="en-US" altLang="zh-TW" b="1" dirty="0" err="1" smtClean="0">
                <a:ea typeface="新細明體" pitchFamily="18" charset="-120"/>
              </a:rPr>
              <a:t>supprimer</a:t>
            </a:r>
            <a:r>
              <a:rPr lang="en-US" altLang="zh-TW" b="1" dirty="0" smtClean="0">
                <a:ea typeface="新細明體" pitchFamily="18" charset="-120"/>
              </a:rPr>
              <a:t> </a:t>
            </a:r>
            <a:r>
              <a:rPr lang="en-US" altLang="zh-TW" b="1" dirty="0" err="1" smtClean="0">
                <a:ea typeface="新細明體" pitchFamily="18" charset="-120"/>
              </a:rPr>
              <a:t>n’apparait</a:t>
            </a:r>
            <a:r>
              <a:rPr lang="en-US" altLang="zh-TW" b="1" dirty="0" smtClean="0">
                <a:ea typeface="新細明體" pitchFamily="18" charset="-120"/>
              </a:rPr>
              <a:t> pas </a:t>
            </a:r>
            <a:r>
              <a:rPr lang="en-US" altLang="zh-TW" b="1" dirty="0" err="1" smtClean="0">
                <a:ea typeface="新細明體" pitchFamily="18" charset="-120"/>
              </a:rPr>
              <a:t>dans</a:t>
            </a:r>
            <a:r>
              <a:rPr lang="en-US" altLang="zh-TW" b="1" dirty="0" smtClean="0">
                <a:ea typeface="新細明體" pitchFamily="18" charset="-120"/>
              </a:rPr>
              <a:t> un 2-noeud :</a:t>
            </a:r>
          </a:p>
          <a:p>
            <a:r>
              <a:rPr lang="en-US" altLang="zh-TW" b="1" dirty="0" smtClean="0">
                <a:ea typeface="新細明體" pitchFamily="18" charset="-120"/>
              </a:rPr>
              <a:t>Transformer </a:t>
            </a:r>
            <a:r>
              <a:rPr lang="en-US" altLang="zh-TW" b="1" dirty="0" err="1" smtClean="0">
                <a:ea typeface="新細明體" pitchFamily="18" charset="-120"/>
              </a:rPr>
              <a:t>durant</a:t>
            </a:r>
            <a:r>
              <a:rPr lang="en-US" altLang="zh-TW" b="1" dirty="0" smtClean="0">
                <a:ea typeface="新細明體" pitchFamily="18" charset="-120"/>
              </a:rPr>
              <a:t> la phase de </a:t>
            </a:r>
            <a:r>
              <a:rPr lang="en-US" altLang="zh-TW" b="1" dirty="0" err="1" smtClean="0">
                <a:ea typeface="新細明體" pitchFamily="18" charset="-120"/>
              </a:rPr>
              <a:t>recherche</a:t>
            </a:r>
            <a:r>
              <a:rPr lang="en-US" altLang="zh-TW" b="1" dirty="0" smtClean="0">
                <a:ea typeface="新細明體" pitchFamily="18" charset="-120"/>
              </a:rPr>
              <a:t> </a:t>
            </a:r>
            <a:r>
              <a:rPr lang="en-US" altLang="zh-TW" b="1" dirty="0" err="1" smtClean="0">
                <a:ea typeface="新細明體" pitchFamily="18" charset="-120"/>
              </a:rPr>
              <a:t>chaque</a:t>
            </a:r>
            <a:r>
              <a:rPr lang="en-US" altLang="zh-TW" b="1" dirty="0" smtClean="0">
                <a:ea typeface="新細明體" pitchFamily="18" charset="-120"/>
              </a:rPr>
              <a:t> 2-noeud </a:t>
            </a:r>
            <a:r>
              <a:rPr lang="en-US" altLang="zh-TW" b="1" dirty="0" err="1" smtClean="0">
                <a:ea typeface="新細明體" pitchFamily="18" charset="-120"/>
              </a:rPr>
              <a:t>rencontré</a:t>
            </a:r>
            <a:r>
              <a:rPr lang="en-US" altLang="zh-TW" b="1" dirty="0" smtClean="0">
                <a:ea typeface="新細明體" pitchFamily="18" charset="-120"/>
              </a:rPr>
              <a:t> en un 3-noeud </a:t>
            </a:r>
            <a:r>
              <a:rPr lang="en-US" altLang="zh-TW" b="1" dirty="0" err="1" smtClean="0">
                <a:ea typeface="新細明體" pitchFamily="18" charset="-120"/>
              </a:rPr>
              <a:t>ou</a:t>
            </a:r>
            <a:r>
              <a:rPr lang="en-US" altLang="zh-TW" b="1" dirty="0" smtClean="0">
                <a:ea typeface="新細明體" pitchFamily="18" charset="-120"/>
              </a:rPr>
              <a:t> 4-noeud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5786" y="238030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Le </a:t>
            </a:r>
            <a:r>
              <a:rPr lang="en-US" altLang="zh-TW" b="1" dirty="0" err="1" smtClean="0">
                <a:cs typeface="Times New Roman" pitchFamily="18" charset="0"/>
              </a:rPr>
              <a:t>remplacer</a:t>
            </a:r>
            <a:r>
              <a:rPr lang="en-US" altLang="zh-TW" b="1" dirty="0" smtClean="0">
                <a:cs typeface="Times New Roman" pitchFamily="18" charset="0"/>
              </a:rPr>
              <a:t> par le </a:t>
            </a:r>
            <a:r>
              <a:rPr lang="en-US" altLang="zh-TW" b="1" dirty="0" err="1" smtClean="0">
                <a:cs typeface="Times New Roman" pitchFamily="18" charset="0"/>
              </a:rPr>
              <a:t>successeur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inordre</a:t>
            </a:r>
            <a:endParaRPr lang="en-US" altLang="zh-TW" b="1" dirty="0" smtClean="0">
              <a:cs typeface="Times New Roman" pitchFamily="18" charset="0"/>
            </a:endParaRPr>
          </a:p>
          <a:p>
            <a:pPr marL="0" lvl="1"/>
            <a:r>
              <a:rPr lang="en-US" altLang="zh-TW" b="1" dirty="0" smtClean="0">
                <a:cs typeface="Times New Roman" pitchFamily="18" charset="0"/>
              </a:rPr>
              <a:t>Le </a:t>
            </a:r>
            <a:r>
              <a:rPr lang="en-US" altLang="zh-TW" b="1" dirty="0" err="1" smtClean="0">
                <a:cs typeface="Times New Roman" pitchFamily="18" charset="0"/>
              </a:rPr>
              <a:t>processus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démare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toujours</a:t>
            </a:r>
            <a:r>
              <a:rPr lang="en-US" altLang="zh-TW" b="1" dirty="0" smtClean="0">
                <a:cs typeface="Times New Roman" pitchFamily="18" charset="0"/>
              </a:rPr>
              <a:t> à </a:t>
            </a:r>
            <a:r>
              <a:rPr lang="en-US" altLang="zh-TW" b="1" dirty="0" err="1" smtClean="0">
                <a:cs typeface="Times New Roman" pitchFamily="18" charset="0"/>
              </a:rPr>
              <a:t>partir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d’une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endParaRPr lang="en-US" altLang="zh-TW" b="1" dirty="0" smtClean="0">
              <a:cs typeface="Times New Roman" pitchFamily="18" charset="0"/>
            </a:endParaRPr>
          </a:p>
          <a:p>
            <a:pPr marL="0" lvl="1"/>
            <a:r>
              <a:rPr lang="en-US" altLang="zh-TW" b="1" dirty="0" smtClean="0"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un 3-noeud </a:t>
            </a:r>
            <a:r>
              <a:rPr lang="en-US" altLang="zh-TW" b="1" dirty="0" err="1" smtClean="0">
                <a:cs typeface="Times New Roman" pitchFamily="18" charset="0"/>
              </a:rPr>
              <a:t>ou</a:t>
            </a:r>
            <a:r>
              <a:rPr lang="en-US" altLang="zh-TW" b="1" dirty="0" smtClean="0">
                <a:cs typeface="Times New Roman" pitchFamily="18" charset="0"/>
              </a:rPr>
              <a:t> un 4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éliminer</a:t>
            </a:r>
            <a:r>
              <a:rPr lang="en-US" altLang="zh-TW" b="1" dirty="0" smtClean="0">
                <a:cs typeface="Times New Roman" pitchFamily="18" charset="0"/>
              </a:rPr>
              <a:t> tout </a:t>
            </a:r>
            <a:r>
              <a:rPr lang="en-US" altLang="zh-TW" b="1" dirty="0" err="1" smtClean="0">
                <a:cs typeface="Times New Roman" pitchFamily="18" charset="0"/>
              </a:rPr>
              <a:t>simplement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endParaRPr lang="en-US" altLang="zh-TW" b="1" dirty="0" smtClean="0">
              <a:cs typeface="Times New Roman" pitchFamily="18" charset="0"/>
            </a:endParaRPr>
          </a:p>
          <a:p>
            <a:pPr marL="0" lvl="1"/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Arbres 2-4 Vs. Arbres 2-3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85786" y="1996851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Avantage d’un  arbre 2-4 par rapport à un arbre 2-3 : une seule passe (Top Down) pour les algorithmes d’insertion et de suppression.</a:t>
            </a:r>
          </a:p>
          <a:p>
            <a:r>
              <a:rPr lang="fr-FR" b="1" dirty="0" smtClean="0"/>
              <a:t>Les algorithmes 2-3 : exigent deux passes (Racine vers Feuille puis Feuille vers Racine)</a:t>
            </a:r>
          </a:p>
          <a:p>
            <a:r>
              <a:rPr lang="fr-FR" b="1" dirty="0" smtClean="0"/>
              <a:t>Les algorithmes 2-4  peuvent se faire aussi en deux passes</a:t>
            </a:r>
            <a:endParaRPr lang="pt-BR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785786" y="3711363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Les algorithmes dans un arbre 2-4 sont plus simples par rapport à ceux d’un arbre 2-3.</a:t>
            </a:r>
            <a:endParaRPr lang="pt-BR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Variantes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85786" y="2005604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SBB  (Symmetric Binary B-tree ) : </a:t>
            </a:r>
            <a:r>
              <a:rPr lang="en-US" b="1" dirty="0" err="1" smtClean="0"/>
              <a:t>c’est</a:t>
            </a:r>
            <a:r>
              <a:rPr lang="en-US" b="1" dirty="0" smtClean="0"/>
              <a:t> la </a:t>
            </a:r>
            <a:r>
              <a:rPr lang="en-US" b="1" dirty="0" err="1" smtClean="0"/>
              <a:t>représentation</a:t>
            </a:r>
            <a:r>
              <a:rPr lang="en-US" b="1" dirty="0" smtClean="0"/>
              <a:t> d’un B-</a:t>
            </a:r>
            <a:r>
              <a:rPr lang="en-US" b="1" dirty="0" err="1" smtClean="0"/>
              <a:t>arbre</a:t>
            </a:r>
            <a:r>
              <a:rPr lang="en-US" b="1" dirty="0" smtClean="0"/>
              <a:t> en  un </a:t>
            </a:r>
            <a:r>
              <a:rPr lang="en-US" b="1" dirty="0" err="1" smtClean="0"/>
              <a:t>arbre</a:t>
            </a:r>
            <a:r>
              <a:rPr lang="en-US" b="1" dirty="0" smtClean="0"/>
              <a:t> de </a:t>
            </a:r>
            <a:r>
              <a:rPr lang="en-US" b="1" dirty="0" err="1" smtClean="0"/>
              <a:t>recherche</a:t>
            </a:r>
            <a:r>
              <a:rPr lang="en-US" b="1" dirty="0" smtClean="0"/>
              <a:t> </a:t>
            </a:r>
            <a:r>
              <a:rPr lang="en-US" b="1" dirty="0" err="1" smtClean="0"/>
              <a:t>binaire</a:t>
            </a:r>
            <a:r>
              <a:rPr lang="en-US" b="1" dirty="0" smtClean="0"/>
              <a:t>. Les  </a:t>
            </a:r>
            <a:r>
              <a:rPr lang="en-US" b="1" dirty="0" err="1" smtClean="0"/>
              <a:t>noeuds</a:t>
            </a:r>
            <a:r>
              <a:rPr lang="en-US" b="1" dirty="0" smtClean="0"/>
              <a:t> 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. Les </a:t>
            </a:r>
            <a:r>
              <a:rPr lang="en-US" b="1" dirty="0" err="1" smtClean="0"/>
              <a:t>racines</a:t>
            </a:r>
            <a:r>
              <a:rPr lang="en-US" b="1" dirty="0" smtClean="0"/>
              <a:t>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785786" y="3291488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</a:rPr>
              <a:t>Arbres  </a:t>
            </a:r>
            <a:r>
              <a:rPr lang="fr-FR" b="1" dirty="0" err="1" smtClean="0">
                <a:solidFill>
                  <a:prstClr val="black"/>
                </a:solidFill>
              </a:rPr>
              <a:t>Red</a:t>
            </a:r>
            <a:r>
              <a:rPr lang="fr-FR" b="1" dirty="0" smtClean="0">
                <a:solidFill>
                  <a:prstClr val="black"/>
                </a:solidFill>
              </a:rPr>
              <a:t>-Black : </a:t>
            </a:r>
            <a:r>
              <a:rPr lang="en-US" b="1" dirty="0" err="1" smtClean="0"/>
              <a:t>c’est</a:t>
            </a:r>
            <a:r>
              <a:rPr lang="en-US" b="1" dirty="0" smtClean="0"/>
              <a:t> un SBB  </a:t>
            </a:r>
            <a:r>
              <a:rPr lang="en-US" b="1" dirty="0" err="1" smtClean="0"/>
              <a:t>d’ordre</a:t>
            </a:r>
            <a:r>
              <a:rPr lang="en-US" b="1" dirty="0" smtClean="0"/>
              <a:t> 4 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lequel</a:t>
            </a:r>
            <a:r>
              <a:rPr lang="en-US" b="1" dirty="0" smtClean="0"/>
              <a:t> les </a:t>
            </a:r>
            <a:r>
              <a:rPr lang="en-US" b="1" dirty="0" err="1" smtClean="0"/>
              <a:t>racines</a:t>
            </a:r>
            <a:r>
              <a:rPr lang="en-US" b="1" dirty="0" smtClean="0"/>
              <a:t>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Noir et les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rouge</a:t>
            </a:r>
            <a:endParaRPr lang="pt-BR" b="1" dirty="0" smtClean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2-4 vers SBB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e 72"/>
          <p:cNvGrpSpPr/>
          <p:nvPr/>
        </p:nvGrpSpPr>
        <p:grpSpPr>
          <a:xfrm>
            <a:off x="142844" y="2000240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69" name="Connecteur droit avec flèche 68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2114" y="0"/>
            <a:ext cx="3671886" cy="1306460"/>
          </a:xfrm>
          <a:prstGeom prst="rect">
            <a:avLst/>
          </a:prstGeom>
          <a:noFill/>
        </p:spPr>
      </p:pic>
      <p:grpSp>
        <p:nvGrpSpPr>
          <p:cNvPr id="85" name="Groupe 84"/>
          <p:cNvGrpSpPr/>
          <p:nvPr/>
        </p:nvGrpSpPr>
        <p:grpSpPr>
          <a:xfrm>
            <a:off x="142844" y="3458958"/>
            <a:ext cx="8572560" cy="2041744"/>
            <a:chOff x="142844" y="3458958"/>
            <a:chExt cx="8572560" cy="2041744"/>
          </a:xfrm>
        </p:grpSpPr>
        <p:sp>
          <p:nvSpPr>
            <p:cNvPr id="8" name="Ellipse 7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3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4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>
              <a:stCxn id="10" idx="6"/>
              <a:endCxn id="12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>
              <a:stCxn id="15" idx="6"/>
              <a:endCxn id="51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>
              <a:stCxn id="32" idx="6"/>
              <a:endCxn id="33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lipse 67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Connecteur droit avec flèche 73"/>
            <p:cNvCxnSpPr>
              <a:stCxn id="34" idx="2"/>
              <a:endCxn id="68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/>
            <p:cNvCxnSpPr>
              <a:stCxn id="34" idx="6"/>
              <a:endCxn id="36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/>
            <p:cNvCxnSpPr>
              <a:stCxn id="51" idx="6"/>
              <a:endCxn id="44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>
              <a:stCxn id="51" idx="2"/>
              <a:endCxn id="43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/>
            <p:cNvCxnSpPr>
              <a:stCxn id="13" idx="6"/>
              <a:endCxn id="40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2-4 vers SBB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" name="Groupe 98"/>
          <p:cNvGrpSpPr/>
          <p:nvPr/>
        </p:nvGrpSpPr>
        <p:grpSpPr>
          <a:xfrm>
            <a:off x="142844" y="5786454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100" name="Connecteur droit avec flèche 99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grpSp>
        <p:nvGrpSpPr>
          <p:cNvPr id="131" name="Groupe 130"/>
          <p:cNvGrpSpPr/>
          <p:nvPr/>
        </p:nvGrpSpPr>
        <p:grpSpPr>
          <a:xfrm>
            <a:off x="5000628" y="101372"/>
            <a:ext cx="4071966" cy="1255926"/>
            <a:chOff x="142844" y="3458958"/>
            <a:chExt cx="8572560" cy="2041744"/>
          </a:xfrm>
        </p:grpSpPr>
        <p:sp>
          <p:nvSpPr>
            <p:cNvPr id="90" name="Ellipse 89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1" name="Ellipse 90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Connecteur droit avec flèche 97"/>
            <p:cNvCxnSpPr>
              <a:stCxn id="90" idx="6"/>
              <a:endCxn id="91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avec flèche 98"/>
            <p:cNvCxnSpPr>
              <a:stCxn id="90" idx="2"/>
              <a:endCxn id="92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91" idx="2"/>
              <a:endCxn id="94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Ellipse 104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7" name="Ellipse 106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1" name="Ellipse 110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Connecteur droit avec flèche 114"/>
            <p:cNvCxnSpPr>
              <a:stCxn id="91" idx="6"/>
              <a:endCxn id="9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avec flèche 115"/>
            <p:cNvCxnSpPr>
              <a:stCxn id="92" idx="2"/>
              <a:endCxn id="105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avec flèche 116"/>
            <p:cNvCxnSpPr>
              <a:stCxn id="93" idx="2"/>
              <a:endCxn id="107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avec flèche 117"/>
            <p:cNvCxnSpPr>
              <a:stCxn id="93" idx="6"/>
              <a:endCxn id="109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94" idx="2"/>
              <a:endCxn id="110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95" idx="2"/>
              <a:endCxn id="112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Ellipse 120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22" name="Connecteur droit avec flèche 121"/>
            <p:cNvCxnSpPr>
              <a:stCxn id="92" idx="6"/>
              <a:endCxn id="93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95" idx="6"/>
              <a:endCxn id="121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105" idx="6"/>
              <a:endCxn id="106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Ellipse 124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Connecteur droit avec flèche 125"/>
            <p:cNvCxnSpPr>
              <a:stCxn id="107" idx="2"/>
              <a:endCxn id="125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/>
            <p:cNvCxnSpPr>
              <a:stCxn id="107" idx="6"/>
              <a:endCxn id="108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avec flèche 127"/>
            <p:cNvCxnSpPr>
              <a:stCxn id="121" idx="6"/>
              <a:endCxn id="114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droit avec flèche 128"/>
            <p:cNvCxnSpPr>
              <a:stCxn id="121" idx="2"/>
              <a:endCxn id="113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avec flèche 129"/>
            <p:cNvCxnSpPr>
              <a:stCxn id="94" idx="6"/>
              <a:endCxn id="111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e 176"/>
          <p:cNvGrpSpPr/>
          <p:nvPr/>
        </p:nvGrpSpPr>
        <p:grpSpPr>
          <a:xfrm>
            <a:off x="341225" y="2000240"/>
            <a:ext cx="8731369" cy="3714776"/>
            <a:chOff x="341225" y="2000240"/>
            <a:chExt cx="8731369" cy="3714776"/>
          </a:xfrm>
        </p:grpSpPr>
        <p:sp>
          <p:nvSpPr>
            <p:cNvPr id="132" name="Ellipse 131"/>
            <p:cNvSpPr/>
            <p:nvPr/>
          </p:nvSpPr>
          <p:spPr>
            <a:xfrm>
              <a:off x="3286116" y="200024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5913389" y="271462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4" name="Ellipse 133"/>
            <p:cNvSpPr/>
            <p:nvPr/>
          </p:nvSpPr>
          <p:spPr>
            <a:xfrm>
              <a:off x="1127043" y="295889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5" name="Ellipse 134"/>
            <p:cNvSpPr/>
            <p:nvPr/>
          </p:nvSpPr>
          <p:spPr>
            <a:xfrm>
              <a:off x="3000364" y="357187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6" name="Ellipse 135"/>
            <p:cNvSpPr/>
            <p:nvPr/>
          </p:nvSpPr>
          <p:spPr>
            <a:xfrm>
              <a:off x="5341885" y="357187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/>
            <p:nvPr/>
          </p:nvSpPr>
          <p:spPr>
            <a:xfrm>
              <a:off x="7199273" y="335756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38" name="Connecteur droit avec flèche 137"/>
            <p:cNvCxnSpPr>
              <a:stCxn id="132" idx="6"/>
              <a:endCxn id="133" idx="0"/>
            </p:cNvCxnSpPr>
            <p:nvPr/>
          </p:nvCxnSpPr>
          <p:spPr>
            <a:xfrm>
              <a:off x="3802115" y="2163856"/>
              <a:ext cx="2369274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avec flèche 138"/>
            <p:cNvCxnSpPr>
              <a:stCxn id="132" idx="2"/>
              <a:endCxn id="134" idx="0"/>
            </p:cNvCxnSpPr>
            <p:nvPr/>
          </p:nvCxnSpPr>
          <p:spPr>
            <a:xfrm rot="10800000" flipV="1">
              <a:off x="1385044" y="2163856"/>
              <a:ext cx="1901073" cy="795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eur droit avec flèche 139"/>
            <p:cNvCxnSpPr>
              <a:stCxn id="133" idx="2"/>
              <a:endCxn id="136" idx="0"/>
            </p:cNvCxnSpPr>
            <p:nvPr/>
          </p:nvCxnSpPr>
          <p:spPr>
            <a:xfrm rot="10800000" flipV="1">
              <a:off x="5599885" y="2878236"/>
              <a:ext cx="313504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Ellipse 140"/>
            <p:cNvSpPr/>
            <p:nvPr/>
          </p:nvSpPr>
          <p:spPr>
            <a:xfrm>
              <a:off x="341225" y="371475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2" name="Ellipse 141"/>
            <p:cNvSpPr/>
            <p:nvPr/>
          </p:nvSpPr>
          <p:spPr>
            <a:xfrm>
              <a:off x="928662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3" name="Ellipse 142"/>
            <p:cNvSpPr/>
            <p:nvPr/>
          </p:nvSpPr>
          <p:spPr>
            <a:xfrm>
              <a:off x="2341489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4" name="Ellipse 143"/>
            <p:cNvSpPr/>
            <p:nvPr/>
          </p:nvSpPr>
          <p:spPr>
            <a:xfrm>
              <a:off x="3341621" y="51435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/>
            <p:nvPr/>
          </p:nvSpPr>
          <p:spPr>
            <a:xfrm>
              <a:off x="3698811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6" name="Ellipse 145"/>
            <p:cNvSpPr/>
            <p:nvPr/>
          </p:nvSpPr>
          <p:spPr>
            <a:xfrm>
              <a:off x="4643438" y="45005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7" name="Ellipse 146"/>
            <p:cNvSpPr/>
            <p:nvPr/>
          </p:nvSpPr>
          <p:spPr>
            <a:xfrm>
              <a:off x="598482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6770645" y="45005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9" name="Ellipse 148"/>
            <p:cNvSpPr/>
            <p:nvPr/>
          </p:nvSpPr>
          <p:spPr>
            <a:xfrm>
              <a:off x="7143768" y="538778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8556595" y="538778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51" name="Connecteur droit avec flèche 150"/>
            <p:cNvCxnSpPr>
              <a:stCxn id="133" idx="6"/>
              <a:endCxn id="137" idx="0"/>
            </p:cNvCxnSpPr>
            <p:nvPr/>
          </p:nvCxnSpPr>
          <p:spPr>
            <a:xfrm>
              <a:off x="6429388" y="2878236"/>
              <a:ext cx="102788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avec flèche 151"/>
            <p:cNvCxnSpPr>
              <a:stCxn id="134" idx="2"/>
              <a:endCxn id="141" idx="0"/>
            </p:cNvCxnSpPr>
            <p:nvPr/>
          </p:nvCxnSpPr>
          <p:spPr>
            <a:xfrm rot="10800000" flipV="1">
              <a:off x="599225" y="3122508"/>
              <a:ext cx="527818" cy="592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avec flèche 152"/>
            <p:cNvCxnSpPr>
              <a:stCxn id="135" idx="2"/>
              <a:endCxn id="143" idx="0"/>
            </p:cNvCxnSpPr>
            <p:nvPr/>
          </p:nvCxnSpPr>
          <p:spPr>
            <a:xfrm rot="10800000" flipV="1">
              <a:off x="2599490" y="3735492"/>
              <a:ext cx="400875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avec flèche 153"/>
            <p:cNvCxnSpPr>
              <a:stCxn id="135" idx="6"/>
              <a:endCxn id="145" idx="0"/>
            </p:cNvCxnSpPr>
            <p:nvPr/>
          </p:nvCxnSpPr>
          <p:spPr>
            <a:xfrm>
              <a:off x="3516363" y="3735492"/>
              <a:ext cx="440448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avec flèche 154"/>
            <p:cNvCxnSpPr>
              <a:stCxn id="136" idx="2"/>
              <a:endCxn id="146" idx="0"/>
            </p:cNvCxnSpPr>
            <p:nvPr/>
          </p:nvCxnSpPr>
          <p:spPr>
            <a:xfrm rot="10800000" flipV="1">
              <a:off x="4901439" y="3735492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avec flèche 155"/>
            <p:cNvCxnSpPr>
              <a:stCxn id="137" idx="2"/>
              <a:endCxn id="148" idx="0"/>
            </p:cNvCxnSpPr>
            <p:nvPr/>
          </p:nvCxnSpPr>
          <p:spPr>
            <a:xfrm rot="10800000" flipV="1">
              <a:off x="7028645" y="3521178"/>
              <a:ext cx="170628" cy="979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Ellipse 156"/>
            <p:cNvSpPr/>
            <p:nvPr/>
          </p:nvSpPr>
          <p:spPr>
            <a:xfrm>
              <a:off x="7842215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Connecteur droit avec flèche 157"/>
            <p:cNvCxnSpPr>
              <a:stCxn id="134" idx="6"/>
              <a:endCxn id="135" idx="0"/>
            </p:cNvCxnSpPr>
            <p:nvPr/>
          </p:nvCxnSpPr>
          <p:spPr>
            <a:xfrm>
              <a:off x="1643042" y="3122508"/>
              <a:ext cx="1615322" cy="44936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avec flèche 158"/>
            <p:cNvCxnSpPr>
              <a:stCxn id="137" idx="6"/>
              <a:endCxn id="157" idx="0"/>
            </p:cNvCxnSpPr>
            <p:nvPr/>
          </p:nvCxnSpPr>
          <p:spPr>
            <a:xfrm>
              <a:off x="7715272" y="3521178"/>
              <a:ext cx="384943" cy="9379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avec flèche 159"/>
            <p:cNvCxnSpPr>
              <a:stCxn id="141" idx="6"/>
              <a:endCxn id="142" idx="0"/>
            </p:cNvCxnSpPr>
            <p:nvPr/>
          </p:nvCxnSpPr>
          <p:spPr>
            <a:xfrm>
              <a:off x="857224" y="3878368"/>
              <a:ext cx="329438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Ellipse 160"/>
            <p:cNvSpPr/>
            <p:nvPr/>
          </p:nvSpPr>
          <p:spPr>
            <a:xfrm>
              <a:off x="1571604" y="51435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Connecteur droit avec flèche 161"/>
            <p:cNvCxnSpPr>
              <a:stCxn id="143" idx="2"/>
              <a:endCxn id="161" idx="0"/>
            </p:cNvCxnSpPr>
            <p:nvPr/>
          </p:nvCxnSpPr>
          <p:spPr>
            <a:xfrm rot="10800000" flipV="1">
              <a:off x="1829605" y="4592748"/>
              <a:ext cx="511885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avec flèche 162"/>
            <p:cNvCxnSpPr>
              <a:stCxn id="143" idx="6"/>
              <a:endCxn id="144" idx="0"/>
            </p:cNvCxnSpPr>
            <p:nvPr/>
          </p:nvCxnSpPr>
          <p:spPr>
            <a:xfrm>
              <a:off x="2857488" y="4592748"/>
              <a:ext cx="742133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avec flèche 163"/>
            <p:cNvCxnSpPr>
              <a:stCxn id="157" idx="6"/>
              <a:endCxn id="150" idx="0"/>
            </p:cNvCxnSpPr>
            <p:nvPr/>
          </p:nvCxnSpPr>
          <p:spPr>
            <a:xfrm>
              <a:off x="8358214" y="4622706"/>
              <a:ext cx="456381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avec flèche 164"/>
            <p:cNvCxnSpPr>
              <a:stCxn id="157" idx="2"/>
              <a:endCxn id="149" idx="0"/>
            </p:cNvCxnSpPr>
            <p:nvPr/>
          </p:nvCxnSpPr>
          <p:spPr>
            <a:xfrm rot="10800000" flipV="1">
              <a:off x="7401769" y="4622706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avec flèche 165"/>
            <p:cNvCxnSpPr>
              <a:stCxn id="136" idx="6"/>
              <a:endCxn id="147" idx="0"/>
            </p:cNvCxnSpPr>
            <p:nvPr/>
          </p:nvCxnSpPr>
          <p:spPr>
            <a:xfrm>
              <a:off x="5857884" y="3735492"/>
              <a:ext cx="384943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Flèche courbée vers le bas 174"/>
          <p:cNvSpPr/>
          <p:nvPr/>
        </p:nvSpPr>
        <p:spPr>
          <a:xfrm rot="2634936">
            <a:off x="7315430" y="2451919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8101248" y="2451919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45°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arbres SBB vers les arbres RB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9" name="Groupe 68"/>
          <p:cNvGrpSpPr/>
          <p:nvPr/>
        </p:nvGrpSpPr>
        <p:grpSpPr>
          <a:xfrm>
            <a:off x="4929190" y="101372"/>
            <a:ext cx="4071934" cy="1184488"/>
            <a:chOff x="142844" y="3458958"/>
            <a:chExt cx="8572560" cy="2041744"/>
          </a:xfrm>
        </p:grpSpPr>
        <p:sp>
          <p:nvSpPr>
            <p:cNvPr id="70" name="Ellipse 69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1" name="Ellipse 70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2" name="Ellipse 71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76" name="Connecteur droit avec flèche 75"/>
            <p:cNvCxnSpPr>
              <a:stCxn id="70" idx="6"/>
              <a:endCxn id="71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avec flèche 76"/>
            <p:cNvCxnSpPr>
              <a:stCxn id="70" idx="2"/>
              <a:endCxn id="72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/>
            <p:cNvCxnSpPr>
              <a:stCxn id="71" idx="2"/>
              <a:endCxn id="74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Ellipse 78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0" name="Ellipse 79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1" name="Ellipse 80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2" name="Ellipse 81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3" name="Ellipse 82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4" name="Ellipse 83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5" name="Ellipse 84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6" name="Ellipse 85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7" name="Ellipse 86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8" name="Ellipse 87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Connecteur droit avec flèche 88"/>
            <p:cNvCxnSpPr>
              <a:stCxn id="71" idx="6"/>
              <a:endCxn id="7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avec flèche 89"/>
            <p:cNvCxnSpPr>
              <a:stCxn id="72" idx="2"/>
              <a:endCxn id="79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avec flèche 90"/>
            <p:cNvCxnSpPr>
              <a:stCxn id="73" idx="2"/>
              <a:endCxn id="81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avec flèche 91"/>
            <p:cNvCxnSpPr>
              <a:stCxn id="73" idx="6"/>
              <a:endCxn id="83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/>
            <p:cNvCxnSpPr>
              <a:stCxn id="74" idx="2"/>
              <a:endCxn id="84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avec flèche 93"/>
            <p:cNvCxnSpPr>
              <a:stCxn id="75" idx="2"/>
              <a:endCxn id="86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Ellipse 94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6" name="Connecteur droit avec flèche 95"/>
            <p:cNvCxnSpPr>
              <a:stCxn id="72" idx="6"/>
              <a:endCxn id="73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avec flèche 96"/>
            <p:cNvCxnSpPr>
              <a:stCxn id="75" idx="6"/>
              <a:endCxn id="95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avec flèche 97"/>
            <p:cNvCxnSpPr>
              <a:stCxn id="79" idx="6"/>
              <a:endCxn id="80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Ellipse 98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00" name="Connecteur droit avec flèche 99"/>
            <p:cNvCxnSpPr>
              <a:stCxn id="81" idx="2"/>
              <a:endCxn id="99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>
              <a:stCxn id="81" idx="6"/>
              <a:endCxn id="82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avec flèche 101"/>
            <p:cNvCxnSpPr>
              <a:stCxn id="95" idx="6"/>
              <a:endCxn id="88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avec flèche 102"/>
            <p:cNvCxnSpPr>
              <a:stCxn id="95" idx="2"/>
              <a:endCxn id="87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74" idx="6"/>
              <a:endCxn id="85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/>
          <p:cNvGrpSpPr/>
          <p:nvPr/>
        </p:nvGrpSpPr>
        <p:grpSpPr>
          <a:xfrm>
            <a:off x="341225" y="2000240"/>
            <a:ext cx="8731369" cy="3714776"/>
            <a:chOff x="341225" y="2000240"/>
            <a:chExt cx="8731369" cy="3714776"/>
          </a:xfrm>
        </p:grpSpPr>
        <p:sp>
          <p:nvSpPr>
            <p:cNvPr id="105" name="Ellipse 104"/>
            <p:cNvSpPr/>
            <p:nvPr/>
          </p:nvSpPr>
          <p:spPr>
            <a:xfrm>
              <a:off x="3286116" y="200024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37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5913389" y="271462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7" name="Ellipse 106"/>
            <p:cNvSpPr/>
            <p:nvPr/>
          </p:nvSpPr>
          <p:spPr>
            <a:xfrm>
              <a:off x="1127043" y="295889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000364" y="3571876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5341885" y="3571876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39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10" name="Ellipse 109"/>
            <p:cNvSpPr/>
            <p:nvPr/>
          </p:nvSpPr>
          <p:spPr>
            <a:xfrm>
              <a:off x="7199273" y="335756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70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111" name="Connecteur droit avec flèche 110"/>
            <p:cNvCxnSpPr>
              <a:stCxn id="105" idx="6"/>
              <a:endCxn id="106" idx="0"/>
            </p:cNvCxnSpPr>
            <p:nvPr/>
          </p:nvCxnSpPr>
          <p:spPr>
            <a:xfrm>
              <a:off x="3802115" y="2163856"/>
              <a:ext cx="2369274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avec flèche 111"/>
            <p:cNvCxnSpPr>
              <a:stCxn id="105" idx="2"/>
              <a:endCxn id="107" idx="0"/>
            </p:cNvCxnSpPr>
            <p:nvPr/>
          </p:nvCxnSpPr>
          <p:spPr>
            <a:xfrm rot="10800000" flipV="1">
              <a:off x="1385044" y="2163856"/>
              <a:ext cx="1901073" cy="795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avec flèche 112"/>
            <p:cNvCxnSpPr>
              <a:stCxn id="106" idx="2"/>
              <a:endCxn id="109" idx="0"/>
            </p:cNvCxnSpPr>
            <p:nvPr/>
          </p:nvCxnSpPr>
          <p:spPr>
            <a:xfrm rot="10800000" flipV="1">
              <a:off x="5599885" y="2878236"/>
              <a:ext cx="313504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Ellipse 113"/>
            <p:cNvSpPr/>
            <p:nvPr/>
          </p:nvSpPr>
          <p:spPr>
            <a:xfrm>
              <a:off x="341225" y="371475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928662" y="445909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2341489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33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3341621" y="514351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8" name="Ellipse 117"/>
            <p:cNvSpPr/>
            <p:nvPr/>
          </p:nvSpPr>
          <p:spPr>
            <a:xfrm>
              <a:off x="3698811" y="445909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36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4643438" y="45005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38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1" name="Ellipse 150"/>
            <p:cNvSpPr/>
            <p:nvPr/>
          </p:nvSpPr>
          <p:spPr>
            <a:xfrm>
              <a:off x="5984827" y="445909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40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2" name="Ellipse 151"/>
            <p:cNvSpPr/>
            <p:nvPr/>
          </p:nvSpPr>
          <p:spPr>
            <a:xfrm>
              <a:off x="6770645" y="45005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60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3" name="Ellipse 152"/>
            <p:cNvSpPr/>
            <p:nvPr/>
          </p:nvSpPr>
          <p:spPr>
            <a:xfrm>
              <a:off x="7143768" y="538778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80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4" name="Ellipse 153"/>
            <p:cNvSpPr/>
            <p:nvPr/>
          </p:nvSpPr>
          <p:spPr>
            <a:xfrm>
              <a:off x="8556595" y="538778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155" name="Connecteur droit avec flèche 154"/>
            <p:cNvCxnSpPr>
              <a:stCxn id="106" idx="6"/>
              <a:endCxn id="110" idx="0"/>
            </p:cNvCxnSpPr>
            <p:nvPr/>
          </p:nvCxnSpPr>
          <p:spPr>
            <a:xfrm>
              <a:off x="6429388" y="2878236"/>
              <a:ext cx="102788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avec flèche 155"/>
            <p:cNvCxnSpPr>
              <a:stCxn id="107" idx="2"/>
              <a:endCxn id="114" idx="0"/>
            </p:cNvCxnSpPr>
            <p:nvPr/>
          </p:nvCxnSpPr>
          <p:spPr>
            <a:xfrm rot="10800000" flipV="1">
              <a:off x="599225" y="3122508"/>
              <a:ext cx="527818" cy="592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avec flèche 156"/>
            <p:cNvCxnSpPr>
              <a:stCxn id="108" idx="2"/>
              <a:endCxn id="116" idx="0"/>
            </p:cNvCxnSpPr>
            <p:nvPr/>
          </p:nvCxnSpPr>
          <p:spPr>
            <a:xfrm rot="10800000" flipV="1">
              <a:off x="2599490" y="3735492"/>
              <a:ext cx="400875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avec flèche 157"/>
            <p:cNvCxnSpPr>
              <a:stCxn id="108" idx="6"/>
              <a:endCxn id="118" idx="0"/>
            </p:cNvCxnSpPr>
            <p:nvPr/>
          </p:nvCxnSpPr>
          <p:spPr>
            <a:xfrm>
              <a:off x="3516363" y="3735492"/>
              <a:ext cx="440448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avec flèche 158"/>
            <p:cNvCxnSpPr>
              <a:stCxn id="109" idx="2"/>
              <a:endCxn id="150" idx="0"/>
            </p:cNvCxnSpPr>
            <p:nvPr/>
          </p:nvCxnSpPr>
          <p:spPr>
            <a:xfrm rot="10800000" flipV="1">
              <a:off x="4901439" y="3735492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avec flèche 159"/>
            <p:cNvCxnSpPr>
              <a:stCxn id="110" idx="2"/>
              <a:endCxn id="152" idx="0"/>
            </p:cNvCxnSpPr>
            <p:nvPr/>
          </p:nvCxnSpPr>
          <p:spPr>
            <a:xfrm rot="10800000" flipV="1">
              <a:off x="7028645" y="3521178"/>
              <a:ext cx="170628" cy="979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Ellipse 160"/>
            <p:cNvSpPr/>
            <p:nvPr/>
          </p:nvSpPr>
          <p:spPr>
            <a:xfrm>
              <a:off x="7842215" y="445909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Connecteur droit avec flèche 161"/>
            <p:cNvCxnSpPr>
              <a:stCxn id="107" idx="6"/>
              <a:endCxn id="108" idx="0"/>
            </p:cNvCxnSpPr>
            <p:nvPr/>
          </p:nvCxnSpPr>
          <p:spPr>
            <a:xfrm>
              <a:off x="1643042" y="3122508"/>
              <a:ext cx="1615322" cy="44936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avec flèche 162"/>
            <p:cNvCxnSpPr>
              <a:stCxn id="110" idx="6"/>
              <a:endCxn id="161" idx="0"/>
            </p:cNvCxnSpPr>
            <p:nvPr/>
          </p:nvCxnSpPr>
          <p:spPr>
            <a:xfrm>
              <a:off x="7715272" y="3521178"/>
              <a:ext cx="384943" cy="9379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avec flèche 163"/>
            <p:cNvCxnSpPr>
              <a:stCxn id="114" idx="6"/>
              <a:endCxn id="115" idx="0"/>
            </p:cNvCxnSpPr>
            <p:nvPr/>
          </p:nvCxnSpPr>
          <p:spPr>
            <a:xfrm>
              <a:off x="857224" y="3878368"/>
              <a:ext cx="329438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Ellipse 164"/>
            <p:cNvSpPr/>
            <p:nvPr/>
          </p:nvSpPr>
          <p:spPr>
            <a:xfrm>
              <a:off x="1571604" y="514351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6" name="Connecteur droit avec flèche 165"/>
            <p:cNvCxnSpPr>
              <a:stCxn id="116" idx="2"/>
              <a:endCxn id="165" idx="0"/>
            </p:cNvCxnSpPr>
            <p:nvPr/>
          </p:nvCxnSpPr>
          <p:spPr>
            <a:xfrm rot="10800000" flipV="1">
              <a:off x="1829605" y="4592748"/>
              <a:ext cx="511885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avec flèche 166"/>
            <p:cNvCxnSpPr>
              <a:stCxn id="116" idx="6"/>
              <a:endCxn id="117" idx="0"/>
            </p:cNvCxnSpPr>
            <p:nvPr/>
          </p:nvCxnSpPr>
          <p:spPr>
            <a:xfrm>
              <a:off x="2857488" y="4592748"/>
              <a:ext cx="742133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avec flèche 167"/>
            <p:cNvCxnSpPr>
              <a:stCxn id="161" idx="6"/>
              <a:endCxn id="154" idx="0"/>
            </p:cNvCxnSpPr>
            <p:nvPr/>
          </p:nvCxnSpPr>
          <p:spPr>
            <a:xfrm>
              <a:off x="8358214" y="4622706"/>
              <a:ext cx="456381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avec flèche 168"/>
            <p:cNvCxnSpPr>
              <a:stCxn id="161" idx="2"/>
              <a:endCxn id="153" idx="0"/>
            </p:cNvCxnSpPr>
            <p:nvPr/>
          </p:nvCxnSpPr>
          <p:spPr>
            <a:xfrm rot="10800000" flipV="1">
              <a:off x="7401769" y="4622706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avec flèche 169"/>
            <p:cNvCxnSpPr>
              <a:stCxn id="109" idx="6"/>
              <a:endCxn id="151" idx="0"/>
            </p:cNvCxnSpPr>
            <p:nvPr/>
          </p:nvCxnSpPr>
          <p:spPr>
            <a:xfrm>
              <a:off x="5857884" y="3735492"/>
              <a:ext cx="384943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Rectangle 11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2-4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428992" y="285749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Arbres RB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7224" y="2071678"/>
            <a:ext cx="2500330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Examinons un sous arbre de racine le plus jeune antécédent qui devient non équilibré suite à une insertion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857224" y="4586125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Cas où le facteur d'équilibrage est +1</a:t>
            </a:r>
            <a:endParaRPr lang="fr-FR" dirty="0"/>
          </a:p>
        </p:txBody>
      </p:sp>
      <p:grpSp>
        <p:nvGrpSpPr>
          <p:cNvPr id="2" name="Groupe 8"/>
          <p:cNvGrpSpPr/>
          <p:nvPr/>
        </p:nvGrpSpPr>
        <p:grpSpPr>
          <a:xfrm>
            <a:off x="4357686" y="2143116"/>
            <a:ext cx="3000396" cy="2500330"/>
            <a:chOff x="785786" y="2285992"/>
            <a:chExt cx="2364955" cy="2857520"/>
          </a:xfrm>
        </p:grpSpPr>
        <p:sp>
          <p:nvSpPr>
            <p:cNvPr id="11" name="Ellipse 10"/>
            <p:cNvSpPr/>
            <p:nvPr/>
          </p:nvSpPr>
          <p:spPr>
            <a:xfrm>
              <a:off x="1928795" y="235743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1357290" y="300037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Triangle isocèle 13"/>
            <p:cNvSpPr/>
            <p:nvPr/>
          </p:nvSpPr>
          <p:spPr>
            <a:xfrm rot="10800000">
              <a:off x="2532958" y="307181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643174" y="3071810"/>
              <a:ext cx="349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T3</a:t>
              </a:r>
              <a:endParaRPr lang="fr-FR" sz="1200" dirty="0"/>
            </a:p>
          </p:txBody>
        </p:sp>
        <p:sp>
          <p:nvSpPr>
            <p:cNvPr id="16" name="Triangle isocèle 15"/>
            <p:cNvSpPr/>
            <p:nvPr/>
          </p:nvSpPr>
          <p:spPr>
            <a:xfrm rot="10800000">
              <a:off x="785786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896002" y="3714752"/>
              <a:ext cx="3273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T1</a:t>
              </a:r>
              <a:endParaRPr lang="fr-FR" sz="1200" dirty="0"/>
            </a:p>
          </p:txBody>
        </p:sp>
        <p:sp>
          <p:nvSpPr>
            <p:cNvPr id="19" name="Triangle isocèle 18"/>
            <p:cNvSpPr/>
            <p:nvPr/>
          </p:nvSpPr>
          <p:spPr>
            <a:xfrm rot="10800000">
              <a:off x="1747140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857356" y="37147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T2</a:t>
              </a:r>
              <a:endParaRPr lang="fr-FR" sz="1200" dirty="0"/>
            </a:p>
          </p:txBody>
        </p:sp>
        <p:cxnSp>
          <p:nvCxnSpPr>
            <p:cNvPr id="21" name="Connecteur droit 20"/>
            <p:cNvCxnSpPr>
              <a:stCxn id="11" idx="2"/>
              <a:endCxn id="13" idx="0"/>
            </p:cNvCxnSpPr>
            <p:nvPr/>
          </p:nvCxnSpPr>
          <p:spPr>
            <a:xfrm rot="10800000" flipV="1">
              <a:off x="1571605" y="2536024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3" idx="2"/>
              <a:endCxn id="18" idx="0"/>
            </p:cNvCxnSpPr>
            <p:nvPr/>
          </p:nvCxnSpPr>
          <p:spPr>
            <a:xfrm rot="10800000" flipV="1">
              <a:off x="1059670" y="3178966"/>
              <a:ext cx="297621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1" idx="6"/>
              <a:endCxn id="15" idx="0"/>
            </p:cNvCxnSpPr>
            <p:nvPr/>
          </p:nvCxnSpPr>
          <p:spPr>
            <a:xfrm>
              <a:off x="2357423" y="2536025"/>
              <a:ext cx="460639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13" idx="6"/>
              <a:endCxn id="20" idx="0"/>
            </p:cNvCxnSpPr>
            <p:nvPr/>
          </p:nvCxnSpPr>
          <p:spPr>
            <a:xfrm>
              <a:off x="1785918" y="3178967"/>
              <a:ext cx="24873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1571604" y="2285992"/>
              <a:ext cx="3177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071538" y="2786058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85786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85918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571736" y="357187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857224" y="4786322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Connecteur droit 30"/>
            <p:cNvCxnSpPr>
              <a:stCxn id="27" idx="0"/>
              <a:endCxn id="30" idx="0"/>
            </p:cNvCxnSpPr>
            <p:nvPr/>
          </p:nvCxnSpPr>
          <p:spPr>
            <a:xfrm rot="16200000" flipH="1" flipV="1">
              <a:off x="787662" y="4498694"/>
              <a:ext cx="571504" cy="3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857224" y="6000768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 nouveau nœud est inséré dans le sous arbre gauche de B. Donc f(B) devient 1 et f(A) devient 2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3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2031864"/>
            <a:ext cx="7500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RB :  </a:t>
            </a:r>
            <a:r>
              <a:rPr lang="en-US" b="1" dirty="0" err="1" smtClean="0"/>
              <a:t>une</a:t>
            </a:r>
            <a:r>
              <a:rPr lang="en-US" b="1" dirty="0" smtClean="0"/>
              <a:t> structure de </a:t>
            </a:r>
            <a:r>
              <a:rPr lang="en-US" b="1" dirty="0" err="1" smtClean="0"/>
              <a:t>données</a:t>
            </a:r>
            <a:r>
              <a:rPr lang="en-US" b="1" dirty="0" smtClean="0"/>
              <a:t> </a:t>
            </a:r>
            <a:r>
              <a:rPr lang="en-US" b="1" dirty="0" err="1" smtClean="0"/>
              <a:t>très</a:t>
            </a:r>
            <a:r>
              <a:rPr lang="en-US" b="1" dirty="0" smtClean="0"/>
              <a:t> </a:t>
            </a:r>
            <a:r>
              <a:rPr lang="en-US" b="1" dirty="0" err="1" smtClean="0"/>
              <a:t>populaire</a:t>
            </a:r>
            <a:endParaRPr lang="en-US" b="1" dirty="0" smtClean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Inclus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plusieurs</a:t>
            </a:r>
            <a:r>
              <a:rPr lang="en-US" b="1" dirty="0" smtClean="0"/>
              <a:t> </a:t>
            </a:r>
            <a:r>
              <a:rPr lang="en-US" b="1" dirty="0" err="1" smtClean="0"/>
              <a:t>livres</a:t>
            </a:r>
            <a:r>
              <a:rPr lang="en-US" b="1" dirty="0" smtClean="0"/>
              <a:t> de  structures de </a:t>
            </a:r>
            <a:r>
              <a:rPr lang="en-US" b="1" dirty="0" err="1" smtClean="0"/>
              <a:t>données</a:t>
            </a:r>
            <a:endParaRPr lang="en-US" b="1" dirty="0" smtClean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Implémenté</a:t>
            </a:r>
            <a:r>
              <a:rPr lang="en-US" b="1" dirty="0" smtClean="0"/>
              <a:t> et </a:t>
            </a:r>
            <a:r>
              <a:rPr lang="en-US" b="1" dirty="0" err="1" smtClean="0"/>
              <a:t>integrée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plusieurs</a:t>
            </a:r>
            <a:r>
              <a:rPr lang="en-US" b="1" dirty="0" smtClean="0"/>
              <a:t> </a:t>
            </a:r>
            <a:r>
              <a:rPr lang="en-US" b="1" dirty="0" err="1" smtClean="0"/>
              <a:t>langages</a:t>
            </a:r>
            <a:r>
              <a:rPr lang="en-US" b="1" dirty="0" smtClean="0"/>
              <a:t> de </a:t>
            </a:r>
            <a:r>
              <a:rPr lang="en-US" b="1" dirty="0" err="1" smtClean="0"/>
              <a:t>programmations</a:t>
            </a:r>
            <a:r>
              <a:rPr lang="en-US" b="1" dirty="0" smtClean="0"/>
              <a:t> (JAVA, C…)</a:t>
            </a:r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Utilisé</a:t>
            </a:r>
            <a:r>
              <a:rPr lang="en-US" b="1" dirty="0" smtClean="0"/>
              <a:t> pour </a:t>
            </a:r>
            <a:r>
              <a:rPr lang="en-US" b="1" dirty="0" err="1" smtClean="0"/>
              <a:t>implémenter</a:t>
            </a:r>
            <a:r>
              <a:rPr lang="en-US" b="1" dirty="0" smtClean="0"/>
              <a:t> les </a:t>
            </a:r>
            <a:r>
              <a:rPr lang="en-US" b="1" dirty="0" err="1" smtClean="0"/>
              <a:t>dictionnaires</a:t>
            </a:r>
            <a:r>
              <a:rPr lang="en-US" b="1" dirty="0" smtClean="0"/>
              <a:t> et les tableaux </a:t>
            </a:r>
            <a:r>
              <a:rPr lang="en-US" b="1" dirty="0" err="1" smtClean="0"/>
              <a:t>associatifs</a:t>
            </a:r>
            <a:r>
              <a:rPr lang="en-US" b="1" dirty="0" smtClean="0"/>
              <a:t> </a:t>
            </a:r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Utilisé</a:t>
            </a:r>
            <a:r>
              <a:rPr lang="en-US" b="1" dirty="0" smtClean="0"/>
              <a:t> </a:t>
            </a:r>
            <a:r>
              <a:rPr lang="en-US" b="1" dirty="0" err="1" smtClean="0"/>
              <a:t>aussi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diverses</a:t>
            </a:r>
            <a:r>
              <a:rPr lang="en-US" b="1" dirty="0" smtClean="0"/>
              <a:t> </a:t>
            </a:r>
            <a:r>
              <a:rPr lang="en-US" b="1" dirty="0" err="1" smtClean="0"/>
              <a:t>domaines</a:t>
            </a:r>
            <a:r>
              <a:rPr lang="en-US" b="1" dirty="0" smtClean="0"/>
              <a:t> (</a:t>
            </a:r>
            <a:r>
              <a:rPr lang="en-US" b="1" dirty="0" err="1" smtClean="0"/>
              <a:t>Voir</a:t>
            </a:r>
            <a:r>
              <a:rPr lang="en-US" b="1" dirty="0" smtClean="0"/>
              <a:t> Internet )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785786" y="4071942"/>
            <a:ext cx="7500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RB : </a:t>
            </a:r>
            <a:r>
              <a:rPr lang="en-US" b="1" dirty="0" err="1" smtClean="0"/>
              <a:t>arbre</a:t>
            </a:r>
            <a:r>
              <a:rPr lang="en-US" b="1" dirty="0" smtClean="0"/>
              <a:t> de </a:t>
            </a:r>
            <a:r>
              <a:rPr lang="en-US" b="1" dirty="0" err="1" smtClean="0"/>
              <a:t>recherche</a:t>
            </a:r>
            <a:r>
              <a:rPr lang="en-US" b="1" dirty="0" smtClean="0"/>
              <a:t> </a:t>
            </a:r>
            <a:r>
              <a:rPr lang="en-US" b="1" dirty="0" err="1" smtClean="0"/>
              <a:t>binaire</a:t>
            </a:r>
            <a:r>
              <a:rPr lang="en-US" b="1" dirty="0" smtClean="0"/>
              <a:t> </a:t>
            </a:r>
            <a:r>
              <a:rPr lang="en-US" b="1" dirty="0" err="1" smtClean="0"/>
              <a:t>équilibré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Recherche</a:t>
            </a:r>
            <a:r>
              <a:rPr lang="en-US" b="1" dirty="0" smtClean="0"/>
              <a:t>, insertion et </a:t>
            </a:r>
            <a:r>
              <a:rPr lang="en-US" b="1" dirty="0" err="1" smtClean="0"/>
              <a:t>suppresion</a:t>
            </a:r>
            <a:r>
              <a:rPr lang="en-US" b="1" dirty="0" smtClean="0"/>
              <a:t>  : O(Log2(n))</a:t>
            </a:r>
          </a:p>
          <a:p>
            <a:pPr>
              <a:buFontTx/>
              <a:buChar char="-"/>
            </a:pPr>
            <a:r>
              <a:rPr lang="fr-FR" b="1" dirty="0" smtClean="0"/>
              <a:t> Hauteur h d’un RB </a:t>
            </a:r>
            <a:r>
              <a:rPr lang="fr-FR" b="1" dirty="0" err="1" smtClean="0"/>
              <a:t>tree</a:t>
            </a:r>
            <a:r>
              <a:rPr lang="fr-FR" b="1" dirty="0" smtClean="0"/>
              <a:t> ayant n   :  h ≤ 2</a:t>
            </a:r>
            <a:r>
              <a:rPr lang="en-US" b="1" dirty="0" smtClean="0"/>
              <a:t> Log2 </a:t>
            </a:r>
            <a:r>
              <a:rPr lang="fr-FR" b="1" dirty="0" smtClean="0"/>
              <a:t>(n+1) ( pour AVL 1.44 Log2(n+1)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Introduction</a:t>
            </a:r>
            <a:endParaRPr lang="fr-FR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5786" y="5429264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RB : </a:t>
            </a:r>
            <a:r>
              <a:rPr lang="en-US" b="1" dirty="0" smtClean="0"/>
              <a:t> Operations de maintenance :</a:t>
            </a:r>
          </a:p>
          <a:p>
            <a:r>
              <a:rPr lang="en-US" b="1" dirty="0" smtClean="0"/>
              <a:t>- Restructuration et coloration.</a:t>
            </a:r>
          </a:p>
          <a:p>
            <a:pPr>
              <a:buFontTx/>
              <a:buChar char="-"/>
            </a:pPr>
            <a:r>
              <a:rPr lang="en-US" b="1" dirty="0" smtClean="0"/>
              <a:t> Insertion :  au plus 1 restructuration  et au plus Log2 (N) colorations.</a:t>
            </a:r>
          </a:p>
          <a:p>
            <a:pPr>
              <a:buFontTx/>
              <a:buChar char="-"/>
            </a:pPr>
            <a:r>
              <a:rPr lang="en-US" b="1" dirty="0" smtClean="0"/>
              <a:t> suppression : au plus 2 </a:t>
            </a:r>
            <a:r>
              <a:rPr lang="en-US" b="1" dirty="0" err="1" smtClean="0"/>
              <a:t>restructurations</a:t>
            </a:r>
            <a:r>
              <a:rPr lang="en-US" b="1" dirty="0" smtClean="0"/>
              <a:t> et au plus Log2 (N) colorations.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Définition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Un arbre rouge et noir  (RB-</a:t>
            </a:r>
            <a:r>
              <a:rPr lang="fr-FR" b="1" dirty="0" err="1" smtClean="0">
                <a:cs typeface="Times New Roman" pitchFamily="18" charset="0"/>
              </a:rPr>
              <a:t>tree</a:t>
            </a:r>
            <a:r>
              <a:rPr lang="fr-FR" b="1" dirty="0" smtClean="0">
                <a:cs typeface="Times New Roman" pitchFamily="18" charset="0"/>
              </a:rPr>
              <a:t>) est un arbre binaire de recherche où chaque nœud est de couleur rouge ou noire 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4348" y="4149874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- Nœuds noirs    : équilibrage parfait </a:t>
            </a:r>
          </a:p>
          <a:p>
            <a:r>
              <a:rPr lang="fr-FR" b="1" dirty="0" smtClean="0">
                <a:cs typeface="Times New Roman" pitchFamily="18" charset="0"/>
              </a:rPr>
              <a:t>- Nœuds rouges : tolérer légèrement le déséquilibre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5786" y="5413733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Pire des cas:</a:t>
            </a:r>
          </a:p>
          <a:p>
            <a:r>
              <a:rPr lang="fr-FR" b="1" dirty="0" smtClean="0">
                <a:cs typeface="Times New Roman" pitchFamily="18" charset="0"/>
              </a:rPr>
              <a:t>Alternance entre les nœuds rouges et noirs.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802" y="2719984"/>
            <a:ext cx="6215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De plus,  toutes les branches issues de tout nœud :</a:t>
            </a:r>
          </a:p>
          <a:p>
            <a:pPr marL="342900" indent="-342900">
              <a:buAutoNum type="arabicPeriod"/>
            </a:pPr>
            <a:r>
              <a:rPr lang="fr-FR" b="1" dirty="0" smtClean="0">
                <a:cs typeface="Times New Roman" pitchFamily="18" charset="0"/>
              </a:rPr>
              <a:t>Ne possèdent pas deux  nœuds rouges consécutifs.</a:t>
            </a:r>
          </a:p>
          <a:p>
            <a:pPr marL="342900" indent="-342900">
              <a:buAutoNum type="arabicPeriod"/>
            </a:pPr>
            <a:r>
              <a:rPr lang="fr-FR" b="1" dirty="0" smtClean="0">
                <a:cs typeface="Times New Roman" pitchFamily="18" charset="0"/>
              </a:rPr>
              <a:t>Possèdent le même nombre de nœuds noirs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85786" y="2059536"/>
            <a:ext cx="533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Insertion comme dans un arbre de recherche binaire. 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785786" y="4202676"/>
            <a:ext cx="696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Si son père est aussi rouge, un algorithme de maintenance est appliqué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785786" y="2702478"/>
            <a:ext cx="390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Le nœud inséré est toujours une feuille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785786" y="3345420"/>
            <a:ext cx="3268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On lui attribue la couleur rouge 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Opération de maintenance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4121504" y="3786214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2000264"/>
            <a:ext cx="3571900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1: </a:t>
            </a:r>
            <a:r>
              <a:rPr lang="fr-FR" dirty="0" smtClean="0">
                <a:cs typeface="Times New Roman" pitchFamily="18" charset="0"/>
              </a:rPr>
              <a:t>le frère F de P est rouge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2" name="Groupe 31"/>
          <p:cNvGrpSpPr/>
          <p:nvPr/>
        </p:nvGrpSpPr>
        <p:grpSpPr>
          <a:xfrm>
            <a:off x="763918" y="3214710"/>
            <a:ext cx="2233530" cy="1603898"/>
            <a:chOff x="428596" y="2714620"/>
            <a:chExt cx="2233530" cy="1603898"/>
          </a:xfrm>
        </p:grpSpPr>
        <p:sp>
          <p:nvSpPr>
            <p:cNvPr id="16" name="Ellipse 15"/>
            <p:cNvSpPr/>
            <p:nvPr/>
          </p:nvSpPr>
          <p:spPr>
            <a:xfrm>
              <a:off x="1664911" y="271462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29721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000100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6" idx="6"/>
              <a:endCxn id="17" idx="0"/>
            </p:cNvCxnSpPr>
            <p:nvPr/>
          </p:nvCxnSpPr>
          <p:spPr>
            <a:xfrm>
              <a:off x="1997316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2"/>
              <a:endCxn id="18" idx="0"/>
            </p:cNvCxnSpPr>
            <p:nvPr/>
          </p:nvCxnSpPr>
          <p:spPr>
            <a:xfrm rot="10800000" flipV="1">
              <a:off x="1166303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428596" y="4000504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Connecteur droit 21"/>
            <p:cNvCxnSpPr>
              <a:stCxn id="18" idx="2"/>
              <a:endCxn id="21" idx="0"/>
            </p:cNvCxnSpPr>
            <p:nvPr/>
          </p:nvCxnSpPr>
          <p:spPr>
            <a:xfrm rot="10800000" flipV="1">
              <a:off x="594800" y="3509654"/>
              <a:ext cx="405301" cy="49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8" idx="6"/>
            </p:cNvCxnSpPr>
            <p:nvPr/>
          </p:nvCxnSpPr>
          <p:spPr>
            <a:xfrm>
              <a:off x="1332505" y="3509655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39"/>
          <p:cNvGrpSpPr/>
          <p:nvPr/>
        </p:nvGrpSpPr>
        <p:grpSpPr>
          <a:xfrm>
            <a:off x="5338866" y="3270017"/>
            <a:ext cx="2233530" cy="1603898"/>
            <a:chOff x="5003544" y="2769927"/>
            <a:chExt cx="2233530" cy="1603898"/>
          </a:xfrm>
        </p:grpSpPr>
        <p:sp>
          <p:nvSpPr>
            <p:cNvPr id="25" name="Ellipse 24"/>
            <p:cNvSpPr/>
            <p:nvPr/>
          </p:nvSpPr>
          <p:spPr>
            <a:xfrm>
              <a:off x="6239859" y="2769927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26" name="Ellipse 25"/>
            <p:cNvSpPr/>
            <p:nvPr/>
          </p:nvSpPr>
          <p:spPr>
            <a:xfrm>
              <a:off x="6904669" y="340595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5575048" y="340595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28" name="Connecteur droit 27"/>
            <p:cNvCxnSpPr>
              <a:stCxn id="25" idx="6"/>
              <a:endCxn id="26" idx="0"/>
            </p:cNvCxnSpPr>
            <p:nvPr/>
          </p:nvCxnSpPr>
          <p:spPr>
            <a:xfrm>
              <a:off x="6572264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5" idx="2"/>
              <a:endCxn id="27" idx="0"/>
            </p:cNvCxnSpPr>
            <p:nvPr/>
          </p:nvCxnSpPr>
          <p:spPr>
            <a:xfrm rot="10800000" flipV="1">
              <a:off x="5741251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5003544" y="4055811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1" name="Connecteur droit 30"/>
            <p:cNvCxnSpPr>
              <a:stCxn id="27" idx="2"/>
              <a:endCxn id="30" idx="0"/>
            </p:cNvCxnSpPr>
            <p:nvPr/>
          </p:nvCxnSpPr>
          <p:spPr>
            <a:xfrm rot="10800000" flipV="1">
              <a:off x="5169748" y="3564961"/>
              <a:ext cx="405301" cy="49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7" idx="6"/>
            </p:cNvCxnSpPr>
            <p:nvPr/>
          </p:nvCxnSpPr>
          <p:spPr>
            <a:xfrm>
              <a:off x="5907453" y="3564962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571472" y="5715040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Les nœuds P et F deviennent noirs et leur père PP devient rouge.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118075" y="6488668"/>
            <a:ext cx="3025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Le processus continue en cascade </a:t>
            </a:r>
            <a:endParaRPr lang="fr-FR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42844" y="5000636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X : nœud introduit</a:t>
            </a:r>
            <a:endParaRPr lang="fr-FR" sz="1600" b="1" dirty="0"/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3" grpId="0"/>
      <p:bldP spid="34" grpId="0"/>
      <p:bldP spid="36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Opération de maintenance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07189" y="3763169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2000264"/>
            <a:ext cx="6072230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2: </a:t>
            </a:r>
            <a:r>
              <a:rPr lang="fr-FR" dirty="0" smtClean="0">
                <a:cs typeface="Times New Roman" pitchFamily="18" charset="0"/>
              </a:rPr>
              <a:t>le frère F de P est noir et X est le fils gauche de P. 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2" name="Groupe 31"/>
          <p:cNvGrpSpPr/>
          <p:nvPr/>
        </p:nvGrpSpPr>
        <p:grpSpPr>
          <a:xfrm>
            <a:off x="695396" y="3214710"/>
            <a:ext cx="2233530" cy="1675336"/>
            <a:chOff x="428596" y="2714620"/>
            <a:chExt cx="2233530" cy="1675336"/>
          </a:xfrm>
        </p:grpSpPr>
        <p:sp>
          <p:nvSpPr>
            <p:cNvPr id="16" name="Ellipse 15"/>
            <p:cNvSpPr/>
            <p:nvPr/>
          </p:nvSpPr>
          <p:spPr>
            <a:xfrm>
              <a:off x="1664911" y="271462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29721" y="335064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000100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6" idx="6"/>
              <a:endCxn id="17" idx="0"/>
            </p:cNvCxnSpPr>
            <p:nvPr/>
          </p:nvCxnSpPr>
          <p:spPr>
            <a:xfrm>
              <a:off x="1997316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2"/>
              <a:endCxn id="18" idx="0"/>
            </p:cNvCxnSpPr>
            <p:nvPr/>
          </p:nvCxnSpPr>
          <p:spPr>
            <a:xfrm rot="10800000" flipV="1">
              <a:off x="1166303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428596" y="4000504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Connecteur droit 21"/>
            <p:cNvCxnSpPr>
              <a:stCxn id="18" idx="2"/>
              <a:endCxn id="21" idx="0"/>
            </p:cNvCxnSpPr>
            <p:nvPr/>
          </p:nvCxnSpPr>
          <p:spPr>
            <a:xfrm rot="10800000" flipV="1">
              <a:off x="594800" y="3509654"/>
              <a:ext cx="405301" cy="49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8" idx="6"/>
            </p:cNvCxnSpPr>
            <p:nvPr/>
          </p:nvCxnSpPr>
          <p:spPr>
            <a:xfrm>
              <a:off x="1332505" y="3509655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1500166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e 39"/>
          <p:cNvGrpSpPr/>
          <p:nvPr/>
        </p:nvGrpSpPr>
        <p:grpSpPr>
          <a:xfrm>
            <a:off x="5575048" y="3214710"/>
            <a:ext cx="2211662" cy="1620029"/>
            <a:chOff x="5575048" y="2769927"/>
            <a:chExt cx="2211662" cy="1620029"/>
          </a:xfrm>
        </p:grpSpPr>
        <p:sp>
          <p:nvSpPr>
            <p:cNvPr id="26" name="Ellipse 25"/>
            <p:cNvSpPr/>
            <p:nvPr/>
          </p:nvSpPr>
          <p:spPr>
            <a:xfrm>
              <a:off x="6239859" y="27699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6904669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5575048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Connecteur droit 28"/>
            <p:cNvCxnSpPr>
              <a:stCxn id="26" idx="6"/>
              <a:endCxn id="27" idx="0"/>
            </p:cNvCxnSpPr>
            <p:nvPr/>
          </p:nvCxnSpPr>
          <p:spPr>
            <a:xfrm>
              <a:off x="6572264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>
              <a:stCxn id="26" idx="2"/>
              <a:endCxn id="28" idx="0"/>
            </p:cNvCxnSpPr>
            <p:nvPr/>
          </p:nvCxnSpPr>
          <p:spPr>
            <a:xfrm rot="10800000" flipV="1">
              <a:off x="5741251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>
              <a:stCxn id="27" idx="2"/>
              <a:endCxn id="34" idx="0"/>
            </p:cNvCxnSpPr>
            <p:nvPr/>
          </p:nvCxnSpPr>
          <p:spPr>
            <a:xfrm rot="10800000" flipV="1">
              <a:off x="6667029" y="3564962"/>
              <a:ext cx="237640" cy="506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7" idx="6"/>
              <a:endCxn id="33" idx="0"/>
            </p:cNvCxnSpPr>
            <p:nvPr/>
          </p:nvCxnSpPr>
          <p:spPr>
            <a:xfrm>
              <a:off x="7237074" y="3564962"/>
              <a:ext cx="383434" cy="506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Ellipse 32"/>
            <p:cNvSpPr/>
            <p:nvPr/>
          </p:nvSpPr>
          <p:spPr>
            <a:xfrm>
              <a:off x="7454305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6500826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571472" y="5286388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Rotation droite du nœud PP.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1472" y="5929330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P devient noir et PP rouge.</a:t>
            </a:r>
            <a:endParaRPr lang="fr-FR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964333" y="6519446"/>
            <a:ext cx="2179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  <a:cs typeface="Times New Roman" pitchFamily="18" charset="0"/>
              </a:rPr>
              <a:t>Le processus se termine</a:t>
            </a:r>
            <a:endParaRPr lang="fr-FR" sz="16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5" grpId="0"/>
      <p:bldP spid="36" grpId="0"/>
      <p:bldP spid="3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Opération de maintenance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786182" y="3334517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2910" y="1928826"/>
            <a:ext cx="6000792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3: </a:t>
            </a:r>
            <a:r>
              <a:rPr lang="fr-FR" dirty="0" smtClean="0">
                <a:cs typeface="Times New Roman" pitchFamily="18" charset="0"/>
              </a:rPr>
              <a:t>le frère F de P est noir et X est le fils droit de P. 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2" name="Groupe 44"/>
          <p:cNvGrpSpPr/>
          <p:nvPr/>
        </p:nvGrpSpPr>
        <p:grpSpPr>
          <a:xfrm>
            <a:off x="571472" y="2802189"/>
            <a:ext cx="2090654" cy="2318278"/>
            <a:chOff x="571472" y="2714620"/>
            <a:chExt cx="2090654" cy="2318278"/>
          </a:xfrm>
        </p:grpSpPr>
        <p:sp>
          <p:nvSpPr>
            <p:cNvPr id="16" name="Ellipse 15"/>
            <p:cNvSpPr/>
            <p:nvPr/>
          </p:nvSpPr>
          <p:spPr>
            <a:xfrm>
              <a:off x="1664911" y="271462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2329721" y="335064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000100" y="335064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6" idx="6"/>
              <a:endCxn id="17" idx="0"/>
            </p:cNvCxnSpPr>
            <p:nvPr/>
          </p:nvCxnSpPr>
          <p:spPr>
            <a:xfrm>
              <a:off x="1997316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2"/>
              <a:endCxn id="18" idx="0"/>
            </p:cNvCxnSpPr>
            <p:nvPr/>
          </p:nvCxnSpPr>
          <p:spPr>
            <a:xfrm rot="10800000" flipV="1">
              <a:off x="1166303" y="2873627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8" idx="2"/>
            </p:cNvCxnSpPr>
            <p:nvPr/>
          </p:nvCxnSpPr>
          <p:spPr>
            <a:xfrm rot="10800000" flipV="1">
              <a:off x="571472" y="3509654"/>
              <a:ext cx="428628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8" idx="6"/>
            </p:cNvCxnSpPr>
            <p:nvPr/>
          </p:nvCxnSpPr>
          <p:spPr>
            <a:xfrm>
              <a:off x="1332505" y="3509655"/>
              <a:ext cx="310537" cy="633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>
              <a:off x="1500166" y="4071942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2025017" y="471488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1071538" y="471488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Connecteur droit 25"/>
            <p:cNvCxnSpPr>
              <a:stCxn id="23" idx="6"/>
              <a:endCxn id="24" idx="0"/>
            </p:cNvCxnSpPr>
            <p:nvPr/>
          </p:nvCxnSpPr>
          <p:spPr>
            <a:xfrm>
              <a:off x="1832571" y="4230949"/>
              <a:ext cx="358649" cy="483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23" idx="2"/>
              <a:endCxn id="25" idx="0"/>
            </p:cNvCxnSpPr>
            <p:nvPr/>
          </p:nvCxnSpPr>
          <p:spPr>
            <a:xfrm rot="10800000" flipV="1">
              <a:off x="1237742" y="4230948"/>
              <a:ext cx="262425" cy="483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47"/>
          <p:cNvGrpSpPr/>
          <p:nvPr/>
        </p:nvGrpSpPr>
        <p:grpSpPr>
          <a:xfrm>
            <a:off x="5575048" y="2786058"/>
            <a:ext cx="2354538" cy="1691467"/>
            <a:chOff x="5575048" y="2769927"/>
            <a:chExt cx="2354538" cy="1691467"/>
          </a:xfrm>
        </p:grpSpPr>
        <p:sp>
          <p:nvSpPr>
            <p:cNvPr id="29" name="Ellipse 28"/>
            <p:cNvSpPr/>
            <p:nvPr/>
          </p:nvSpPr>
          <p:spPr>
            <a:xfrm>
              <a:off x="6239859" y="27699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7025677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5575048" y="340595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Connecteur droit 31"/>
            <p:cNvCxnSpPr>
              <a:stCxn id="29" idx="6"/>
              <a:endCxn id="30" idx="0"/>
            </p:cNvCxnSpPr>
            <p:nvPr/>
          </p:nvCxnSpPr>
          <p:spPr>
            <a:xfrm>
              <a:off x="6572264" y="2928934"/>
              <a:ext cx="619616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>
              <a:stCxn id="29" idx="2"/>
              <a:endCxn id="31" idx="0"/>
            </p:cNvCxnSpPr>
            <p:nvPr/>
          </p:nvCxnSpPr>
          <p:spPr>
            <a:xfrm rot="10800000" flipV="1">
              <a:off x="5741251" y="292893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30" idx="2"/>
              <a:endCxn id="38" idx="0"/>
            </p:cNvCxnSpPr>
            <p:nvPr/>
          </p:nvCxnSpPr>
          <p:spPr>
            <a:xfrm rot="10800000" flipV="1">
              <a:off x="6691815" y="3564962"/>
              <a:ext cx="333863" cy="5784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>
              <a:stCxn id="30" idx="6"/>
              <a:endCxn id="36" idx="0"/>
            </p:cNvCxnSpPr>
            <p:nvPr/>
          </p:nvCxnSpPr>
          <p:spPr>
            <a:xfrm>
              <a:off x="7358082" y="3564962"/>
              <a:ext cx="405302" cy="506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7597181" y="407194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" name="Connecteur droit 36"/>
            <p:cNvCxnSpPr>
              <a:stCxn id="31" idx="6"/>
              <a:endCxn id="39" idx="0"/>
            </p:cNvCxnSpPr>
            <p:nvPr/>
          </p:nvCxnSpPr>
          <p:spPr>
            <a:xfrm>
              <a:off x="5907453" y="3564962"/>
              <a:ext cx="330948" cy="5784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lipse 37"/>
            <p:cNvSpPr/>
            <p:nvPr/>
          </p:nvSpPr>
          <p:spPr>
            <a:xfrm>
              <a:off x="6525611" y="414338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6072198" y="414338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571472" y="5357826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Rotation gauche du nœud P + rotation droite du nœud PP.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1472" y="5857892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X devient noir et PP rouge.</a:t>
            </a:r>
            <a:endParaRPr lang="fr-FR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964333" y="6519446"/>
            <a:ext cx="2179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Le processus se termine</a:t>
            </a:r>
            <a:endParaRPr lang="fr-FR" sz="1600" dirty="0"/>
          </a:p>
        </p:txBody>
      </p:sp>
      <p:sp>
        <p:nvSpPr>
          <p:cNvPr id="43" name="Rectangle 42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40" grpId="0"/>
      <p:bldP spid="41" grpId="0"/>
      <p:bldP spid="4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Opération de maintenance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b="1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b="1"/>
          </a:p>
        </p:txBody>
      </p:sp>
      <p:sp>
        <p:nvSpPr>
          <p:cNvPr id="12" name="Flèche droite 11"/>
          <p:cNvSpPr/>
          <p:nvPr/>
        </p:nvSpPr>
        <p:spPr>
          <a:xfrm>
            <a:off x="3428992" y="3345420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2910" y="1996876"/>
            <a:ext cx="4857784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CAS 4: </a:t>
            </a:r>
            <a:r>
              <a:rPr lang="fr-FR" dirty="0" smtClean="0">
                <a:cs typeface="Times New Roman" pitchFamily="18" charset="0"/>
              </a:rPr>
              <a:t>le nœud père P est la racine de l'arbre</a:t>
            </a:r>
            <a:endParaRPr lang="en-US" dirty="0">
              <a:cs typeface="Times New Roman" pitchFamily="18" charset="0"/>
            </a:endParaRPr>
          </a:p>
        </p:txBody>
      </p:sp>
      <p:grpSp>
        <p:nvGrpSpPr>
          <p:cNvPr id="2" name="Groupe 19"/>
          <p:cNvGrpSpPr/>
          <p:nvPr/>
        </p:nvGrpSpPr>
        <p:grpSpPr>
          <a:xfrm>
            <a:off x="714349" y="2845354"/>
            <a:ext cx="1785949" cy="1714512"/>
            <a:chOff x="714349" y="3214686"/>
            <a:chExt cx="1785949" cy="1714512"/>
          </a:xfrm>
        </p:grpSpPr>
        <p:sp>
          <p:nvSpPr>
            <p:cNvPr id="17" name="Ellipse 16"/>
            <p:cNvSpPr/>
            <p:nvPr/>
          </p:nvSpPr>
          <p:spPr>
            <a:xfrm>
              <a:off x="1643042" y="3214686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1118191" y="401663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X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7" idx="2"/>
              <a:endCxn id="18" idx="0"/>
            </p:cNvCxnSpPr>
            <p:nvPr/>
          </p:nvCxnSpPr>
          <p:spPr>
            <a:xfrm rot="10800000" flipV="1">
              <a:off x="1284394" y="3373693"/>
              <a:ext cx="358648" cy="642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7" idx="6"/>
            </p:cNvCxnSpPr>
            <p:nvPr/>
          </p:nvCxnSpPr>
          <p:spPr>
            <a:xfrm>
              <a:off x="1975447" y="3373693"/>
              <a:ext cx="524851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8" idx="2"/>
            </p:cNvCxnSpPr>
            <p:nvPr/>
          </p:nvCxnSpPr>
          <p:spPr>
            <a:xfrm rot="10800000" flipV="1">
              <a:off x="714349" y="4175642"/>
              <a:ext cx="403843" cy="75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8" idx="6"/>
            </p:cNvCxnSpPr>
            <p:nvPr/>
          </p:nvCxnSpPr>
          <p:spPr>
            <a:xfrm>
              <a:off x="1450596" y="4175642"/>
              <a:ext cx="549636" cy="6821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21"/>
          <p:cNvGrpSpPr/>
          <p:nvPr/>
        </p:nvGrpSpPr>
        <p:grpSpPr>
          <a:xfrm>
            <a:off x="5000629" y="2845354"/>
            <a:ext cx="1785949" cy="1714512"/>
            <a:chOff x="4643439" y="3143248"/>
            <a:chExt cx="1785949" cy="1714512"/>
          </a:xfrm>
        </p:grpSpPr>
        <p:sp>
          <p:nvSpPr>
            <p:cNvPr id="24" name="Ellipse 23"/>
            <p:cNvSpPr/>
            <p:nvPr/>
          </p:nvSpPr>
          <p:spPr>
            <a:xfrm>
              <a:off x="5572132" y="314324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P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5047281" y="3945197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b="1" dirty="0" smtClean="0">
                  <a:solidFill>
                    <a:schemeClr val="bg1"/>
                  </a:solidFill>
                  <a:cs typeface="Times New Roman" pitchFamily="18" charset="0"/>
                </a:rPr>
                <a:t>X</a:t>
              </a:r>
              <a:endParaRPr lang="fr-FR" sz="15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cxnSp>
          <p:nvCxnSpPr>
            <p:cNvPr id="26" name="Connecteur droit 25"/>
            <p:cNvCxnSpPr>
              <a:stCxn id="24" idx="2"/>
              <a:endCxn id="25" idx="0"/>
            </p:cNvCxnSpPr>
            <p:nvPr/>
          </p:nvCxnSpPr>
          <p:spPr>
            <a:xfrm rot="10800000" flipV="1">
              <a:off x="5213484" y="3302255"/>
              <a:ext cx="358648" cy="642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24" idx="6"/>
            </p:cNvCxnSpPr>
            <p:nvPr/>
          </p:nvCxnSpPr>
          <p:spPr>
            <a:xfrm>
              <a:off x="5904537" y="3302255"/>
              <a:ext cx="524851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25" idx="2"/>
            </p:cNvCxnSpPr>
            <p:nvPr/>
          </p:nvCxnSpPr>
          <p:spPr>
            <a:xfrm rot="10800000" flipV="1">
              <a:off x="4643439" y="4104204"/>
              <a:ext cx="403843" cy="75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5" idx="6"/>
            </p:cNvCxnSpPr>
            <p:nvPr/>
          </p:nvCxnSpPr>
          <p:spPr>
            <a:xfrm>
              <a:off x="5379686" y="4104204"/>
              <a:ext cx="549636" cy="6821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714348" y="4702742"/>
            <a:ext cx="3857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Le nœud père devient noir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4348" y="5643578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C'est le seul cas où la hauteur noire de l'arbre augmente.</a:t>
            </a:r>
            <a:r>
              <a:rPr lang="en-US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fr-FR" b="1" dirty="0"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964333" y="6519446"/>
            <a:ext cx="2179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Le processus se termine</a:t>
            </a:r>
            <a:endParaRPr lang="fr-FR" sz="1600" dirty="0"/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30" grpId="0"/>
      <p:bldP spid="31" grpId="0"/>
      <p:bldP spid="3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rme libre 41"/>
          <p:cNvSpPr/>
          <p:nvPr/>
        </p:nvSpPr>
        <p:spPr>
          <a:xfrm>
            <a:off x="714348" y="4581657"/>
            <a:ext cx="1814945" cy="1990615"/>
          </a:xfrm>
          <a:custGeom>
            <a:avLst/>
            <a:gdLst>
              <a:gd name="connsiteX0" fmla="*/ 942109 w 1814945"/>
              <a:gd name="connsiteY0" fmla="*/ 76135 h 1990615"/>
              <a:gd name="connsiteX1" fmla="*/ 526472 w 1814945"/>
              <a:gd name="connsiteY1" fmla="*/ 477916 h 1990615"/>
              <a:gd name="connsiteX2" fmla="*/ 471054 w 1814945"/>
              <a:gd name="connsiteY2" fmla="*/ 561044 h 1990615"/>
              <a:gd name="connsiteX3" fmla="*/ 290945 w 1814945"/>
              <a:gd name="connsiteY3" fmla="*/ 755007 h 1990615"/>
              <a:gd name="connsiteX4" fmla="*/ 152400 w 1814945"/>
              <a:gd name="connsiteY4" fmla="*/ 1004389 h 1990615"/>
              <a:gd name="connsiteX5" fmla="*/ 124691 w 1814945"/>
              <a:gd name="connsiteY5" fmla="*/ 1073662 h 1990615"/>
              <a:gd name="connsiteX6" fmla="*/ 110836 w 1814945"/>
              <a:gd name="connsiteY6" fmla="*/ 1142935 h 1990615"/>
              <a:gd name="connsiteX7" fmla="*/ 55418 w 1814945"/>
              <a:gd name="connsiteY7" fmla="*/ 1239916 h 1990615"/>
              <a:gd name="connsiteX8" fmla="*/ 41563 w 1814945"/>
              <a:gd name="connsiteY8" fmla="*/ 1281480 h 1990615"/>
              <a:gd name="connsiteX9" fmla="*/ 27709 w 1814945"/>
              <a:gd name="connsiteY9" fmla="*/ 1364607 h 1990615"/>
              <a:gd name="connsiteX10" fmla="*/ 13854 w 1814945"/>
              <a:gd name="connsiteY10" fmla="*/ 1406171 h 1990615"/>
              <a:gd name="connsiteX11" fmla="*/ 0 w 1814945"/>
              <a:gd name="connsiteY11" fmla="*/ 1461589 h 1990615"/>
              <a:gd name="connsiteX12" fmla="*/ 13854 w 1814945"/>
              <a:gd name="connsiteY12" fmla="*/ 1724825 h 1990615"/>
              <a:gd name="connsiteX13" fmla="*/ 55418 w 1814945"/>
              <a:gd name="connsiteY13" fmla="*/ 1821807 h 1990615"/>
              <a:gd name="connsiteX14" fmla="*/ 96982 w 1814945"/>
              <a:gd name="connsiteY14" fmla="*/ 1849516 h 1990615"/>
              <a:gd name="connsiteX15" fmla="*/ 138545 w 1814945"/>
              <a:gd name="connsiteY15" fmla="*/ 1863371 h 1990615"/>
              <a:gd name="connsiteX16" fmla="*/ 263236 w 1814945"/>
              <a:gd name="connsiteY16" fmla="*/ 1877225 h 1990615"/>
              <a:gd name="connsiteX17" fmla="*/ 374072 w 1814945"/>
              <a:gd name="connsiteY17" fmla="*/ 1918789 h 1990615"/>
              <a:gd name="connsiteX18" fmla="*/ 443345 w 1814945"/>
              <a:gd name="connsiteY18" fmla="*/ 1974207 h 1990615"/>
              <a:gd name="connsiteX19" fmla="*/ 512618 w 1814945"/>
              <a:gd name="connsiteY19" fmla="*/ 1988062 h 1990615"/>
              <a:gd name="connsiteX20" fmla="*/ 734291 w 1814945"/>
              <a:gd name="connsiteY20" fmla="*/ 1974207 h 1990615"/>
              <a:gd name="connsiteX21" fmla="*/ 817418 w 1814945"/>
              <a:gd name="connsiteY21" fmla="*/ 1918789 h 1990615"/>
              <a:gd name="connsiteX22" fmla="*/ 858982 w 1814945"/>
              <a:gd name="connsiteY22" fmla="*/ 1904935 h 1990615"/>
              <a:gd name="connsiteX23" fmla="*/ 928254 w 1814945"/>
              <a:gd name="connsiteY23" fmla="*/ 1863371 h 1990615"/>
              <a:gd name="connsiteX24" fmla="*/ 969818 w 1814945"/>
              <a:gd name="connsiteY24" fmla="*/ 1835662 h 1990615"/>
              <a:gd name="connsiteX25" fmla="*/ 1025236 w 1814945"/>
              <a:gd name="connsiteY25" fmla="*/ 1807953 h 1990615"/>
              <a:gd name="connsiteX26" fmla="*/ 1149927 w 1814945"/>
              <a:gd name="connsiteY26" fmla="*/ 1752535 h 1990615"/>
              <a:gd name="connsiteX27" fmla="*/ 1233054 w 1814945"/>
              <a:gd name="connsiteY27" fmla="*/ 1683262 h 1990615"/>
              <a:gd name="connsiteX28" fmla="*/ 1274618 w 1814945"/>
              <a:gd name="connsiteY28" fmla="*/ 1655553 h 1990615"/>
              <a:gd name="connsiteX29" fmla="*/ 1371600 w 1814945"/>
              <a:gd name="connsiteY29" fmla="*/ 1586280 h 1990615"/>
              <a:gd name="connsiteX30" fmla="*/ 1454727 w 1814945"/>
              <a:gd name="connsiteY30" fmla="*/ 1517007 h 1990615"/>
              <a:gd name="connsiteX31" fmla="*/ 1524000 w 1814945"/>
              <a:gd name="connsiteY31" fmla="*/ 1433880 h 1990615"/>
              <a:gd name="connsiteX32" fmla="*/ 1551709 w 1814945"/>
              <a:gd name="connsiteY32" fmla="*/ 1378462 h 1990615"/>
              <a:gd name="connsiteX33" fmla="*/ 1565563 w 1814945"/>
              <a:gd name="connsiteY33" fmla="*/ 1323044 h 1990615"/>
              <a:gd name="connsiteX34" fmla="*/ 1593272 w 1814945"/>
              <a:gd name="connsiteY34" fmla="*/ 1267625 h 1990615"/>
              <a:gd name="connsiteX35" fmla="*/ 1620982 w 1814945"/>
              <a:gd name="connsiteY35" fmla="*/ 1198353 h 1990615"/>
              <a:gd name="connsiteX36" fmla="*/ 1648691 w 1814945"/>
              <a:gd name="connsiteY36" fmla="*/ 1087516 h 1990615"/>
              <a:gd name="connsiteX37" fmla="*/ 1662545 w 1814945"/>
              <a:gd name="connsiteY37" fmla="*/ 1045953 h 1990615"/>
              <a:gd name="connsiteX38" fmla="*/ 1704109 w 1814945"/>
              <a:gd name="connsiteY38" fmla="*/ 1018244 h 1990615"/>
              <a:gd name="connsiteX39" fmla="*/ 1717963 w 1814945"/>
              <a:gd name="connsiteY39" fmla="*/ 893553 h 1990615"/>
              <a:gd name="connsiteX40" fmla="*/ 1801091 w 1814945"/>
              <a:gd name="connsiteY40" fmla="*/ 755007 h 1990615"/>
              <a:gd name="connsiteX41" fmla="*/ 1814945 w 1814945"/>
              <a:gd name="connsiteY41" fmla="*/ 713444 h 1990615"/>
              <a:gd name="connsiteX42" fmla="*/ 1787236 w 1814945"/>
              <a:gd name="connsiteY42" fmla="*/ 588753 h 1990615"/>
              <a:gd name="connsiteX43" fmla="*/ 1773382 w 1814945"/>
              <a:gd name="connsiteY43" fmla="*/ 422498 h 1990615"/>
              <a:gd name="connsiteX44" fmla="*/ 1704109 w 1814945"/>
              <a:gd name="connsiteY44" fmla="*/ 297807 h 1990615"/>
              <a:gd name="connsiteX45" fmla="*/ 1662545 w 1814945"/>
              <a:gd name="connsiteY45" fmla="*/ 214680 h 1990615"/>
              <a:gd name="connsiteX46" fmla="*/ 1620982 w 1814945"/>
              <a:gd name="connsiteY46" fmla="*/ 186971 h 1990615"/>
              <a:gd name="connsiteX47" fmla="*/ 1551709 w 1814945"/>
              <a:gd name="connsiteY47" fmla="*/ 131553 h 1990615"/>
              <a:gd name="connsiteX48" fmla="*/ 1440872 w 1814945"/>
              <a:gd name="connsiteY48" fmla="*/ 117698 h 1990615"/>
              <a:gd name="connsiteX49" fmla="*/ 1371600 w 1814945"/>
              <a:gd name="connsiteY49" fmla="*/ 103844 h 1990615"/>
              <a:gd name="connsiteX50" fmla="*/ 1288472 w 1814945"/>
              <a:gd name="connsiteY50" fmla="*/ 48425 h 1990615"/>
              <a:gd name="connsiteX51" fmla="*/ 1246909 w 1814945"/>
              <a:gd name="connsiteY51" fmla="*/ 20716 h 1990615"/>
              <a:gd name="connsiteX52" fmla="*/ 1205345 w 1814945"/>
              <a:gd name="connsiteY52" fmla="*/ 6862 h 1990615"/>
              <a:gd name="connsiteX53" fmla="*/ 1122218 w 1814945"/>
              <a:gd name="connsiteY53" fmla="*/ 20716 h 1990615"/>
              <a:gd name="connsiteX54" fmla="*/ 1039091 w 1814945"/>
              <a:gd name="connsiteY54" fmla="*/ 76135 h 1990615"/>
              <a:gd name="connsiteX55" fmla="*/ 942109 w 1814945"/>
              <a:gd name="connsiteY55" fmla="*/ 76135 h 199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14945" h="1990615">
                <a:moveTo>
                  <a:pt x="942109" y="76135"/>
                </a:moveTo>
                <a:cubicBezTo>
                  <a:pt x="786776" y="283243"/>
                  <a:pt x="1004388" y="0"/>
                  <a:pt x="526472" y="477916"/>
                </a:cubicBezTo>
                <a:cubicBezTo>
                  <a:pt x="502924" y="501464"/>
                  <a:pt x="492865" y="535878"/>
                  <a:pt x="471054" y="561044"/>
                </a:cubicBezTo>
                <a:cubicBezTo>
                  <a:pt x="406436" y="635603"/>
                  <a:pt x="342342" y="675575"/>
                  <a:pt x="290945" y="755007"/>
                </a:cubicBezTo>
                <a:cubicBezTo>
                  <a:pt x="251850" y="815427"/>
                  <a:pt x="187166" y="927902"/>
                  <a:pt x="152400" y="1004389"/>
                </a:cubicBezTo>
                <a:cubicBezTo>
                  <a:pt x="142109" y="1027030"/>
                  <a:pt x="131837" y="1049841"/>
                  <a:pt x="124691" y="1073662"/>
                </a:cubicBezTo>
                <a:cubicBezTo>
                  <a:pt x="117924" y="1096217"/>
                  <a:pt x="118283" y="1120595"/>
                  <a:pt x="110836" y="1142935"/>
                </a:cubicBezTo>
                <a:cubicBezTo>
                  <a:pt x="86546" y="1215805"/>
                  <a:pt x="85823" y="1179106"/>
                  <a:pt x="55418" y="1239916"/>
                </a:cubicBezTo>
                <a:cubicBezTo>
                  <a:pt x="48887" y="1252978"/>
                  <a:pt x="46181" y="1267625"/>
                  <a:pt x="41563" y="1281480"/>
                </a:cubicBezTo>
                <a:cubicBezTo>
                  <a:pt x="36945" y="1309189"/>
                  <a:pt x="33803" y="1337185"/>
                  <a:pt x="27709" y="1364607"/>
                </a:cubicBezTo>
                <a:cubicBezTo>
                  <a:pt x="24541" y="1378863"/>
                  <a:pt x="17866" y="1392129"/>
                  <a:pt x="13854" y="1406171"/>
                </a:cubicBezTo>
                <a:cubicBezTo>
                  <a:pt x="8623" y="1424480"/>
                  <a:pt x="4618" y="1443116"/>
                  <a:pt x="0" y="1461589"/>
                </a:cubicBezTo>
                <a:cubicBezTo>
                  <a:pt x="4618" y="1549334"/>
                  <a:pt x="6242" y="1637289"/>
                  <a:pt x="13854" y="1724825"/>
                </a:cubicBezTo>
                <a:cubicBezTo>
                  <a:pt x="16882" y="1759650"/>
                  <a:pt x="30146" y="1796535"/>
                  <a:pt x="55418" y="1821807"/>
                </a:cubicBezTo>
                <a:cubicBezTo>
                  <a:pt x="67192" y="1833581"/>
                  <a:pt x="82089" y="1842069"/>
                  <a:pt x="96982" y="1849516"/>
                </a:cubicBezTo>
                <a:cubicBezTo>
                  <a:pt x="110044" y="1856047"/>
                  <a:pt x="124140" y="1860970"/>
                  <a:pt x="138545" y="1863371"/>
                </a:cubicBezTo>
                <a:cubicBezTo>
                  <a:pt x="179795" y="1870246"/>
                  <a:pt x="221672" y="1872607"/>
                  <a:pt x="263236" y="1877225"/>
                </a:cubicBezTo>
                <a:cubicBezTo>
                  <a:pt x="311973" y="1889410"/>
                  <a:pt x="330602" y="1889810"/>
                  <a:pt x="374072" y="1918789"/>
                </a:cubicBezTo>
                <a:cubicBezTo>
                  <a:pt x="417545" y="1947771"/>
                  <a:pt x="385829" y="1952638"/>
                  <a:pt x="443345" y="1974207"/>
                </a:cubicBezTo>
                <a:cubicBezTo>
                  <a:pt x="465394" y="1982475"/>
                  <a:pt x="489527" y="1983444"/>
                  <a:pt x="512618" y="1988062"/>
                </a:cubicBezTo>
                <a:cubicBezTo>
                  <a:pt x="586509" y="1983444"/>
                  <a:pt x="662097" y="1990615"/>
                  <a:pt x="734291" y="1974207"/>
                </a:cubicBezTo>
                <a:cubicBezTo>
                  <a:pt x="766765" y="1966827"/>
                  <a:pt x="785825" y="1929320"/>
                  <a:pt x="817418" y="1918789"/>
                </a:cubicBezTo>
                <a:lnTo>
                  <a:pt x="858982" y="1904935"/>
                </a:lnTo>
                <a:cubicBezTo>
                  <a:pt x="913103" y="1850812"/>
                  <a:pt x="856315" y="1899340"/>
                  <a:pt x="928254" y="1863371"/>
                </a:cubicBezTo>
                <a:cubicBezTo>
                  <a:pt x="943147" y="1855924"/>
                  <a:pt x="955361" y="1843923"/>
                  <a:pt x="969818" y="1835662"/>
                </a:cubicBezTo>
                <a:cubicBezTo>
                  <a:pt x="987750" y="1825415"/>
                  <a:pt x="1006363" y="1816341"/>
                  <a:pt x="1025236" y="1807953"/>
                </a:cubicBezTo>
                <a:cubicBezTo>
                  <a:pt x="1092035" y="1778265"/>
                  <a:pt x="1090244" y="1786640"/>
                  <a:pt x="1149927" y="1752535"/>
                </a:cubicBezTo>
                <a:cubicBezTo>
                  <a:pt x="1215596" y="1715009"/>
                  <a:pt x="1170535" y="1735361"/>
                  <a:pt x="1233054" y="1683262"/>
                </a:cubicBezTo>
                <a:cubicBezTo>
                  <a:pt x="1245846" y="1672602"/>
                  <a:pt x="1261826" y="1666213"/>
                  <a:pt x="1274618" y="1655553"/>
                </a:cubicBezTo>
                <a:cubicBezTo>
                  <a:pt x="1358871" y="1585343"/>
                  <a:pt x="1269053" y="1637553"/>
                  <a:pt x="1371600" y="1586280"/>
                </a:cubicBezTo>
                <a:cubicBezTo>
                  <a:pt x="1426224" y="1504343"/>
                  <a:pt x="1365241" y="1580925"/>
                  <a:pt x="1454727" y="1517007"/>
                </a:cubicBezTo>
                <a:cubicBezTo>
                  <a:pt x="1482396" y="1497244"/>
                  <a:pt x="1507238" y="1463214"/>
                  <a:pt x="1524000" y="1433880"/>
                </a:cubicBezTo>
                <a:cubicBezTo>
                  <a:pt x="1534247" y="1415948"/>
                  <a:pt x="1542473" y="1396935"/>
                  <a:pt x="1551709" y="1378462"/>
                </a:cubicBezTo>
                <a:cubicBezTo>
                  <a:pt x="1556327" y="1359989"/>
                  <a:pt x="1558877" y="1340873"/>
                  <a:pt x="1565563" y="1323044"/>
                </a:cubicBezTo>
                <a:cubicBezTo>
                  <a:pt x="1572815" y="1303706"/>
                  <a:pt x="1584884" y="1286498"/>
                  <a:pt x="1593272" y="1267625"/>
                </a:cubicBezTo>
                <a:cubicBezTo>
                  <a:pt x="1603373" y="1244899"/>
                  <a:pt x="1612250" y="1221639"/>
                  <a:pt x="1620982" y="1198353"/>
                </a:cubicBezTo>
                <a:cubicBezTo>
                  <a:pt x="1644730" y="1135026"/>
                  <a:pt x="1628025" y="1170179"/>
                  <a:pt x="1648691" y="1087516"/>
                </a:cubicBezTo>
                <a:cubicBezTo>
                  <a:pt x="1652233" y="1073348"/>
                  <a:pt x="1653422" y="1057357"/>
                  <a:pt x="1662545" y="1045953"/>
                </a:cubicBezTo>
                <a:cubicBezTo>
                  <a:pt x="1672947" y="1032951"/>
                  <a:pt x="1690254" y="1027480"/>
                  <a:pt x="1704109" y="1018244"/>
                </a:cubicBezTo>
                <a:cubicBezTo>
                  <a:pt x="1708727" y="976680"/>
                  <a:pt x="1707188" y="933960"/>
                  <a:pt x="1717963" y="893553"/>
                </a:cubicBezTo>
                <a:cubicBezTo>
                  <a:pt x="1732278" y="839872"/>
                  <a:pt x="1768946" y="797866"/>
                  <a:pt x="1801091" y="755007"/>
                </a:cubicBezTo>
                <a:cubicBezTo>
                  <a:pt x="1805709" y="741153"/>
                  <a:pt x="1814945" y="728048"/>
                  <a:pt x="1814945" y="713444"/>
                </a:cubicBezTo>
                <a:cubicBezTo>
                  <a:pt x="1814945" y="695850"/>
                  <a:pt x="1792581" y="610131"/>
                  <a:pt x="1787236" y="588753"/>
                </a:cubicBezTo>
                <a:cubicBezTo>
                  <a:pt x="1782618" y="533335"/>
                  <a:pt x="1780732" y="477621"/>
                  <a:pt x="1773382" y="422498"/>
                </a:cubicBezTo>
                <a:cubicBezTo>
                  <a:pt x="1764099" y="352872"/>
                  <a:pt x="1733187" y="385036"/>
                  <a:pt x="1704109" y="297807"/>
                </a:cubicBezTo>
                <a:cubicBezTo>
                  <a:pt x="1692841" y="264003"/>
                  <a:pt x="1689401" y="241537"/>
                  <a:pt x="1662545" y="214680"/>
                </a:cubicBezTo>
                <a:cubicBezTo>
                  <a:pt x="1650771" y="202906"/>
                  <a:pt x="1633984" y="197373"/>
                  <a:pt x="1620982" y="186971"/>
                </a:cubicBezTo>
                <a:cubicBezTo>
                  <a:pt x="1597255" y="167989"/>
                  <a:pt x="1584055" y="140375"/>
                  <a:pt x="1551709" y="131553"/>
                </a:cubicBezTo>
                <a:cubicBezTo>
                  <a:pt x="1515788" y="121756"/>
                  <a:pt x="1477672" y="123360"/>
                  <a:pt x="1440872" y="117698"/>
                </a:cubicBezTo>
                <a:cubicBezTo>
                  <a:pt x="1417598" y="114117"/>
                  <a:pt x="1394691" y="108462"/>
                  <a:pt x="1371600" y="103844"/>
                </a:cubicBezTo>
                <a:cubicBezTo>
                  <a:pt x="1322898" y="30790"/>
                  <a:pt x="1371974" y="84212"/>
                  <a:pt x="1288472" y="48425"/>
                </a:cubicBezTo>
                <a:cubicBezTo>
                  <a:pt x="1273167" y="41866"/>
                  <a:pt x="1261802" y="28162"/>
                  <a:pt x="1246909" y="20716"/>
                </a:cubicBezTo>
                <a:cubicBezTo>
                  <a:pt x="1233847" y="14185"/>
                  <a:pt x="1219200" y="11480"/>
                  <a:pt x="1205345" y="6862"/>
                </a:cubicBezTo>
                <a:cubicBezTo>
                  <a:pt x="1177636" y="11480"/>
                  <a:pt x="1148148" y="9912"/>
                  <a:pt x="1122218" y="20716"/>
                </a:cubicBezTo>
                <a:cubicBezTo>
                  <a:pt x="1091477" y="33525"/>
                  <a:pt x="1115291" y="219299"/>
                  <a:pt x="1039091" y="76135"/>
                </a:cubicBezTo>
                <a:lnTo>
                  <a:pt x="942109" y="76135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357422" y="2143116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5786446" y="295889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357950" y="2173074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35" name="Connecteur droit 34"/>
          <p:cNvCxnSpPr>
            <a:stCxn id="33" idx="2"/>
            <a:endCxn id="32" idx="0"/>
          </p:cNvCxnSpPr>
          <p:nvPr/>
        </p:nvCxnSpPr>
        <p:spPr>
          <a:xfrm rot="10800000" flipV="1">
            <a:off x="6058684" y="2408128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1701555" y="4937529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2273059" y="4151711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38" name="Connecteur droit 37"/>
          <p:cNvCxnSpPr>
            <a:stCxn id="37" idx="2"/>
            <a:endCxn id="36" idx="0"/>
          </p:cNvCxnSpPr>
          <p:nvPr/>
        </p:nvCxnSpPr>
        <p:spPr>
          <a:xfrm rot="10800000" flipV="1">
            <a:off x="1973793" y="4386765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1045099" y="5886963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1" name="Connecteur droit 40"/>
          <p:cNvCxnSpPr>
            <a:stCxn id="36" idx="2"/>
            <a:endCxn id="39" idx="0"/>
          </p:cNvCxnSpPr>
          <p:nvPr/>
        </p:nvCxnSpPr>
        <p:spPr>
          <a:xfrm rot="10800000" flipV="1">
            <a:off x="1317337" y="5172583"/>
            <a:ext cx="384219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6099229" y="5000636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6670733" y="4214818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6" name="Connecteur droit 45"/>
          <p:cNvCxnSpPr>
            <a:stCxn id="45" idx="2"/>
            <a:endCxn id="44" idx="0"/>
          </p:cNvCxnSpPr>
          <p:nvPr/>
        </p:nvCxnSpPr>
        <p:spPr>
          <a:xfrm rot="10800000" flipV="1">
            <a:off x="6371467" y="4449872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7313675" y="5000636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9" name="Connecteur droit 48"/>
          <p:cNvCxnSpPr>
            <a:stCxn id="45" idx="6"/>
            <a:endCxn id="47" idx="0"/>
          </p:cNvCxnSpPr>
          <p:nvPr/>
        </p:nvCxnSpPr>
        <p:spPr>
          <a:xfrm>
            <a:off x="7215206" y="4449872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143240" y="5000636"/>
            <a:ext cx="214314" cy="214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>
            <a:stCxn id="37" idx="6"/>
            <a:endCxn id="51" idx="0"/>
          </p:cNvCxnSpPr>
          <p:nvPr/>
        </p:nvCxnSpPr>
        <p:spPr>
          <a:xfrm>
            <a:off x="2817532" y="4386765"/>
            <a:ext cx="432865" cy="61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Flèche droite 53"/>
          <p:cNvSpPr/>
          <p:nvPr/>
        </p:nvSpPr>
        <p:spPr>
          <a:xfrm>
            <a:off x="4357686" y="492919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4214810" y="5214950"/>
            <a:ext cx="98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Rotation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3428992" y="4000504"/>
            <a:ext cx="2733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Couleur du frère de P= noir</a:t>
            </a:r>
          </a:p>
          <a:p>
            <a:r>
              <a:rPr lang="fr-FR" dirty="0" smtClean="0"/>
              <a:t>Et X = fg(P)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1643042" y="585789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1357290" y="471488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928662" y="2143116"/>
            <a:ext cx="112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13</a:t>
            </a:r>
            <a:endParaRPr lang="fr-FR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4143372" y="2143116"/>
            <a:ext cx="112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10</a:t>
            </a:r>
            <a:endParaRPr lang="fr-FR" b="1" dirty="0"/>
          </a:p>
        </p:txBody>
      </p:sp>
      <p:sp>
        <p:nvSpPr>
          <p:cNvPr id="62" name="ZoneTexte 61"/>
          <p:cNvSpPr txBox="1"/>
          <p:nvPr/>
        </p:nvSpPr>
        <p:spPr>
          <a:xfrm>
            <a:off x="928662" y="3357562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5</a:t>
            </a:r>
            <a:endParaRPr lang="fr-FR" b="1" dirty="0"/>
          </a:p>
        </p:txBody>
      </p:sp>
      <p:sp>
        <p:nvSpPr>
          <p:cNvPr id="31" name="Rectangle 30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9" grpId="0" animBg="1"/>
      <p:bldP spid="32" grpId="0" animBg="1"/>
      <p:bldP spid="33" grpId="0" animBg="1"/>
      <p:bldP spid="36" grpId="0" animBg="1"/>
      <p:bldP spid="37" grpId="0" animBg="1"/>
      <p:bldP spid="39" grpId="0" animBg="1"/>
      <p:bldP spid="44" grpId="0" animBg="1"/>
      <p:bldP spid="45" grpId="0" animBg="1"/>
      <p:bldP spid="47" grpId="0" animBg="1"/>
      <p:bldP spid="51" grpId="0" animBg="1"/>
      <p:bldP spid="54" grpId="0" animBg="1"/>
      <p:bldP spid="55" grpId="0"/>
      <p:bldP spid="56" grpId="0"/>
      <p:bldP spid="58" grpId="0"/>
      <p:bldP spid="59" grpId="0"/>
      <p:bldP spid="60" grpId="0"/>
      <p:bldP spid="61" grpId="0"/>
      <p:bldP spid="6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rme libre 41"/>
          <p:cNvSpPr/>
          <p:nvPr/>
        </p:nvSpPr>
        <p:spPr>
          <a:xfrm>
            <a:off x="42411" y="3571876"/>
            <a:ext cx="1814945" cy="1990615"/>
          </a:xfrm>
          <a:custGeom>
            <a:avLst/>
            <a:gdLst>
              <a:gd name="connsiteX0" fmla="*/ 942109 w 1814945"/>
              <a:gd name="connsiteY0" fmla="*/ 76135 h 1990615"/>
              <a:gd name="connsiteX1" fmla="*/ 526472 w 1814945"/>
              <a:gd name="connsiteY1" fmla="*/ 477916 h 1990615"/>
              <a:gd name="connsiteX2" fmla="*/ 471054 w 1814945"/>
              <a:gd name="connsiteY2" fmla="*/ 561044 h 1990615"/>
              <a:gd name="connsiteX3" fmla="*/ 290945 w 1814945"/>
              <a:gd name="connsiteY3" fmla="*/ 755007 h 1990615"/>
              <a:gd name="connsiteX4" fmla="*/ 152400 w 1814945"/>
              <a:gd name="connsiteY4" fmla="*/ 1004389 h 1990615"/>
              <a:gd name="connsiteX5" fmla="*/ 124691 w 1814945"/>
              <a:gd name="connsiteY5" fmla="*/ 1073662 h 1990615"/>
              <a:gd name="connsiteX6" fmla="*/ 110836 w 1814945"/>
              <a:gd name="connsiteY6" fmla="*/ 1142935 h 1990615"/>
              <a:gd name="connsiteX7" fmla="*/ 55418 w 1814945"/>
              <a:gd name="connsiteY7" fmla="*/ 1239916 h 1990615"/>
              <a:gd name="connsiteX8" fmla="*/ 41563 w 1814945"/>
              <a:gd name="connsiteY8" fmla="*/ 1281480 h 1990615"/>
              <a:gd name="connsiteX9" fmla="*/ 27709 w 1814945"/>
              <a:gd name="connsiteY9" fmla="*/ 1364607 h 1990615"/>
              <a:gd name="connsiteX10" fmla="*/ 13854 w 1814945"/>
              <a:gd name="connsiteY10" fmla="*/ 1406171 h 1990615"/>
              <a:gd name="connsiteX11" fmla="*/ 0 w 1814945"/>
              <a:gd name="connsiteY11" fmla="*/ 1461589 h 1990615"/>
              <a:gd name="connsiteX12" fmla="*/ 13854 w 1814945"/>
              <a:gd name="connsiteY12" fmla="*/ 1724825 h 1990615"/>
              <a:gd name="connsiteX13" fmla="*/ 55418 w 1814945"/>
              <a:gd name="connsiteY13" fmla="*/ 1821807 h 1990615"/>
              <a:gd name="connsiteX14" fmla="*/ 96982 w 1814945"/>
              <a:gd name="connsiteY14" fmla="*/ 1849516 h 1990615"/>
              <a:gd name="connsiteX15" fmla="*/ 138545 w 1814945"/>
              <a:gd name="connsiteY15" fmla="*/ 1863371 h 1990615"/>
              <a:gd name="connsiteX16" fmla="*/ 263236 w 1814945"/>
              <a:gd name="connsiteY16" fmla="*/ 1877225 h 1990615"/>
              <a:gd name="connsiteX17" fmla="*/ 374072 w 1814945"/>
              <a:gd name="connsiteY17" fmla="*/ 1918789 h 1990615"/>
              <a:gd name="connsiteX18" fmla="*/ 443345 w 1814945"/>
              <a:gd name="connsiteY18" fmla="*/ 1974207 h 1990615"/>
              <a:gd name="connsiteX19" fmla="*/ 512618 w 1814945"/>
              <a:gd name="connsiteY19" fmla="*/ 1988062 h 1990615"/>
              <a:gd name="connsiteX20" fmla="*/ 734291 w 1814945"/>
              <a:gd name="connsiteY20" fmla="*/ 1974207 h 1990615"/>
              <a:gd name="connsiteX21" fmla="*/ 817418 w 1814945"/>
              <a:gd name="connsiteY21" fmla="*/ 1918789 h 1990615"/>
              <a:gd name="connsiteX22" fmla="*/ 858982 w 1814945"/>
              <a:gd name="connsiteY22" fmla="*/ 1904935 h 1990615"/>
              <a:gd name="connsiteX23" fmla="*/ 928254 w 1814945"/>
              <a:gd name="connsiteY23" fmla="*/ 1863371 h 1990615"/>
              <a:gd name="connsiteX24" fmla="*/ 969818 w 1814945"/>
              <a:gd name="connsiteY24" fmla="*/ 1835662 h 1990615"/>
              <a:gd name="connsiteX25" fmla="*/ 1025236 w 1814945"/>
              <a:gd name="connsiteY25" fmla="*/ 1807953 h 1990615"/>
              <a:gd name="connsiteX26" fmla="*/ 1149927 w 1814945"/>
              <a:gd name="connsiteY26" fmla="*/ 1752535 h 1990615"/>
              <a:gd name="connsiteX27" fmla="*/ 1233054 w 1814945"/>
              <a:gd name="connsiteY27" fmla="*/ 1683262 h 1990615"/>
              <a:gd name="connsiteX28" fmla="*/ 1274618 w 1814945"/>
              <a:gd name="connsiteY28" fmla="*/ 1655553 h 1990615"/>
              <a:gd name="connsiteX29" fmla="*/ 1371600 w 1814945"/>
              <a:gd name="connsiteY29" fmla="*/ 1586280 h 1990615"/>
              <a:gd name="connsiteX30" fmla="*/ 1454727 w 1814945"/>
              <a:gd name="connsiteY30" fmla="*/ 1517007 h 1990615"/>
              <a:gd name="connsiteX31" fmla="*/ 1524000 w 1814945"/>
              <a:gd name="connsiteY31" fmla="*/ 1433880 h 1990615"/>
              <a:gd name="connsiteX32" fmla="*/ 1551709 w 1814945"/>
              <a:gd name="connsiteY32" fmla="*/ 1378462 h 1990615"/>
              <a:gd name="connsiteX33" fmla="*/ 1565563 w 1814945"/>
              <a:gd name="connsiteY33" fmla="*/ 1323044 h 1990615"/>
              <a:gd name="connsiteX34" fmla="*/ 1593272 w 1814945"/>
              <a:gd name="connsiteY34" fmla="*/ 1267625 h 1990615"/>
              <a:gd name="connsiteX35" fmla="*/ 1620982 w 1814945"/>
              <a:gd name="connsiteY35" fmla="*/ 1198353 h 1990615"/>
              <a:gd name="connsiteX36" fmla="*/ 1648691 w 1814945"/>
              <a:gd name="connsiteY36" fmla="*/ 1087516 h 1990615"/>
              <a:gd name="connsiteX37" fmla="*/ 1662545 w 1814945"/>
              <a:gd name="connsiteY37" fmla="*/ 1045953 h 1990615"/>
              <a:gd name="connsiteX38" fmla="*/ 1704109 w 1814945"/>
              <a:gd name="connsiteY38" fmla="*/ 1018244 h 1990615"/>
              <a:gd name="connsiteX39" fmla="*/ 1717963 w 1814945"/>
              <a:gd name="connsiteY39" fmla="*/ 893553 h 1990615"/>
              <a:gd name="connsiteX40" fmla="*/ 1801091 w 1814945"/>
              <a:gd name="connsiteY40" fmla="*/ 755007 h 1990615"/>
              <a:gd name="connsiteX41" fmla="*/ 1814945 w 1814945"/>
              <a:gd name="connsiteY41" fmla="*/ 713444 h 1990615"/>
              <a:gd name="connsiteX42" fmla="*/ 1787236 w 1814945"/>
              <a:gd name="connsiteY42" fmla="*/ 588753 h 1990615"/>
              <a:gd name="connsiteX43" fmla="*/ 1773382 w 1814945"/>
              <a:gd name="connsiteY43" fmla="*/ 422498 h 1990615"/>
              <a:gd name="connsiteX44" fmla="*/ 1704109 w 1814945"/>
              <a:gd name="connsiteY44" fmla="*/ 297807 h 1990615"/>
              <a:gd name="connsiteX45" fmla="*/ 1662545 w 1814945"/>
              <a:gd name="connsiteY45" fmla="*/ 214680 h 1990615"/>
              <a:gd name="connsiteX46" fmla="*/ 1620982 w 1814945"/>
              <a:gd name="connsiteY46" fmla="*/ 186971 h 1990615"/>
              <a:gd name="connsiteX47" fmla="*/ 1551709 w 1814945"/>
              <a:gd name="connsiteY47" fmla="*/ 131553 h 1990615"/>
              <a:gd name="connsiteX48" fmla="*/ 1440872 w 1814945"/>
              <a:gd name="connsiteY48" fmla="*/ 117698 h 1990615"/>
              <a:gd name="connsiteX49" fmla="*/ 1371600 w 1814945"/>
              <a:gd name="connsiteY49" fmla="*/ 103844 h 1990615"/>
              <a:gd name="connsiteX50" fmla="*/ 1288472 w 1814945"/>
              <a:gd name="connsiteY50" fmla="*/ 48425 h 1990615"/>
              <a:gd name="connsiteX51" fmla="*/ 1246909 w 1814945"/>
              <a:gd name="connsiteY51" fmla="*/ 20716 h 1990615"/>
              <a:gd name="connsiteX52" fmla="*/ 1205345 w 1814945"/>
              <a:gd name="connsiteY52" fmla="*/ 6862 h 1990615"/>
              <a:gd name="connsiteX53" fmla="*/ 1122218 w 1814945"/>
              <a:gd name="connsiteY53" fmla="*/ 20716 h 1990615"/>
              <a:gd name="connsiteX54" fmla="*/ 1039091 w 1814945"/>
              <a:gd name="connsiteY54" fmla="*/ 76135 h 1990615"/>
              <a:gd name="connsiteX55" fmla="*/ 942109 w 1814945"/>
              <a:gd name="connsiteY55" fmla="*/ 76135 h 199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14945" h="1990615">
                <a:moveTo>
                  <a:pt x="942109" y="76135"/>
                </a:moveTo>
                <a:cubicBezTo>
                  <a:pt x="786776" y="283243"/>
                  <a:pt x="1004388" y="0"/>
                  <a:pt x="526472" y="477916"/>
                </a:cubicBezTo>
                <a:cubicBezTo>
                  <a:pt x="502924" y="501464"/>
                  <a:pt x="492865" y="535878"/>
                  <a:pt x="471054" y="561044"/>
                </a:cubicBezTo>
                <a:cubicBezTo>
                  <a:pt x="406436" y="635603"/>
                  <a:pt x="342342" y="675575"/>
                  <a:pt x="290945" y="755007"/>
                </a:cubicBezTo>
                <a:cubicBezTo>
                  <a:pt x="251850" y="815427"/>
                  <a:pt x="187166" y="927902"/>
                  <a:pt x="152400" y="1004389"/>
                </a:cubicBezTo>
                <a:cubicBezTo>
                  <a:pt x="142109" y="1027030"/>
                  <a:pt x="131837" y="1049841"/>
                  <a:pt x="124691" y="1073662"/>
                </a:cubicBezTo>
                <a:cubicBezTo>
                  <a:pt x="117924" y="1096217"/>
                  <a:pt x="118283" y="1120595"/>
                  <a:pt x="110836" y="1142935"/>
                </a:cubicBezTo>
                <a:cubicBezTo>
                  <a:pt x="86546" y="1215805"/>
                  <a:pt x="85823" y="1179106"/>
                  <a:pt x="55418" y="1239916"/>
                </a:cubicBezTo>
                <a:cubicBezTo>
                  <a:pt x="48887" y="1252978"/>
                  <a:pt x="46181" y="1267625"/>
                  <a:pt x="41563" y="1281480"/>
                </a:cubicBezTo>
                <a:cubicBezTo>
                  <a:pt x="36945" y="1309189"/>
                  <a:pt x="33803" y="1337185"/>
                  <a:pt x="27709" y="1364607"/>
                </a:cubicBezTo>
                <a:cubicBezTo>
                  <a:pt x="24541" y="1378863"/>
                  <a:pt x="17866" y="1392129"/>
                  <a:pt x="13854" y="1406171"/>
                </a:cubicBezTo>
                <a:cubicBezTo>
                  <a:pt x="8623" y="1424480"/>
                  <a:pt x="4618" y="1443116"/>
                  <a:pt x="0" y="1461589"/>
                </a:cubicBezTo>
                <a:cubicBezTo>
                  <a:pt x="4618" y="1549334"/>
                  <a:pt x="6242" y="1637289"/>
                  <a:pt x="13854" y="1724825"/>
                </a:cubicBezTo>
                <a:cubicBezTo>
                  <a:pt x="16882" y="1759650"/>
                  <a:pt x="30146" y="1796535"/>
                  <a:pt x="55418" y="1821807"/>
                </a:cubicBezTo>
                <a:cubicBezTo>
                  <a:pt x="67192" y="1833581"/>
                  <a:pt x="82089" y="1842069"/>
                  <a:pt x="96982" y="1849516"/>
                </a:cubicBezTo>
                <a:cubicBezTo>
                  <a:pt x="110044" y="1856047"/>
                  <a:pt x="124140" y="1860970"/>
                  <a:pt x="138545" y="1863371"/>
                </a:cubicBezTo>
                <a:cubicBezTo>
                  <a:pt x="179795" y="1870246"/>
                  <a:pt x="221672" y="1872607"/>
                  <a:pt x="263236" y="1877225"/>
                </a:cubicBezTo>
                <a:cubicBezTo>
                  <a:pt x="311973" y="1889410"/>
                  <a:pt x="330602" y="1889810"/>
                  <a:pt x="374072" y="1918789"/>
                </a:cubicBezTo>
                <a:cubicBezTo>
                  <a:pt x="417545" y="1947771"/>
                  <a:pt x="385829" y="1952638"/>
                  <a:pt x="443345" y="1974207"/>
                </a:cubicBezTo>
                <a:cubicBezTo>
                  <a:pt x="465394" y="1982475"/>
                  <a:pt x="489527" y="1983444"/>
                  <a:pt x="512618" y="1988062"/>
                </a:cubicBezTo>
                <a:cubicBezTo>
                  <a:pt x="586509" y="1983444"/>
                  <a:pt x="662097" y="1990615"/>
                  <a:pt x="734291" y="1974207"/>
                </a:cubicBezTo>
                <a:cubicBezTo>
                  <a:pt x="766765" y="1966827"/>
                  <a:pt x="785825" y="1929320"/>
                  <a:pt x="817418" y="1918789"/>
                </a:cubicBezTo>
                <a:lnTo>
                  <a:pt x="858982" y="1904935"/>
                </a:lnTo>
                <a:cubicBezTo>
                  <a:pt x="913103" y="1850812"/>
                  <a:pt x="856315" y="1899340"/>
                  <a:pt x="928254" y="1863371"/>
                </a:cubicBezTo>
                <a:cubicBezTo>
                  <a:pt x="943147" y="1855924"/>
                  <a:pt x="955361" y="1843923"/>
                  <a:pt x="969818" y="1835662"/>
                </a:cubicBezTo>
                <a:cubicBezTo>
                  <a:pt x="987750" y="1825415"/>
                  <a:pt x="1006363" y="1816341"/>
                  <a:pt x="1025236" y="1807953"/>
                </a:cubicBezTo>
                <a:cubicBezTo>
                  <a:pt x="1092035" y="1778265"/>
                  <a:pt x="1090244" y="1786640"/>
                  <a:pt x="1149927" y="1752535"/>
                </a:cubicBezTo>
                <a:cubicBezTo>
                  <a:pt x="1215596" y="1715009"/>
                  <a:pt x="1170535" y="1735361"/>
                  <a:pt x="1233054" y="1683262"/>
                </a:cubicBezTo>
                <a:cubicBezTo>
                  <a:pt x="1245846" y="1672602"/>
                  <a:pt x="1261826" y="1666213"/>
                  <a:pt x="1274618" y="1655553"/>
                </a:cubicBezTo>
                <a:cubicBezTo>
                  <a:pt x="1358871" y="1585343"/>
                  <a:pt x="1269053" y="1637553"/>
                  <a:pt x="1371600" y="1586280"/>
                </a:cubicBezTo>
                <a:cubicBezTo>
                  <a:pt x="1426224" y="1504343"/>
                  <a:pt x="1365241" y="1580925"/>
                  <a:pt x="1454727" y="1517007"/>
                </a:cubicBezTo>
                <a:cubicBezTo>
                  <a:pt x="1482396" y="1497244"/>
                  <a:pt x="1507238" y="1463214"/>
                  <a:pt x="1524000" y="1433880"/>
                </a:cubicBezTo>
                <a:cubicBezTo>
                  <a:pt x="1534247" y="1415948"/>
                  <a:pt x="1542473" y="1396935"/>
                  <a:pt x="1551709" y="1378462"/>
                </a:cubicBezTo>
                <a:cubicBezTo>
                  <a:pt x="1556327" y="1359989"/>
                  <a:pt x="1558877" y="1340873"/>
                  <a:pt x="1565563" y="1323044"/>
                </a:cubicBezTo>
                <a:cubicBezTo>
                  <a:pt x="1572815" y="1303706"/>
                  <a:pt x="1584884" y="1286498"/>
                  <a:pt x="1593272" y="1267625"/>
                </a:cubicBezTo>
                <a:cubicBezTo>
                  <a:pt x="1603373" y="1244899"/>
                  <a:pt x="1612250" y="1221639"/>
                  <a:pt x="1620982" y="1198353"/>
                </a:cubicBezTo>
                <a:cubicBezTo>
                  <a:pt x="1644730" y="1135026"/>
                  <a:pt x="1628025" y="1170179"/>
                  <a:pt x="1648691" y="1087516"/>
                </a:cubicBezTo>
                <a:cubicBezTo>
                  <a:pt x="1652233" y="1073348"/>
                  <a:pt x="1653422" y="1057357"/>
                  <a:pt x="1662545" y="1045953"/>
                </a:cubicBezTo>
                <a:cubicBezTo>
                  <a:pt x="1672947" y="1032951"/>
                  <a:pt x="1690254" y="1027480"/>
                  <a:pt x="1704109" y="1018244"/>
                </a:cubicBezTo>
                <a:cubicBezTo>
                  <a:pt x="1708727" y="976680"/>
                  <a:pt x="1707188" y="933960"/>
                  <a:pt x="1717963" y="893553"/>
                </a:cubicBezTo>
                <a:cubicBezTo>
                  <a:pt x="1732278" y="839872"/>
                  <a:pt x="1768946" y="797866"/>
                  <a:pt x="1801091" y="755007"/>
                </a:cubicBezTo>
                <a:cubicBezTo>
                  <a:pt x="1805709" y="741153"/>
                  <a:pt x="1814945" y="728048"/>
                  <a:pt x="1814945" y="713444"/>
                </a:cubicBezTo>
                <a:cubicBezTo>
                  <a:pt x="1814945" y="695850"/>
                  <a:pt x="1792581" y="610131"/>
                  <a:pt x="1787236" y="588753"/>
                </a:cubicBezTo>
                <a:cubicBezTo>
                  <a:pt x="1782618" y="533335"/>
                  <a:pt x="1780732" y="477621"/>
                  <a:pt x="1773382" y="422498"/>
                </a:cubicBezTo>
                <a:cubicBezTo>
                  <a:pt x="1764099" y="352872"/>
                  <a:pt x="1733187" y="385036"/>
                  <a:pt x="1704109" y="297807"/>
                </a:cubicBezTo>
                <a:cubicBezTo>
                  <a:pt x="1692841" y="264003"/>
                  <a:pt x="1689401" y="241537"/>
                  <a:pt x="1662545" y="214680"/>
                </a:cubicBezTo>
                <a:cubicBezTo>
                  <a:pt x="1650771" y="202906"/>
                  <a:pt x="1633984" y="197373"/>
                  <a:pt x="1620982" y="186971"/>
                </a:cubicBezTo>
                <a:cubicBezTo>
                  <a:pt x="1597255" y="167989"/>
                  <a:pt x="1584055" y="140375"/>
                  <a:pt x="1551709" y="131553"/>
                </a:cubicBezTo>
                <a:cubicBezTo>
                  <a:pt x="1515788" y="121756"/>
                  <a:pt x="1477672" y="123360"/>
                  <a:pt x="1440872" y="117698"/>
                </a:cubicBezTo>
                <a:cubicBezTo>
                  <a:pt x="1417598" y="114117"/>
                  <a:pt x="1394691" y="108462"/>
                  <a:pt x="1371600" y="103844"/>
                </a:cubicBezTo>
                <a:cubicBezTo>
                  <a:pt x="1322898" y="30790"/>
                  <a:pt x="1371974" y="84212"/>
                  <a:pt x="1288472" y="48425"/>
                </a:cubicBezTo>
                <a:cubicBezTo>
                  <a:pt x="1273167" y="41866"/>
                  <a:pt x="1261802" y="28162"/>
                  <a:pt x="1246909" y="20716"/>
                </a:cubicBezTo>
                <a:cubicBezTo>
                  <a:pt x="1233847" y="14185"/>
                  <a:pt x="1219200" y="11480"/>
                  <a:pt x="1205345" y="6862"/>
                </a:cubicBezTo>
                <a:cubicBezTo>
                  <a:pt x="1177636" y="11480"/>
                  <a:pt x="1148148" y="9912"/>
                  <a:pt x="1122218" y="20716"/>
                </a:cubicBezTo>
                <a:cubicBezTo>
                  <a:pt x="1091477" y="33525"/>
                  <a:pt x="1115291" y="219299"/>
                  <a:pt x="1039091" y="76135"/>
                </a:cubicBezTo>
                <a:lnTo>
                  <a:pt x="942109" y="76135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50017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1000100" y="3857628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1571604" y="3071810"/>
            <a:ext cx="544473" cy="4701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6" name="Connecteur droit 45"/>
          <p:cNvCxnSpPr>
            <a:stCxn id="45" idx="2"/>
            <a:endCxn id="44" idx="0"/>
          </p:cNvCxnSpPr>
          <p:nvPr/>
        </p:nvCxnSpPr>
        <p:spPr>
          <a:xfrm rot="10800000" flipV="1">
            <a:off x="1272338" y="3306864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2214546" y="3857628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9" name="Connecteur droit 48"/>
          <p:cNvCxnSpPr>
            <a:stCxn id="45" idx="6"/>
            <a:endCxn id="47" idx="0"/>
          </p:cNvCxnSpPr>
          <p:nvPr/>
        </p:nvCxnSpPr>
        <p:spPr>
          <a:xfrm>
            <a:off x="2116077" y="3306864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èche droite 53"/>
          <p:cNvSpPr/>
          <p:nvPr/>
        </p:nvSpPr>
        <p:spPr>
          <a:xfrm>
            <a:off x="3143240" y="400050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2857488" y="4357694"/>
            <a:ext cx="1162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Coloration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2714612" y="3071810"/>
            <a:ext cx="1857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Couleur du frère de P= rouge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928662" y="2143116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2</a:t>
            </a:r>
            <a:endParaRPr lang="fr-FR" b="1" dirty="0"/>
          </a:p>
        </p:txBody>
      </p:sp>
      <p:sp>
        <p:nvSpPr>
          <p:cNvPr id="31" name="Ellipse 30"/>
          <p:cNvSpPr/>
          <p:nvPr/>
        </p:nvSpPr>
        <p:spPr>
          <a:xfrm>
            <a:off x="357158" y="478632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40" name="Connecteur droit 39"/>
          <p:cNvCxnSpPr>
            <a:stCxn id="44" idx="2"/>
            <a:endCxn id="31" idx="0"/>
          </p:cNvCxnSpPr>
          <p:nvPr/>
        </p:nvCxnSpPr>
        <p:spPr>
          <a:xfrm rot="10800000" flipV="1">
            <a:off x="629396" y="4092682"/>
            <a:ext cx="370705" cy="693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928662" y="478632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714348" y="37861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1214414" y="284535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57" name="Ellipse 56"/>
          <p:cNvSpPr/>
          <p:nvPr/>
        </p:nvSpPr>
        <p:spPr>
          <a:xfrm>
            <a:off x="4643438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5214942" y="3071810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64" name="Connecteur droit 63"/>
          <p:cNvCxnSpPr>
            <a:stCxn id="63" idx="2"/>
            <a:endCxn id="57" idx="0"/>
          </p:cNvCxnSpPr>
          <p:nvPr/>
        </p:nvCxnSpPr>
        <p:spPr>
          <a:xfrm rot="10800000" flipV="1">
            <a:off x="4915676" y="3306864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5857884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66" name="Connecteur droit 65"/>
          <p:cNvCxnSpPr>
            <a:stCxn id="63" idx="6"/>
            <a:endCxn id="65" idx="0"/>
          </p:cNvCxnSpPr>
          <p:nvPr/>
        </p:nvCxnSpPr>
        <p:spPr>
          <a:xfrm>
            <a:off x="5759415" y="3306864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lipse 66"/>
          <p:cNvSpPr/>
          <p:nvPr/>
        </p:nvSpPr>
        <p:spPr>
          <a:xfrm>
            <a:off x="4000496" y="478632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68" name="Connecteur droit 67"/>
          <p:cNvCxnSpPr>
            <a:stCxn id="57" idx="2"/>
            <a:endCxn id="67" idx="0"/>
          </p:cNvCxnSpPr>
          <p:nvPr/>
        </p:nvCxnSpPr>
        <p:spPr>
          <a:xfrm rot="10800000" flipV="1">
            <a:off x="4272734" y="4092682"/>
            <a:ext cx="370705" cy="693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4572000" y="478632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4357686" y="37861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4857752" y="284535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72" name="Ellipse 71"/>
          <p:cNvSpPr/>
          <p:nvPr/>
        </p:nvSpPr>
        <p:spPr>
          <a:xfrm>
            <a:off x="7170799" y="3887586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7742303" y="310176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4" name="Connecteur droit 73"/>
          <p:cNvCxnSpPr>
            <a:stCxn id="73" idx="2"/>
            <a:endCxn id="72" idx="0"/>
          </p:cNvCxnSpPr>
          <p:nvPr/>
        </p:nvCxnSpPr>
        <p:spPr>
          <a:xfrm rot="10800000" flipV="1">
            <a:off x="7443037" y="3336822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/>
          <p:cNvSpPr/>
          <p:nvPr/>
        </p:nvSpPr>
        <p:spPr>
          <a:xfrm>
            <a:off x="8385245" y="3887586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6" name="Connecteur droit 75"/>
          <p:cNvCxnSpPr>
            <a:stCxn id="73" idx="6"/>
            <a:endCxn id="75" idx="0"/>
          </p:cNvCxnSpPr>
          <p:nvPr/>
        </p:nvCxnSpPr>
        <p:spPr>
          <a:xfrm>
            <a:off x="8286776" y="3336822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6527857" y="4816280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8" name="Connecteur droit 77"/>
          <p:cNvCxnSpPr>
            <a:stCxn id="72" idx="2"/>
            <a:endCxn id="77" idx="0"/>
          </p:cNvCxnSpPr>
          <p:nvPr/>
        </p:nvCxnSpPr>
        <p:spPr>
          <a:xfrm rot="10800000" flipV="1">
            <a:off x="6800095" y="4122640"/>
            <a:ext cx="370705" cy="693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7099361" y="48162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6885047" y="381614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7385113" y="287531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82" name="Flèche droite 81"/>
          <p:cNvSpPr/>
          <p:nvPr/>
        </p:nvSpPr>
        <p:spPr>
          <a:xfrm>
            <a:off x="6357950" y="3429000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6072198" y="3071810"/>
            <a:ext cx="1162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Coloration</a:t>
            </a:r>
            <a:endParaRPr lang="fr-FR" dirty="0"/>
          </a:p>
        </p:txBody>
      </p:sp>
      <p:sp>
        <p:nvSpPr>
          <p:cNvPr id="51" name="Rectangle 50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5" grpId="0" animBg="1"/>
      <p:bldP spid="47" grpId="0" animBg="1"/>
      <p:bldP spid="54" grpId="0" animBg="1"/>
      <p:bldP spid="55" grpId="0"/>
      <p:bldP spid="56" grpId="0"/>
      <p:bldP spid="60" grpId="0"/>
      <p:bldP spid="31" grpId="0" animBg="1"/>
      <p:bldP spid="43" grpId="0"/>
      <p:bldP spid="48" grpId="0"/>
      <p:bldP spid="50" grpId="0"/>
      <p:bldP spid="57" grpId="0" animBg="1"/>
      <p:bldP spid="63" grpId="0" animBg="1"/>
      <p:bldP spid="65" grpId="0" animBg="1"/>
      <p:bldP spid="67" grpId="0" animBg="1"/>
      <p:bldP spid="69" grpId="0"/>
      <p:bldP spid="70" grpId="0"/>
      <p:bldP spid="71" grpId="0"/>
      <p:bldP spid="72" grpId="0" animBg="1"/>
      <p:bldP spid="73" grpId="0" animBg="1"/>
      <p:bldP spid="75" grpId="0" animBg="1"/>
      <p:bldP spid="77" grpId="0" animBg="1"/>
      <p:bldP spid="79" grpId="0"/>
      <p:bldP spid="80" grpId="0"/>
      <p:bldP spid="81" grpId="0"/>
      <p:bldP spid="82" grpId="0" animBg="1"/>
      <p:bldP spid="8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rme libre 57"/>
          <p:cNvSpPr/>
          <p:nvPr/>
        </p:nvSpPr>
        <p:spPr>
          <a:xfrm rot="16200000">
            <a:off x="302117" y="4412735"/>
            <a:ext cx="1814945" cy="1990615"/>
          </a:xfrm>
          <a:custGeom>
            <a:avLst/>
            <a:gdLst>
              <a:gd name="connsiteX0" fmla="*/ 942109 w 1814945"/>
              <a:gd name="connsiteY0" fmla="*/ 76135 h 1990615"/>
              <a:gd name="connsiteX1" fmla="*/ 526472 w 1814945"/>
              <a:gd name="connsiteY1" fmla="*/ 477916 h 1990615"/>
              <a:gd name="connsiteX2" fmla="*/ 471054 w 1814945"/>
              <a:gd name="connsiteY2" fmla="*/ 561044 h 1990615"/>
              <a:gd name="connsiteX3" fmla="*/ 290945 w 1814945"/>
              <a:gd name="connsiteY3" fmla="*/ 755007 h 1990615"/>
              <a:gd name="connsiteX4" fmla="*/ 152400 w 1814945"/>
              <a:gd name="connsiteY4" fmla="*/ 1004389 h 1990615"/>
              <a:gd name="connsiteX5" fmla="*/ 124691 w 1814945"/>
              <a:gd name="connsiteY5" fmla="*/ 1073662 h 1990615"/>
              <a:gd name="connsiteX6" fmla="*/ 110836 w 1814945"/>
              <a:gd name="connsiteY6" fmla="*/ 1142935 h 1990615"/>
              <a:gd name="connsiteX7" fmla="*/ 55418 w 1814945"/>
              <a:gd name="connsiteY7" fmla="*/ 1239916 h 1990615"/>
              <a:gd name="connsiteX8" fmla="*/ 41563 w 1814945"/>
              <a:gd name="connsiteY8" fmla="*/ 1281480 h 1990615"/>
              <a:gd name="connsiteX9" fmla="*/ 27709 w 1814945"/>
              <a:gd name="connsiteY9" fmla="*/ 1364607 h 1990615"/>
              <a:gd name="connsiteX10" fmla="*/ 13854 w 1814945"/>
              <a:gd name="connsiteY10" fmla="*/ 1406171 h 1990615"/>
              <a:gd name="connsiteX11" fmla="*/ 0 w 1814945"/>
              <a:gd name="connsiteY11" fmla="*/ 1461589 h 1990615"/>
              <a:gd name="connsiteX12" fmla="*/ 13854 w 1814945"/>
              <a:gd name="connsiteY12" fmla="*/ 1724825 h 1990615"/>
              <a:gd name="connsiteX13" fmla="*/ 55418 w 1814945"/>
              <a:gd name="connsiteY13" fmla="*/ 1821807 h 1990615"/>
              <a:gd name="connsiteX14" fmla="*/ 96982 w 1814945"/>
              <a:gd name="connsiteY14" fmla="*/ 1849516 h 1990615"/>
              <a:gd name="connsiteX15" fmla="*/ 138545 w 1814945"/>
              <a:gd name="connsiteY15" fmla="*/ 1863371 h 1990615"/>
              <a:gd name="connsiteX16" fmla="*/ 263236 w 1814945"/>
              <a:gd name="connsiteY16" fmla="*/ 1877225 h 1990615"/>
              <a:gd name="connsiteX17" fmla="*/ 374072 w 1814945"/>
              <a:gd name="connsiteY17" fmla="*/ 1918789 h 1990615"/>
              <a:gd name="connsiteX18" fmla="*/ 443345 w 1814945"/>
              <a:gd name="connsiteY18" fmla="*/ 1974207 h 1990615"/>
              <a:gd name="connsiteX19" fmla="*/ 512618 w 1814945"/>
              <a:gd name="connsiteY19" fmla="*/ 1988062 h 1990615"/>
              <a:gd name="connsiteX20" fmla="*/ 734291 w 1814945"/>
              <a:gd name="connsiteY20" fmla="*/ 1974207 h 1990615"/>
              <a:gd name="connsiteX21" fmla="*/ 817418 w 1814945"/>
              <a:gd name="connsiteY21" fmla="*/ 1918789 h 1990615"/>
              <a:gd name="connsiteX22" fmla="*/ 858982 w 1814945"/>
              <a:gd name="connsiteY22" fmla="*/ 1904935 h 1990615"/>
              <a:gd name="connsiteX23" fmla="*/ 928254 w 1814945"/>
              <a:gd name="connsiteY23" fmla="*/ 1863371 h 1990615"/>
              <a:gd name="connsiteX24" fmla="*/ 969818 w 1814945"/>
              <a:gd name="connsiteY24" fmla="*/ 1835662 h 1990615"/>
              <a:gd name="connsiteX25" fmla="*/ 1025236 w 1814945"/>
              <a:gd name="connsiteY25" fmla="*/ 1807953 h 1990615"/>
              <a:gd name="connsiteX26" fmla="*/ 1149927 w 1814945"/>
              <a:gd name="connsiteY26" fmla="*/ 1752535 h 1990615"/>
              <a:gd name="connsiteX27" fmla="*/ 1233054 w 1814945"/>
              <a:gd name="connsiteY27" fmla="*/ 1683262 h 1990615"/>
              <a:gd name="connsiteX28" fmla="*/ 1274618 w 1814945"/>
              <a:gd name="connsiteY28" fmla="*/ 1655553 h 1990615"/>
              <a:gd name="connsiteX29" fmla="*/ 1371600 w 1814945"/>
              <a:gd name="connsiteY29" fmla="*/ 1586280 h 1990615"/>
              <a:gd name="connsiteX30" fmla="*/ 1454727 w 1814945"/>
              <a:gd name="connsiteY30" fmla="*/ 1517007 h 1990615"/>
              <a:gd name="connsiteX31" fmla="*/ 1524000 w 1814945"/>
              <a:gd name="connsiteY31" fmla="*/ 1433880 h 1990615"/>
              <a:gd name="connsiteX32" fmla="*/ 1551709 w 1814945"/>
              <a:gd name="connsiteY32" fmla="*/ 1378462 h 1990615"/>
              <a:gd name="connsiteX33" fmla="*/ 1565563 w 1814945"/>
              <a:gd name="connsiteY33" fmla="*/ 1323044 h 1990615"/>
              <a:gd name="connsiteX34" fmla="*/ 1593272 w 1814945"/>
              <a:gd name="connsiteY34" fmla="*/ 1267625 h 1990615"/>
              <a:gd name="connsiteX35" fmla="*/ 1620982 w 1814945"/>
              <a:gd name="connsiteY35" fmla="*/ 1198353 h 1990615"/>
              <a:gd name="connsiteX36" fmla="*/ 1648691 w 1814945"/>
              <a:gd name="connsiteY36" fmla="*/ 1087516 h 1990615"/>
              <a:gd name="connsiteX37" fmla="*/ 1662545 w 1814945"/>
              <a:gd name="connsiteY37" fmla="*/ 1045953 h 1990615"/>
              <a:gd name="connsiteX38" fmla="*/ 1704109 w 1814945"/>
              <a:gd name="connsiteY38" fmla="*/ 1018244 h 1990615"/>
              <a:gd name="connsiteX39" fmla="*/ 1717963 w 1814945"/>
              <a:gd name="connsiteY39" fmla="*/ 893553 h 1990615"/>
              <a:gd name="connsiteX40" fmla="*/ 1801091 w 1814945"/>
              <a:gd name="connsiteY40" fmla="*/ 755007 h 1990615"/>
              <a:gd name="connsiteX41" fmla="*/ 1814945 w 1814945"/>
              <a:gd name="connsiteY41" fmla="*/ 713444 h 1990615"/>
              <a:gd name="connsiteX42" fmla="*/ 1787236 w 1814945"/>
              <a:gd name="connsiteY42" fmla="*/ 588753 h 1990615"/>
              <a:gd name="connsiteX43" fmla="*/ 1773382 w 1814945"/>
              <a:gd name="connsiteY43" fmla="*/ 422498 h 1990615"/>
              <a:gd name="connsiteX44" fmla="*/ 1704109 w 1814945"/>
              <a:gd name="connsiteY44" fmla="*/ 297807 h 1990615"/>
              <a:gd name="connsiteX45" fmla="*/ 1662545 w 1814945"/>
              <a:gd name="connsiteY45" fmla="*/ 214680 h 1990615"/>
              <a:gd name="connsiteX46" fmla="*/ 1620982 w 1814945"/>
              <a:gd name="connsiteY46" fmla="*/ 186971 h 1990615"/>
              <a:gd name="connsiteX47" fmla="*/ 1551709 w 1814945"/>
              <a:gd name="connsiteY47" fmla="*/ 131553 h 1990615"/>
              <a:gd name="connsiteX48" fmla="*/ 1440872 w 1814945"/>
              <a:gd name="connsiteY48" fmla="*/ 117698 h 1990615"/>
              <a:gd name="connsiteX49" fmla="*/ 1371600 w 1814945"/>
              <a:gd name="connsiteY49" fmla="*/ 103844 h 1990615"/>
              <a:gd name="connsiteX50" fmla="*/ 1288472 w 1814945"/>
              <a:gd name="connsiteY50" fmla="*/ 48425 h 1990615"/>
              <a:gd name="connsiteX51" fmla="*/ 1246909 w 1814945"/>
              <a:gd name="connsiteY51" fmla="*/ 20716 h 1990615"/>
              <a:gd name="connsiteX52" fmla="*/ 1205345 w 1814945"/>
              <a:gd name="connsiteY52" fmla="*/ 6862 h 1990615"/>
              <a:gd name="connsiteX53" fmla="*/ 1122218 w 1814945"/>
              <a:gd name="connsiteY53" fmla="*/ 20716 h 1990615"/>
              <a:gd name="connsiteX54" fmla="*/ 1039091 w 1814945"/>
              <a:gd name="connsiteY54" fmla="*/ 76135 h 1990615"/>
              <a:gd name="connsiteX55" fmla="*/ 942109 w 1814945"/>
              <a:gd name="connsiteY55" fmla="*/ 76135 h 199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14945" h="1990615">
                <a:moveTo>
                  <a:pt x="942109" y="76135"/>
                </a:moveTo>
                <a:cubicBezTo>
                  <a:pt x="786776" y="283243"/>
                  <a:pt x="1004388" y="0"/>
                  <a:pt x="526472" y="477916"/>
                </a:cubicBezTo>
                <a:cubicBezTo>
                  <a:pt x="502924" y="501464"/>
                  <a:pt x="492865" y="535878"/>
                  <a:pt x="471054" y="561044"/>
                </a:cubicBezTo>
                <a:cubicBezTo>
                  <a:pt x="406436" y="635603"/>
                  <a:pt x="342342" y="675575"/>
                  <a:pt x="290945" y="755007"/>
                </a:cubicBezTo>
                <a:cubicBezTo>
                  <a:pt x="251850" y="815427"/>
                  <a:pt x="187166" y="927902"/>
                  <a:pt x="152400" y="1004389"/>
                </a:cubicBezTo>
                <a:cubicBezTo>
                  <a:pt x="142109" y="1027030"/>
                  <a:pt x="131837" y="1049841"/>
                  <a:pt x="124691" y="1073662"/>
                </a:cubicBezTo>
                <a:cubicBezTo>
                  <a:pt x="117924" y="1096217"/>
                  <a:pt x="118283" y="1120595"/>
                  <a:pt x="110836" y="1142935"/>
                </a:cubicBezTo>
                <a:cubicBezTo>
                  <a:pt x="86546" y="1215805"/>
                  <a:pt x="85823" y="1179106"/>
                  <a:pt x="55418" y="1239916"/>
                </a:cubicBezTo>
                <a:cubicBezTo>
                  <a:pt x="48887" y="1252978"/>
                  <a:pt x="46181" y="1267625"/>
                  <a:pt x="41563" y="1281480"/>
                </a:cubicBezTo>
                <a:cubicBezTo>
                  <a:pt x="36945" y="1309189"/>
                  <a:pt x="33803" y="1337185"/>
                  <a:pt x="27709" y="1364607"/>
                </a:cubicBezTo>
                <a:cubicBezTo>
                  <a:pt x="24541" y="1378863"/>
                  <a:pt x="17866" y="1392129"/>
                  <a:pt x="13854" y="1406171"/>
                </a:cubicBezTo>
                <a:cubicBezTo>
                  <a:pt x="8623" y="1424480"/>
                  <a:pt x="4618" y="1443116"/>
                  <a:pt x="0" y="1461589"/>
                </a:cubicBezTo>
                <a:cubicBezTo>
                  <a:pt x="4618" y="1549334"/>
                  <a:pt x="6242" y="1637289"/>
                  <a:pt x="13854" y="1724825"/>
                </a:cubicBezTo>
                <a:cubicBezTo>
                  <a:pt x="16882" y="1759650"/>
                  <a:pt x="30146" y="1796535"/>
                  <a:pt x="55418" y="1821807"/>
                </a:cubicBezTo>
                <a:cubicBezTo>
                  <a:pt x="67192" y="1833581"/>
                  <a:pt x="82089" y="1842069"/>
                  <a:pt x="96982" y="1849516"/>
                </a:cubicBezTo>
                <a:cubicBezTo>
                  <a:pt x="110044" y="1856047"/>
                  <a:pt x="124140" y="1860970"/>
                  <a:pt x="138545" y="1863371"/>
                </a:cubicBezTo>
                <a:cubicBezTo>
                  <a:pt x="179795" y="1870246"/>
                  <a:pt x="221672" y="1872607"/>
                  <a:pt x="263236" y="1877225"/>
                </a:cubicBezTo>
                <a:cubicBezTo>
                  <a:pt x="311973" y="1889410"/>
                  <a:pt x="330602" y="1889810"/>
                  <a:pt x="374072" y="1918789"/>
                </a:cubicBezTo>
                <a:cubicBezTo>
                  <a:pt x="417545" y="1947771"/>
                  <a:pt x="385829" y="1952638"/>
                  <a:pt x="443345" y="1974207"/>
                </a:cubicBezTo>
                <a:cubicBezTo>
                  <a:pt x="465394" y="1982475"/>
                  <a:pt x="489527" y="1983444"/>
                  <a:pt x="512618" y="1988062"/>
                </a:cubicBezTo>
                <a:cubicBezTo>
                  <a:pt x="586509" y="1983444"/>
                  <a:pt x="662097" y="1990615"/>
                  <a:pt x="734291" y="1974207"/>
                </a:cubicBezTo>
                <a:cubicBezTo>
                  <a:pt x="766765" y="1966827"/>
                  <a:pt x="785825" y="1929320"/>
                  <a:pt x="817418" y="1918789"/>
                </a:cubicBezTo>
                <a:lnTo>
                  <a:pt x="858982" y="1904935"/>
                </a:lnTo>
                <a:cubicBezTo>
                  <a:pt x="913103" y="1850812"/>
                  <a:pt x="856315" y="1899340"/>
                  <a:pt x="928254" y="1863371"/>
                </a:cubicBezTo>
                <a:cubicBezTo>
                  <a:pt x="943147" y="1855924"/>
                  <a:pt x="955361" y="1843923"/>
                  <a:pt x="969818" y="1835662"/>
                </a:cubicBezTo>
                <a:cubicBezTo>
                  <a:pt x="987750" y="1825415"/>
                  <a:pt x="1006363" y="1816341"/>
                  <a:pt x="1025236" y="1807953"/>
                </a:cubicBezTo>
                <a:cubicBezTo>
                  <a:pt x="1092035" y="1778265"/>
                  <a:pt x="1090244" y="1786640"/>
                  <a:pt x="1149927" y="1752535"/>
                </a:cubicBezTo>
                <a:cubicBezTo>
                  <a:pt x="1215596" y="1715009"/>
                  <a:pt x="1170535" y="1735361"/>
                  <a:pt x="1233054" y="1683262"/>
                </a:cubicBezTo>
                <a:cubicBezTo>
                  <a:pt x="1245846" y="1672602"/>
                  <a:pt x="1261826" y="1666213"/>
                  <a:pt x="1274618" y="1655553"/>
                </a:cubicBezTo>
                <a:cubicBezTo>
                  <a:pt x="1358871" y="1585343"/>
                  <a:pt x="1269053" y="1637553"/>
                  <a:pt x="1371600" y="1586280"/>
                </a:cubicBezTo>
                <a:cubicBezTo>
                  <a:pt x="1426224" y="1504343"/>
                  <a:pt x="1365241" y="1580925"/>
                  <a:pt x="1454727" y="1517007"/>
                </a:cubicBezTo>
                <a:cubicBezTo>
                  <a:pt x="1482396" y="1497244"/>
                  <a:pt x="1507238" y="1463214"/>
                  <a:pt x="1524000" y="1433880"/>
                </a:cubicBezTo>
                <a:cubicBezTo>
                  <a:pt x="1534247" y="1415948"/>
                  <a:pt x="1542473" y="1396935"/>
                  <a:pt x="1551709" y="1378462"/>
                </a:cubicBezTo>
                <a:cubicBezTo>
                  <a:pt x="1556327" y="1359989"/>
                  <a:pt x="1558877" y="1340873"/>
                  <a:pt x="1565563" y="1323044"/>
                </a:cubicBezTo>
                <a:cubicBezTo>
                  <a:pt x="1572815" y="1303706"/>
                  <a:pt x="1584884" y="1286498"/>
                  <a:pt x="1593272" y="1267625"/>
                </a:cubicBezTo>
                <a:cubicBezTo>
                  <a:pt x="1603373" y="1244899"/>
                  <a:pt x="1612250" y="1221639"/>
                  <a:pt x="1620982" y="1198353"/>
                </a:cubicBezTo>
                <a:cubicBezTo>
                  <a:pt x="1644730" y="1135026"/>
                  <a:pt x="1628025" y="1170179"/>
                  <a:pt x="1648691" y="1087516"/>
                </a:cubicBezTo>
                <a:cubicBezTo>
                  <a:pt x="1652233" y="1073348"/>
                  <a:pt x="1653422" y="1057357"/>
                  <a:pt x="1662545" y="1045953"/>
                </a:cubicBezTo>
                <a:cubicBezTo>
                  <a:pt x="1672947" y="1032951"/>
                  <a:pt x="1690254" y="1027480"/>
                  <a:pt x="1704109" y="1018244"/>
                </a:cubicBezTo>
                <a:cubicBezTo>
                  <a:pt x="1708727" y="976680"/>
                  <a:pt x="1707188" y="933960"/>
                  <a:pt x="1717963" y="893553"/>
                </a:cubicBezTo>
                <a:cubicBezTo>
                  <a:pt x="1732278" y="839872"/>
                  <a:pt x="1768946" y="797866"/>
                  <a:pt x="1801091" y="755007"/>
                </a:cubicBezTo>
                <a:cubicBezTo>
                  <a:pt x="1805709" y="741153"/>
                  <a:pt x="1814945" y="728048"/>
                  <a:pt x="1814945" y="713444"/>
                </a:cubicBezTo>
                <a:cubicBezTo>
                  <a:pt x="1814945" y="695850"/>
                  <a:pt x="1792581" y="610131"/>
                  <a:pt x="1787236" y="588753"/>
                </a:cubicBezTo>
                <a:cubicBezTo>
                  <a:pt x="1782618" y="533335"/>
                  <a:pt x="1780732" y="477621"/>
                  <a:pt x="1773382" y="422498"/>
                </a:cubicBezTo>
                <a:cubicBezTo>
                  <a:pt x="1764099" y="352872"/>
                  <a:pt x="1733187" y="385036"/>
                  <a:pt x="1704109" y="297807"/>
                </a:cubicBezTo>
                <a:cubicBezTo>
                  <a:pt x="1692841" y="264003"/>
                  <a:pt x="1689401" y="241537"/>
                  <a:pt x="1662545" y="214680"/>
                </a:cubicBezTo>
                <a:cubicBezTo>
                  <a:pt x="1650771" y="202906"/>
                  <a:pt x="1633984" y="197373"/>
                  <a:pt x="1620982" y="186971"/>
                </a:cubicBezTo>
                <a:cubicBezTo>
                  <a:pt x="1597255" y="167989"/>
                  <a:pt x="1584055" y="140375"/>
                  <a:pt x="1551709" y="131553"/>
                </a:cubicBezTo>
                <a:cubicBezTo>
                  <a:pt x="1515788" y="121756"/>
                  <a:pt x="1477672" y="123360"/>
                  <a:pt x="1440872" y="117698"/>
                </a:cubicBezTo>
                <a:cubicBezTo>
                  <a:pt x="1417598" y="114117"/>
                  <a:pt x="1394691" y="108462"/>
                  <a:pt x="1371600" y="103844"/>
                </a:cubicBezTo>
                <a:cubicBezTo>
                  <a:pt x="1322898" y="30790"/>
                  <a:pt x="1371974" y="84212"/>
                  <a:pt x="1288472" y="48425"/>
                </a:cubicBezTo>
                <a:cubicBezTo>
                  <a:pt x="1273167" y="41866"/>
                  <a:pt x="1261802" y="28162"/>
                  <a:pt x="1246909" y="20716"/>
                </a:cubicBezTo>
                <a:cubicBezTo>
                  <a:pt x="1233847" y="14185"/>
                  <a:pt x="1219200" y="11480"/>
                  <a:pt x="1205345" y="6862"/>
                </a:cubicBezTo>
                <a:cubicBezTo>
                  <a:pt x="1177636" y="11480"/>
                  <a:pt x="1148148" y="9912"/>
                  <a:pt x="1122218" y="20716"/>
                </a:cubicBezTo>
                <a:cubicBezTo>
                  <a:pt x="1091477" y="33525"/>
                  <a:pt x="1115291" y="219299"/>
                  <a:pt x="1039091" y="76135"/>
                </a:cubicBezTo>
                <a:lnTo>
                  <a:pt x="942109" y="76135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50017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Insertion / Exemple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Flèche droite 53"/>
          <p:cNvSpPr/>
          <p:nvPr/>
        </p:nvSpPr>
        <p:spPr>
          <a:xfrm>
            <a:off x="4286248" y="457200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786182" y="4845618"/>
            <a:ext cx="185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Double rotation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928662" y="2143116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Insérer 4</a:t>
            </a:r>
            <a:endParaRPr lang="fr-FR" b="1" dirty="0"/>
          </a:p>
        </p:txBody>
      </p:sp>
      <p:sp>
        <p:nvSpPr>
          <p:cNvPr id="72" name="Ellipse 71"/>
          <p:cNvSpPr/>
          <p:nvPr/>
        </p:nvSpPr>
        <p:spPr>
          <a:xfrm>
            <a:off x="1214414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1785918" y="3071810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4" name="Connecteur droit 73"/>
          <p:cNvCxnSpPr>
            <a:stCxn id="73" idx="2"/>
            <a:endCxn id="72" idx="0"/>
          </p:cNvCxnSpPr>
          <p:nvPr/>
        </p:nvCxnSpPr>
        <p:spPr>
          <a:xfrm rot="10800000" flipV="1">
            <a:off x="1486652" y="3306864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/>
          <p:cNvSpPr/>
          <p:nvPr/>
        </p:nvSpPr>
        <p:spPr>
          <a:xfrm>
            <a:off x="2428860" y="3857628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6" name="Connecteur droit 75"/>
          <p:cNvCxnSpPr>
            <a:stCxn id="73" idx="6"/>
            <a:endCxn id="75" idx="0"/>
          </p:cNvCxnSpPr>
          <p:nvPr/>
        </p:nvCxnSpPr>
        <p:spPr>
          <a:xfrm>
            <a:off x="2330391" y="3306864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571472" y="478632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78" name="Connecteur droit 77"/>
          <p:cNvCxnSpPr>
            <a:stCxn id="72" idx="2"/>
            <a:endCxn id="77" idx="0"/>
          </p:cNvCxnSpPr>
          <p:nvPr/>
        </p:nvCxnSpPr>
        <p:spPr>
          <a:xfrm rot="10800000" flipV="1">
            <a:off x="843710" y="4092682"/>
            <a:ext cx="370705" cy="69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1857356" y="521495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1214414" y="471488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857224" y="364331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PP</a:t>
            </a:r>
            <a:endParaRPr lang="fr-FR" dirty="0"/>
          </a:p>
        </p:txBody>
      </p:sp>
      <p:sp>
        <p:nvSpPr>
          <p:cNvPr id="51" name="Ellipse 50"/>
          <p:cNvSpPr/>
          <p:nvPr/>
        </p:nvSpPr>
        <p:spPr>
          <a:xfrm>
            <a:off x="1285852" y="5500702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4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53" name="Connecteur droit 52"/>
          <p:cNvCxnSpPr>
            <a:stCxn id="77" idx="6"/>
            <a:endCxn id="51" idx="0"/>
          </p:cNvCxnSpPr>
          <p:nvPr/>
        </p:nvCxnSpPr>
        <p:spPr>
          <a:xfrm>
            <a:off x="1115945" y="5021376"/>
            <a:ext cx="442144" cy="479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14546" y="4857760"/>
            <a:ext cx="214314" cy="214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60"/>
          <p:cNvCxnSpPr>
            <a:stCxn id="72" idx="6"/>
            <a:endCxn id="59" idx="0"/>
          </p:cNvCxnSpPr>
          <p:nvPr/>
        </p:nvCxnSpPr>
        <p:spPr>
          <a:xfrm>
            <a:off x="1758887" y="4092682"/>
            <a:ext cx="562816" cy="765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3428992" y="3571876"/>
            <a:ext cx="2733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Couleur du frère de P= noir</a:t>
            </a:r>
          </a:p>
          <a:p>
            <a:r>
              <a:rPr lang="fr-FR" dirty="0" smtClean="0"/>
              <a:t>ET  X = </a:t>
            </a:r>
            <a:r>
              <a:rPr lang="fr-FR" dirty="0" err="1" smtClean="0"/>
              <a:t>fd</a:t>
            </a:r>
            <a:r>
              <a:rPr lang="fr-FR" dirty="0" smtClean="0"/>
              <a:t>(P) ET P=FG(PP)</a:t>
            </a:r>
            <a:endParaRPr lang="fr-FR" dirty="0"/>
          </a:p>
        </p:txBody>
      </p:sp>
      <p:sp>
        <p:nvSpPr>
          <p:cNvPr id="84" name="Ellipse 83"/>
          <p:cNvSpPr/>
          <p:nvPr/>
        </p:nvSpPr>
        <p:spPr>
          <a:xfrm>
            <a:off x="6715140" y="3714752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4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7286644" y="2928934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10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86" name="Connecteur droit 85"/>
          <p:cNvCxnSpPr>
            <a:stCxn id="85" idx="2"/>
            <a:endCxn id="84" idx="0"/>
          </p:cNvCxnSpPr>
          <p:nvPr/>
        </p:nvCxnSpPr>
        <p:spPr>
          <a:xfrm rot="10800000" flipV="1">
            <a:off x="6987378" y="3163988"/>
            <a:ext cx="299267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llipse 86"/>
          <p:cNvSpPr/>
          <p:nvPr/>
        </p:nvSpPr>
        <p:spPr>
          <a:xfrm>
            <a:off x="7929586" y="3714752"/>
            <a:ext cx="544473" cy="4701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13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88" name="Connecteur droit 87"/>
          <p:cNvCxnSpPr>
            <a:stCxn id="85" idx="6"/>
            <a:endCxn id="87" idx="0"/>
          </p:cNvCxnSpPr>
          <p:nvPr/>
        </p:nvCxnSpPr>
        <p:spPr>
          <a:xfrm>
            <a:off x="7831117" y="3163988"/>
            <a:ext cx="370706" cy="55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>
            <a:off x="7215206" y="3929066"/>
            <a:ext cx="432865" cy="61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Ellipse 90"/>
          <p:cNvSpPr/>
          <p:nvPr/>
        </p:nvSpPr>
        <p:spPr>
          <a:xfrm>
            <a:off x="7358082" y="4601966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6072198" y="4572008"/>
            <a:ext cx="544473" cy="4701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2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98" name="Connecteur droit 97"/>
          <p:cNvCxnSpPr>
            <a:stCxn id="84" idx="2"/>
            <a:endCxn id="92" idx="0"/>
          </p:cNvCxnSpPr>
          <p:nvPr/>
        </p:nvCxnSpPr>
        <p:spPr>
          <a:xfrm rot="10800000" flipV="1">
            <a:off x="6344436" y="3949806"/>
            <a:ext cx="37070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4" grpId="0" animBg="1"/>
      <p:bldP spid="56" grpId="0"/>
      <p:bldP spid="72" grpId="0" animBg="1"/>
      <p:bldP spid="73" grpId="0" animBg="1"/>
      <p:bldP spid="75" grpId="0" animBg="1"/>
      <p:bldP spid="77" grpId="0" animBg="1"/>
      <p:bldP spid="79" grpId="0"/>
      <p:bldP spid="80" grpId="0"/>
      <p:bldP spid="81" grpId="0"/>
      <p:bldP spid="51" grpId="0" animBg="1"/>
      <p:bldP spid="59" grpId="0" animBg="1"/>
      <p:bldP spid="62" grpId="0"/>
      <p:bldP spid="84" grpId="0" animBg="1"/>
      <p:bldP spid="85" grpId="0" animBg="1"/>
      <p:bldP spid="87" grpId="0" animBg="1"/>
      <p:bldP spid="91" grpId="0" animBg="1"/>
      <p:bldP spid="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7224" y="2071678"/>
            <a:ext cx="2500330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Examinons un sous arbre de racine le plus jeune antécédent qui devient non équilibré suite à une insertion</a:t>
            </a:r>
            <a:endParaRPr lang="fr-FR" dirty="0"/>
          </a:p>
        </p:txBody>
      </p:sp>
      <p:grpSp>
        <p:nvGrpSpPr>
          <p:cNvPr id="2" name="Groupe 31"/>
          <p:cNvGrpSpPr/>
          <p:nvPr/>
        </p:nvGrpSpPr>
        <p:grpSpPr>
          <a:xfrm>
            <a:off x="4286248" y="2357430"/>
            <a:ext cx="3104494" cy="3429024"/>
            <a:chOff x="5182282" y="3036090"/>
            <a:chExt cx="2397615" cy="3429024"/>
          </a:xfrm>
        </p:grpSpPr>
        <p:grpSp>
          <p:nvGrpSpPr>
            <p:cNvPr id="3" name="Groupe 58"/>
            <p:cNvGrpSpPr/>
            <p:nvPr/>
          </p:nvGrpSpPr>
          <p:grpSpPr>
            <a:xfrm>
              <a:off x="5182282" y="3036090"/>
              <a:ext cx="2318676" cy="2607487"/>
              <a:chOff x="5182282" y="3036090"/>
              <a:chExt cx="2318676" cy="2607487"/>
            </a:xfrm>
          </p:grpSpPr>
          <p:sp>
            <p:nvSpPr>
              <p:cNvPr id="40" name="Ellipse 39"/>
              <p:cNvSpPr/>
              <p:nvPr/>
            </p:nvSpPr>
            <p:spPr>
              <a:xfrm>
                <a:off x="6325291" y="3107528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A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5753786" y="3750470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Triangle isocèle 41"/>
              <p:cNvSpPr/>
              <p:nvPr/>
            </p:nvSpPr>
            <p:spPr>
              <a:xfrm rot="10800000">
                <a:off x="6929454" y="3821908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43" name="ZoneTexte 42"/>
              <p:cNvSpPr txBox="1"/>
              <p:nvPr/>
            </p:nvSpPr>
            <p:spPr>
              <a:xfrm>
                <a:off x="7039670" y="3821908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T4</a:t>
                </a:r>
                <a:endParaRPr lang="fr-FR" sz="1200" dirty="0"/>
              </a:p>
            </p:txBody>
          </p:sp>
          <p:sp>
            <p:nvSpPr>
              <p:cNvPr id="44" name="Triangle isocèle 43"/>
              <p:cNvSpPr/>
              <p:nvPr/>
            </p:nvSpPr>
            <p:spPr>
              <a:xfrm rot="10800000">
                <a:off x="5182282" y="4464850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45" name="ZoneTexte 44"/>
              <p:cNvSpPr txBox="1"/>
              <p:nvPr/>
            </p:nvSpPr>
            <p:spPr>
              <a:xfrm>
                <a:off x="5292498" y="4464850"/>
                <a:ext cx="3273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T1</a:t>
                </a:r>
                <a:endParaRPr lang="fr-FR" sz="1200" dirty="0"/>
              </a:p>
            </p:txBody>
          </p:sp>
          <p:cxnSp>
            <p:nvCxnSpPr>
              <p:cNvPr id="46" name="Connecteur droit 45"/>
              <p:cNvCxnSpPr>
                <a:stCxn id="40" idx="2"/>
                <a:endCxn id="41" idx="0"/>
              </p:cNvCxnSpPr>
              <p:nvPr/>
            </p:nvCxnSpPr>
            <p:spPr>
              <a:xfrm rot="10800000" flipV="1">
                <a:off x="5968101" y="3286122"/>
                <a:ext cx="357191" cy="4643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/>
              <p:cNvCxnSpPr>
                <a:stCxn id="41" idx="2"/>
                <a:endCxn id="45" idx="0"/>
              </p:cNvCxnSpPr>
              <p:nvPr/>
            </p:nvCxnSpPr>
            <p:spPr>
              <a:xfrm rot="10800000" flipV="1">
                <a:off x="5456166" y="3929064"/>
                <a:ext cx="297621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/>
              <p:cNvCxnSpPr>
                <a:stCxn id="40" idx="6"/>
                <a:endCxn id="43" idx="0"/>
              </p:cNvCxnSpPr>
              <p:nvPr/>
            </p:nvCxnSpPr>
            <p:spPr>
              <a:xfrm>
                <a:off x="6753919" y="3286123"/>
                <a:ext cx="466249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ZoneTexte 48"/>
              <p:cNvSpPr txBox="1"/>
              <p:nvPr/>
            </p:nvSpPr>
            <p:spPr>
              <a:xfrm>
                <a:off x="5968100" y="3036090"/>
                <a:ext cx="3177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+1</a:t>
                </a:r>
                <a:endParaRPr lang="fr-FR" sz="1200" dirty="0"/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5468034" y="3536156"/>
                <a:ext cx="268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  <p:sp>
            <p:nvSpPr>
              <p:cNvPr id="51" name="Ellipse 50"/>
              <p:cNvSpPr/>
              <p:nvPr/>
            </p:nvSpPr>
            <p:spPr>
              <a:xfrm>
                <a:off x="6325291" y="4357693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C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riangle isocèle 51"/>
              <p:cNvSpPr/>
              <p:nvPr/>
            </p:nvSpPr>
            <p:spPr>
              <a:xfrm rot="10800000">
                <a:off x="5825225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53" name="ZoneTexte 52"/>
              <p:cNvSpPr txBox="1"/>
              <p:nvPr/>
            </p:nvSpPr>
            <p:spPr>
              <a:xfrm>
                <a:off x="5935441" y="5143511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T2</a:t>
                </a:r>
                <a:endParaRPr lang="fr-FR" sz="1200" dirty="0"/>
              </a:p>
            </p:txBody>
          </p:sp>
          <p:sp>
            <p:nvSpPr>
              <p:cNvPr id="54" name="Triangle isocèle 53"/>
              <p:cNvSpPr/>
              <p:nvPr/>
            </p:nvSpPr>
            <p:spPr>
              <a:xfrm rot="10800000">
                <a:off x="6825357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55" name="ZoneTexte 54"/>
              <p:cNvSpPr txBox="1"/>
              <p:nvPr/>
            </p:nvSpPr>
            <p:spPr>
              <a:xfrm>
                <a:off x="6935573" y="5143511"/>
                <a:ext cx="3497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T3</a:t>
                </a:r>
                <a:endParaRPr lang="fr-FR" sz="1200" dirty="0"/>
              </a:p>
            </p:txBody>
          </p:sp>
          <p:cxnSp>
            <p:nvCxnSpPr>
              <p:cNvPr id="56" name="Connecteur droit 55"/>
              <p:cNvCxnSpPr>
                <a:stCxn id="41" idx="6"/>
                <a:endCxn id="51" idx="0"/>
              </p:cNvCxnSpPr>
              <p:nvPr/>
            </p:nvCxnSpPr>
            <p:spPr>
              <a:xfrm>
                <a:off x="6182414" y="3929065"/>
                <a:ext cx="357191" cy="4286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>
                <a:stCxn id="51" idx="2"/>
                <a:endCxn id="53" idx="0"/>
              </p:cNvCxnSpPr>
              <p:nvPr/>
            </p:nvCxnSpPr>
            <p:spPr>
              <a:xfrm rot="10800000" flipV="1">
                <a:off x="6112733" y="4536287"/>
                <a:ext cx="212558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/>
              <p:cNvCxnSpPr>
                <a:stCxn id="51" idx="6"/>
                <a:endCxn id="55" idx="0"/>
              </p:cNvCxnSpPr>
              <p:nvPr/>
            </p:nvCxnSpPr>
            <p:spPr>
              <a:xfrm>
                <a:off x="6753919" y="4536288"/>
                <a:ext cx="356542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ZoneTexte 58"/>
              <p:cNvSpPr txBox="1"/>
              <p:nvPr/>
            </p:nvSpPr>
            <p:spPr>
              <a:xfrm>
                <a:off x="6753919" y="4357693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5214942" y="500063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000892" y="4357694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786446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786578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5899517" y="6107924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Connecteur droit 38"/>
            <p:cNvCxnSpPr>
              <a:stCxn id="52" idx="0"/>
              <a:endCxn id="38" idx="0"/>
            </p:cNvCxnSpPr>
            <p:nvPr/>
          </p:nvCxnSpPr>
          <p:spPr>
            <a:xfrm rot="16200000" flipH="1">
              <a:off x="5880231" y="5874323"/>
              <a:ext cx="464347" cy="28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857224" y="6000768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 nouveau nœud est inséré dans le sous arbre droit de B. f(B) devient -1 et f(A) devient 2.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857224" y="4586125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Cas où le facteur d'équilibrage est +1</a:t>
            </a:r>
            <a:endParaRPr lang="fr-FR" dirty="0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0" grpId="0"/>
      <p:bldP spid="61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oneTexte 21"/>
          <p:cNvSpPr txBox="1"/>
          <p:nvPr/>
        </p:nvSpPr>
        <p:spPr>
          <a:xfrm>
            <a:off x="785786" y="2071678"/>
            <a:ext cx="6977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Suppression comme dans un arbre de recherche binaire. </a:t>
            </a:r>
            <a:endParaRPr lang="fr-FR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85786" y="3571876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On considère que le nœud qui remplace le nœud supprimé porte une couleur noire en plus.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785786" y="4497181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Ceci signifie qu'il devient noir s'il est rouge et qu'il devient doublement noir s'il est déjà noir.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5786" y="5497313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L’algorithme de maintenance a donc pour rôle de supprimer ce nœud doublement noir.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2643182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Si le nœud physiquement supprimé est noir, un algorithme de maintenance est appliqué.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</a:t>
            </a:r>
            <a:endParaRPr lang="fr-FR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  <p:bldP spid="9" grpId="0"/>
      <p:bldP spid="10" grpId="0"/>
      <p:bldP spid="11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55"/>
          <p:cNvGrpSpPr/>
          <p:nvPr/>
        </p:nvGrpSpPr>
        <p:grpSpPr>
          <a:xfrm>
            <a:off x="642910" y="2214554"/>
            <a:ext cx="2160635" cy="1643074"/>
            <a:chOff x="857224" y="2857496"/>
            <a:chExt cx="2160635" cy="1643074"/>
          </a:xfrm>
        </p:grpSpPr>
        <p:sp>
          <p:nvSpPr>
            <p:cNvPr id="8" name="Ellipse 7"/>
            <p:cNvSpPr/>
            <p:nvPr/>
          </p:nvSpPr>
          <p:spPr>
            <a:xfrm>
              <a:off x="857224" y="3440522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" name="Ellipse 1"/>
            <p:cNvSpPr/>
            <p:nvPr/>
          </p:nvSpPr>
          <p:spPr>
            <a:xfrm>
              <a:off x="1577436" y="285749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2242246" y="34935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854440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2685454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912625" y="34935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Connecteur droit 9"/>
            <p:cNvCxnSpPr>
              <a:stCxn id="2" idx="6"/>
              <a:endCxn id="4" idx="0"/>
            </p:cNvCxnSpPr>
            <p:nvPr/>
          </p:nvCxnSpPr>
          <p:spPr>
            <a:xfrm>
              <a:off x="1909841" y="3016503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2" idx="2"/>
              <a:endCxn id="8" idx="0"/>
            </p:cNvCxnSpPr>
            <p:nvPr/>
          </p:nvCxnSpPr>
          <p:spPr>
            <a:xfrm rot="10800000" flipV="1">
              <a:off x="1078828" y="3016503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4" idx="2"/>
              <a:endCxn id="5" idx="0"/>
            </p:cNvCxnSpPr>
            <p:nvPr/>
          </p:nvCxnSpPr>
          <p:spPr>
            <a:xfrm rot="10800000" flipV="1">
              <a:off x="2020643" y="3652532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4" idx="6"/>
              <a:endCxn id="6" idx="0"/>
            </p:cNvCxnSpPr>
            <p:nvPr/>
          </p:nvCxnSpPr>
          <p:spPr>
            <a:xfrm>
              <a:off x="2574652" y="3652532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56"/>
          <p:cNvGrpSpPr/>
          <p:nvPr/>
        </p:nvGrpSpPr>
        <p:grpSpPr>
          <a:xfrm>
            <a:off x="5715008" y="4286256"/>
            <a:ext cx="2105234" cy="1643073"/>
            <a:chOff x="5395724" y="2857497"/>
            <a:chExt cx="2105234" cy="1643073"/>
          </a:xfrm>
        </p:grpSpPr>
        <p:sp>
          <p:nvSpPr>
            <p:cNvPr id="18" name="Ellipse 17"/>
            <p:cNvSpPr/>
            <p:nvPr/>
          </p:nvSpPr>
          <p:spPr>
            <a:xfrm>
              <a:off x="6060535" y="285749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6725345" y="349352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6337539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7168553" y="4182556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5395724" y="34935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Connecteur droit 22"/>
            <p:cNvCxnSpPr>
              <a:stCxn id="18" idx="6"/>
              <a:endCxn id="19" idx="0"/>
            </p:cNvCxnSpPr>
            <p:nvPr/>
          </p:nvCxnSpPr>
          <p:spPr>
            <a:xfrm>
              <a:off x="6392940" y="301650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18" idx="2"/>
              <a:endCxn id="22" idx="0"/>
            </p:cNvCxnSpPr>
            <p:nvPr/>
          </p:nvCxnSpPr>
          <p:spPr>
            <a:xfrm rot="10800000" flipV="1">
              <a:off x="5561927" y="3016504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9" idx="2"/>
              <a:endCxn id="20" idx="0"/>
            </p:cNvCxnSpPr>
            <p:nvPr/>
          </p:nvCxnSpPr>
          <p:spPr>
            <a:xfrm rot="10800000" flipV="1">
              <a:off x="6503742" y="3652533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9" idx="6"/>
              <a:endCxn id="21" idx="0"/>
            </p:cNvCxnSpPr>
            <p:nvPr/>
          </p:nvCxnSpPr>
          <p:spPr>
            <a:xfrm>
              <a:off x="7057751" y="3652533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Flèche droite 28"/>
          <p:cNvSpPr/>
          <p:nvPr/>
        </p:nvSpPr>
        <p:spPr>
          <a:xfrm>
            <a:off x="3835751" y="2643182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85786" y="1876000"/>
            <a:ext cx="7143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X le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doublement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noir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Supposé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ici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comme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gauche) et P son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père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00628" y="1142984"/>
            <a:ext cx="4000528" cy="70788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1: 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 de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 et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deux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e 58"/>
          <p:cNvGrpSpPr/>
          <p:nvPr/>
        </p:nvGrpSpPr>
        <p:grpSpPr>
          <a:xfrm>
            <a:off x="642910" y="4286256"/>
            <a:ext cx="2160635" cy="1643074"/>
            <a:chOff x="857224" y="4929198"/>
            <a:chExt cx="2160635" cy="1643074"/>
          </a:xfrm>
        </p:grpSpPr>
        <p:sp>
          <p:nvSpPr>
            <p:cNvPr id="34" name="Ellipse 33"/>
            <p:cNvSpPr/>
            <p:nvPr/>
          </p:nvSpPr>
          <p:spPr>
            <a:xfrm>
              <a:off x="857224" y="5512224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1577436" y="4929198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2242246" y="55652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1854440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2685454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912625" y="55652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" name="Connecteur droit 39"/>
            <p:cNvCxnSpPr>
              <a:stCxn id="35" idx="6"/>
              <a:endCxn id="36" idx="0"/>
            </p:cNvCxnSpPr>
            <p:nvPr/>
          </p:nvCxnSpPr>
          <p:spPr>
            <a:xfrm>
              <a:off x="1909841" y="5088205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5" idx="2"/>
              <a:endCxn id="34" idx="0"/>
            </p:cNvCxnSpPr>
            <p:nvPr/>
          </p:nvCxnSpPr>
          <p:spPr>
            <a:xfrm rot="10800000" flipV="1">
              <a:off x="1078828" y="5088205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6" idx="2"/>
              <a:endCxn id="37" idx="0"/>
            </p:cNvCxnSpPr>
            <p:nvPr/>
          </p:nvCxnSpPr>
          <p:spPr>
            <a:xfrm rot="10800000" flipV="1">
              <a:off x="2020643" y="5724234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6" idx="6"/>
              <a:endCxn id="38" idx="0"/>
            </p:cNvCxnSpPr>
            <p:nvPr/>
          </p:nvCxnSpPr>
          <p:spPr>
            <a:xfrm>
              <a:off x="2574652" y="5724234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lèche droite 52"/>
          <p:cNvSpPr/>
          <p:nvPr/>
        </p:nvSpPr>
        <p:spPr>
          <a:xfrm>
            <a:off x="3835751" y="4714884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e 57"/>
          <p:cNvGrpSpPr/>
          <p:nvPr/>
        </p:nvGrpSpPr>
        <p:grpSpPr>
          <a:xfrm>
            <a:off x="5681476" y="2214554"/>
            <a:ext cx="2105234" cy="1767515"/>
            <a:chOff x="5395724" y="4804757"/>
            <a:chExt cx="2105234" cy="1767515"/>
          </a:xfrm>
        </p:grpSpPr>
        <p:sp>
          <p:nvSpPr>
            <p:cNvPr id="45" name="Ellipse 44"/>
            <p:cNvSpPr/>
            <p:nvPr/>
          </p:nvSpPr>
          <p:spPr>
            <a:xfrm>
              <a:off x="6725345" y="5565227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6337539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7168553" y="625425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5395724" y="556522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" name="Connecteur droit 48"/>
            <p:cNvCxnSpPr>
              <a:endCxn id="45" idx="0"/>
            </p:cNvCxnSpPr>
            <p:nvPr/>
          </p:nvCxnSpPr>
          <p:spPr>
            <a:xfrm>
              <a:off x="6392940" y="5088206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endCxn id="48" idx="0"/>
            </p:cNvCxnSpPr>
            <p:nvPr/>
          </p:nvCxnSpPr>
          <p:spPr>
            <a:xfrm rot="10800000" flipV="1">
              <a:off x="5561927" y="5088206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>
              <a:stCxn id="45" idx="2"/>
              <a:endCxn id="46" idx="0"/>
            </p:cNvCxnSpPr>
            <p:nvPr/>
          </p:nvCxnSpPr>
          <p:spPr>
            <a:xfrm rot="10800000" flipV="1">
              <a:off x="6503742" y="5724235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>
              <a:stCxn id="45" idx="6"/>
              <a:endCxn id="47" idx="0"/>
            </p:cNvCxnSpPr>
            <p:nvPr/>
          </p:nvCxnSpPr>
          <p:spPr>
            <a:xfrm>
              <a:off x="7057751" y="5724235"/>
              <a:ext cx="2770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>
            <a:xfrm>
              <a:off x="6016797" y="4804757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Ellipse 54"/>
            <p:cNvSpPr/>
            <p:nvPr/>
          </p:nvSpPr>
          <p:spPr>
            <a:xfrm>
              <a:off x="6072198" y="485776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2928926" y="3429000"/>
            <a:ext cx="27146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Transformer F en un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rouge</a:t>
            </a:r>
            <a:endParaRPr lang="fr-FR" dirty="0"/>
          </a:p>
        </p:txBody>
      </p:sp>
      <p:sp>
        <p:nvSpPr>
          <p:cNvPr id="57" name="Rectangle 56"/>
          <p:cNvSpPr/>
          <p:nvPr/>
        </p:nvSpPr>
        <p:spPr>
          <a:xfrm>
            <a:off x="500066" y="6143644"/>
            <a:ext cx="86439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 le parent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noir,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continue en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remontant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l’arbre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nouveau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doublement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noir.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785786" y="142873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 / Opération de maintenance</a:t>
            </a:r>
            <a:endParaRPr lang="fr-FR" dirty="0" smtClean="0"/>
          </a:p>
        </p:txBody>
      </p:sp>
      <p:sp>
        <p:nvSpPr>
          <p:cNvPr id="59" name="Rectangle 5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85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85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38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 animBg="1"/>
      <p:bldP spid="53" grpId="0" animBg="1"/>
      <p:bldP spid="56" grpId="0"/>
      <p:bldP spid="5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èche droite 21"/>
          <p:cNvSpPr/>
          <p:nvPr/>
        </p:nvSpPr>
        <p:spPr>
          <a:xfrm>
            <a:off x="3764313" y="2786058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49"/>
          <p:cNvGrpSpPr/>
          <p:nvPr/>
        </p:nvGrpSpPr>
        <p:grpSpPr>
          <a:xfrm>
            <a:off x="642910" y="2143116"/>
            <a:ext cx="2904173" cy="2461154"/>
            <a:chOff x="1214414" y="3039548"/>
            <a:chExt cx="2904173" cy="2461154"/>
          </a:xfrm>
        </p:grpSpPr>
        <p:sp>
          <p:nvSpPr>
            <p:cNvPr id="3" name="Ellipse 2"/>
            <p:cNvSpPr/>
            <p:nvPr/>
          </p:nvSpPr>
          <p:spPr>
            <a:xfrm>
              <a:off x="1214414" y="3622574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1934626" y="3039548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2599436" y="367557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2211630" y="4364608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1269815" y="367557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Connecteur droit 8"/>
            <p:cNvCxnSpPr>
              <a:stCxn id="4" idx="6"/>
              <a:endCxn id="5" idx="0"/>
            </p:cNvCxnSpPr>
            <p:nvPr/>
          </p:nvCxnSpPr>
          <p:spPr>
            <a:xfrm>
              <a:off x="2267031" y="3198555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stCxn id="4" idx="2"/>
              <a:endCxn id="3" idx="0"/>
            </p:cNvCxnSpPr>
            <p:nvPr/>
          </p:nvCxnSpPr>
          <p:spPr>
            <a:xfrm rot="10800000" flipV="1">
              <a:off x="1436018" y="3198555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>
              <a:stCxn id="5" idx="2"/>
              <a:endCxn id="6" idx="0"/>
            </p:cNvCxnSpPr>
            <p:nvPr/>
          </p:nvCxnSpPr>
          <p:spPr>
            <a:xfrm rot="10800000" flipV="1">
              <a:off x="2377833" y="3834584"/>
              <a:ext cx="221604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llipse 13"/>
            <p:cNvSpPr/>
            <p:nvPr/>
          </p:nvSpPr>
          <p:spPr>
            <a:xfrm>
              <a:off x="3214678" y="4396870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FD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2740854" y="518268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3786182" y="518268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Connecteur droit 28"/>
            <p:cNvCxnSpPr>
              <a:stCxn id="5" idx="6"/>
              <a:endCxn id="14" idx="0"/>
            </p:cNvCxnSpPr>
            <p:nvPr/>
          </p:nvCxnSpPr>
          <p:spPr>
            <a:xfrm>
              <a:off x="2931841" y="3834584"/>
              <a:ext cx="449040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>
              <a:stCxn id="14" idx="2"/>
              <a:endCxn id="23" idx="0"/>
            </p:cNvCxnSpPr>
            <p:nvPr/>
          </p:nvCxnSpPr>
          <p:spPr>
            <a:xfrm rot="10800000" flipV="1">
              <a:off x="2907058" y="4555876"/>
              <a:ext cx="307621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>
              <a:stCxn id="14" idx="6"/>
              <a:endCxn id="24" idx="0"/>
            </p:cNvCxnSpPr>
            <p:nvPr/>
          </p:nvCxnSpPr>
          <p:spPr>
            <a:xfrm>
              <a:off x="3547083" y="4555877"/>
              <a:ext cx="405302" cy="626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50"/>
          <p:cNvGrpSpPr/>
          <p:nvPr/>
        </p:nvGrpSpPr>
        <p:grpSpPr>
          <a:xfrm>
            <a:off x="4980217" y="2143117"/>
            <a:ext cx="3306559" cy="1746773"/>
            <a:chOff x="5026870" y="3039549"/>
            <a:chExt cx="3306559" cy="1746773"/>
          </a:xfrm>
        </p:grpSpPr>
        <p:sp>
          <p:nvSpPr>
            <p:cNvPr id="13" name="Ellipse 12"/>
            <p:cNvSpPr/>
            <p:nvPr/>
          </p:nvSpPr>
          <p:spPr>
            <a:xfrm>
              <a:off x="6346287" y="3039549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7358082" y="365022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FD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5500694" y="367557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necteur droit 18"/>
            <p:cNvCxnSpPr>
              <a:stCxn id="13" idx="2"/>
              <a:endCxn id="17" idx="0"/>
            </p:cNvCxnSpPr>
            <p:nvPr/>
          </p:nvCxnSpPr>
          <p:spPr>
            <a:xfrm rot="10800000" flipV="1">
              <a:off x="5666897" y="3198555"/>
              <a:ext cx="679390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lipse 33"/>
            <p:cNvSpPr/>
            <p:nvPr/>
          </p:nvSpPr>
          <p:spPr>
            <a:xfrm>
              <a:off x="5026870" y="446830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6072198" y="4468308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6858016" y="446830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8001024" y="446830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9" name="Connecteur droit 38"/>
            <p:cNvCxnSpPr>
              <a:stCxn id="13" idx="6"/>
              <a:endCxn id="16" idx="0"/>
            </p:cNvCxnSpPr>
            <p:nvPr/>
          </p:nvCxnSpPr>
          <p:spPr>
            <a:xfrm>
              <a:off x="6678692" y="3198556"/>
              <a:ext cx="845593" cy="4516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17" idx="2"/>
              <a:endCxn id="34" idx="0"/>
            </p:cNvCxnSpPr>
            <p:nvPr/>
          </p:nvCxnSpPr>
          <p:spPr>
            <a:xfrm rot="10800000" flipV="1">
              <a:off x="5193074" y="3834584"/>
              <a:ext cx="307621" cy="63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17" idx="6"/>
              <a:endCxn id="35" idx="0"/>
            </p:cNvCxnSpPr>
            <p:nvPr/>
          </p:nvCxnSpPr>
          <p:spPr>
            <a:xfrm>
              <a:off x="5833099" y="3834584"/>
              <a:ext cx="405302" cy="63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>
              <a:stCxn id="16" idx="6"/>
              <a:endCxn id="37" idx="0"/>
            </p:cNvCxnSpPr>
            <p:nvPr/>
          </p:nvCxnSpPr>
          <p:spPr>
            <a:xfrm>
              <a:off x="7690487" y="3809235"/>
              <a:ext cx="476740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>
              <a:stCxn id="16" idx="2"/>
              <a:endCxn id="36" idx="0"/>
            </p:cNvCxnSpPr>
            <p:nvPr/>
          </p:nvCxnSpPr>
          <p:spPr>
            <a:xfrm rot="10800000" flipV="1">
              <a:off x="7024220" y="3809234"/>
              <a:ext cx="333863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/>
          <p:cNvSpPr/>
          <p:nvPr/>
        </p:nvSpPr>
        <p:spPr>
          <a:xfrm>
            <a:off x="5000628" y="1214422"/>
            <a:ext cx="4071966" cy="70788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2: Le frère F du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 et a un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droit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rouge (FD)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2910" y="5072074"/>
            <a:ext cx="27670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Rotation gauche de P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642910" y="5572140"/>
            <a:ext cx="76867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Recolorer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 P et FD 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deviennent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noirs  et la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couleur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F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celle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avant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 transformation.</a:t>
            </a: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16669" y="6457890"/>
            <a:ext cx="26273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termine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785786" y="142873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 / Opération de maintenance</a:t>
            </a:r>
            <a:endParaRPr lang="fr-FR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8" grpId="0" animBg="1"/>
      <p:bldP spid="38" grpId="0"/>
      <p:bldP spid="40" grpId="0"/>
      <p:bldP spid="4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46"/>
          <p:cNvGrpSpPr/>
          <p:nvPr/>
        </p:nvGrpSpPr>
        <p:grpSpPr>
          <a:xfrm>
            <a:off x="571472" y="2182292"/>
            <a:ext cx="2332669" cy="2461154"/>
            <a:chOff x="661863" y="2841365"/>
            <a:chExt cx="2332669" cy="2461154"/>
          </a:xfrm>
        </p:grpSpPr>
        <p:sp>
          <p:nvSpPr>
            <p:cNvPr id="2" name="Ellipse 1"/>
            <p:cNvSpPr/>
            <p:nvPr/>
          </p:nvSpPr>
          <p:spPr>
            <a:xfrm>
              <a:off x="661863" y="3424391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1382075" y="2841365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2046885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500166" y="4166425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FG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717264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Connecteur droit 6"/>
            <p:cNvCxnSpPr>
              <a:stCxn id="3" idx="6"/>
              <a:endCxn id="4" idx="0"/>
            </p:cNvCxnSpPr>
            <p:nvPr/>
          </p:nvCxnSpPr>
          <p:spPr>
            <a:xfrm>
              <a:off x="1714480" y="3000372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>
              <a:stCxn id="3" idx="2"/>
              <a:endCxn id="2" idx="0"/>
            </p:cNvCxnSpPr>
            <p:nvPr/>
          </p:nvCxnSpPr>
          <p:spPr>
            <a:xfrm rot="10800000" flipV="1">
              <a:off x="883467" y="3000372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stCxn id="4" idx="2"/>
              <a:endCxn id="5" idx="0"/>
            </p:cNvCxnSpPr>
            <p:nvPr/>
          </p:nvCxnSpPr>
          <p:spPr>
            <a:xfrm rot="10800000" flipV="1">
              <a:off x="1666369" y="3636401"/>
              <a:ext cx="380516" cy="530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e 9"/>
            <p:cNvSpPr/>
            <p:nvPr/>
          </p:nvSpPr>
          <p:spPr>
            <a:xfrm>
              <a:off x="2662127" y="419868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979689" y="498450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025017" y="498450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Connecteur droit 12"/>
            <p:cNvCxnSpPr>
              <a:stCxn id="4" idx="6"/>
              <a:endCxn id="10" idx="0"/>
            </p:cNvCxnSpPr>
            <p:nvPr/>
          </p:nvCxnSpPr>
          <p:spPr>
            <a:xfrm>
              <a:off x="2379290" y="3636401"/>
              <a:ext cx="449040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5" idx="6"/>
              <a:endCxn id="12" idx="0"/>
            </p:cNvCxnSpPr>
            <p:nvPr/>
          </p:nvCxnSpPr>
          <p:spPr>
            <a:xfrm>
              <a:off x="1832571" y="4325432"/>
              <a:ext cx="358649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>
              <a:stCxn id="5" idx="2"/>
              <a:endCxn id="11" idx="0"/>
            </p:cNvCxnSpPr>
            <p:nvPr/>
          </p:nvCxnSpPr>
          <p:spPr>
            <a:xfrm rot="10800000" flipV="1">
              <a:off x="1145892" y="4325431"/>
              <a:ext cx="354274" cy="659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47"/>
          <p:cNvGrpSpPr/>
          <p:nvPr/>
        </p:nvGrpSpPr>
        <p:grpSpPr>
          <a:xfrm>
            <a:off x="4935022" y="2182292"/>
            <a:ext cx="3118487" cy="1730643"/>
            <a:chOff x="4882537" y="2841365"/>
            <a:chExt cx="3118487" cy="1730643"/>
          </a:xfrm>
        </p:grpSpPr>
        <p:sp>
          <p:nvSpPr>
            <p:cNvPr id="21" name="Ellipse 20"/>
            <p:cNvSpPr/>
            <p:nvPr/>
          </p:nvSpPr>
          <p:spPr>
            <a:xfrm>
              <a:off x="6264644" y="2841365"/>
              <a:ext cx="332405" cy="318014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FG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7121900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5382603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" name="Connecteur droit 24"/>
            <p:cNvCxnSpPr>
              <a:stCxn id="21" idx="6"/>
              <a:endCxn id="22" idx="0"/>
            </p:cNvCxnSpPr>
            <p:nvPr/>
          </p:nvCxnSpPr>
          <p:spPr>
            <a:xfrm>
              <a:off x="6597049" y="3000372"/>
              <a:ext cx="691054" cy="4770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21" idx="2"/>
              <a:endCxn id="24" idx="0"/>
            </p:cNvCxnSpPr>
            <p:nvPr/>
          </p:nvCxnSpPr>
          <p:spPr>
            <a:xfrm rot="10800000" flipV="1">
              <a:off x="5548806" y="3000372"/>
              <a:ext cx="715838" cy="4770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22" idx="2"/>
              <a:endCxn id="30" idx="0"/>
            </p:cNvCxnSpPr>
            <p:nvPr/>
          </p:nvCxnSpPr>
          <p:spPr>
            <a:xfrm rot="10800000" flipV="1">
              <a:off x="6859476" y="3636400"/>
              <a:ext cx="262425" cy="6175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/>
            <p:cNvSpPr/>
            <p:nvPr/>
          </p:nvSpPr>
          <p:spPr>
            <a:xfrm>
              <a:off x="7668619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6693272" y="42539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1" name="Connecteur droit 30"/>
            <p:cNvCxnSpPr>
              <a:stCxn id="22" idx="6"/>
              <a:endCxn id="28" idx="0"/>
            </p:cNvCxnSpPr>
            <p:nvPr/>
          </p:nvCxnSpPr>
          <p:spPr>
            <a:xfrm>
              <a:off x="7454305" y="3636401"/>
              <a:ext cx="380517" cy="57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>
              <a:off x="4882537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5927865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9" name="Connecteur droit 38"/>
            <p:cNvCxnSpPr>
              <a:stCxn id="24" idx="2"/>
              <a:endCxn id="35" idx="0"/>
            </p:cNvCxnSpPr>
            <p:nvPr/>
          </p:nvCxnSpPr>
          <p:spPr>
            <a:xfrm rot="10800000" flipV="1">
              <a:off x="5048741" y="3636400"/>
              <a:ext cx="333863" cy="57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24" idx="6"/>
              <a:endCxn id="36" idx="0"/>
            </p:cNvCxnSpPr>
            <p:nvPr/>
          </p:nvCxnSpPr>
          <p:spPr>
            <a:xfrm>
              <a:off x="5715008" y="3636401"/>
              <a:ext cx="379060" cy="57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5072066" y="1220916"/>
            <a:ext cx="4000496" cy="70788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3: 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 du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noir et a un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gauche rouge(FG)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Flèche droite 45"/>
          <p:cNvSpPr/>
          <p:nvPr/>
        </p:nvSpPr>
        <p:spPr>
          <a:xfrm>
            <a:off x="3745360" y="2857496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1472" y="5172030"/>
            <a:ext cx="46434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Rotation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droite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(F) + rotation gauche (P).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571472" y="5786454"/>
            <a:ext cx="8001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Recolorer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 et la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couleur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FG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celle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 P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avant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 transformation.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6429356" y="6457890"/>
            <a:ext cx="27146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termine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 / Opération de maintenance</a:t>
            </a:r>
            <a:endParaRPr lang="fr-FR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34" grpId="0"/>
      <p:bldP spid="37" grpId="0"/>
      <p:bldP spid="3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37"/>
          <p:cNvGrpSpPr/>
          <p:nvPr/>
        </p:nvGrpSpPr>
        <p:grpSpPr>
          <a:xfrm>
            <a:off x="642910" y="2428868"/>
            <a:ext cx="2332669" cy="1675336"/>
            <a:chOff x="661863" y="2841365"/>
            <a:chExt cx="2332669" cy="1675336"/>
          </a:xfrm>
        </p:grpSpPr>
        <p:sp>
          <p:nvSpPr>
            <p:cNvPr id="2" name="Ellipse 1"/>
            <p:cNvSpPr/>
            <p:nvPr/>
          </p:nvSpPr>
          <p:spPr>
            <a:xfrm>
              <a:off x="661863" y="3424391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1382075" y="284136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Ellipse 3"/>
            <p:cNvSpPr/>
            <p:nvPr/>
          </p:nvSpPr>
          <p:spPr>
            <a:xfrm>
              <a:off x="2046885" y="3477394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717264" y="3477394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Connecteur droit 6"/>
            <p:cNvCxnSpPr>
              <a:stCxn id="3" idx="6"/>
              <a:endCxn id="4" idx="0"/>
            </p:cNvCxnSpPr>
            <p:nvPr/>
          </p:nvCxnSpPr>
          <p:spPr>
            <a:xfrm>
              <a:off x="1714480" y="3000372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>
              <a:stCxn id="3" idx="2"/>
              <a:endCxn id="2" idx="0"/>
            </p:cNvCxnSpPr>
            <p:nvPr/>
          </p:nvCxnSpPr>
          <p:spPr>
            <a:xfrm rot="10800000" flipV="1">
              <a:off x="883467" y="3000372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stCxn id="4" idx="2"/>
              <a:endCxn id="16" idx="0"/>
            </p:cNvCxnSpPr>
            <p:nvPr/>
          </p:nvCxnSpPr>
          <p:spPr>
            <a:xfrm rot="10800000" flipV="1">
              <a:off x="1594931" y="3636400"/>
              <a:ext cx="451954" cy="5069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e 9"/>
            <p:cNvSpPr/>
            <p:nvPr/>
          </p:nvSpPr>
          <p:spPr>
            <a:xfrm>
              <a:off x="2662127" y="4198687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13" name="Connecteur droit 12"/>
            <p:cNvCxnSpPr>
              <a:stCxn id="4" idx="6"/>
              <a:endCxn id="10" idx="0"/>
            </p:cNvCxnSpPr>
            <p:nvPr/>
          </p:nvCxnSpPr>
          <p:spPr>
            <a:xfrm>
              <a:off x="2379290" y="3636401"/>
              <a:ext cx="449040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/>
            <p:cNvSpPr/>
            <p:nvPr/>
          </p:nvSpPr>
          <p:spPr>
            <a:xfrm>
              <a:off x="1428728" y="414338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5286380" y="1428736"/>
            <a:ext cx="357190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4: Le frère F de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rouge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e 38"/>
          <p:cNvGrpSpPr/>
          <p:nvPr/>
        </p:nvGrpSpPr>
        <p:grpSpPr>
          <a:xfrm>
            <a:off x="4904406" y="2461130"/>
            <a:ext cx="2363285" cy="1675336"/>
            <a:chOff x="4923359" y="2912803"/>
            <a:chExt cx="2363285" cy="1675336"/>
          </a:xfrm>
        </p:grpSpPr>
        <p:sp>
          <p:nvSpPr>
            <p:cNvPr id="20" name="Ellipse 19"/>
            <p:cNvSpPr/>
            <p:nvPr/>
          </p:nvSpPr>
          <p:spPr>
            <a:xfrm>
              <a:off x="6289429" y="2912803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6954239" y="3548832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5624618" y="3548832"/>
              <a:ext cx="332405" cy="3180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Connecteur droit 22"/>
            <p:cNvCxnSpPr>
              <a:stCxn id="20" idx="6"/>
              <a:endCxn id="21" idx="0"/>
            </p:cNvCxnSpPr>
            <p:nvPr/>
          </p:nvCxnSpPr>
          <p:spPr>
            <a:xfrm>
              <a:off x="6621834" y="3071810"/>
              <a:ext cx="498608" cy="477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20" idx="2"/>
            </p:cNvCxnSpPr>
            <p:nvPr/>
          </p:nvCxnSpPr>
          <p:spPr>
            <a:xfrm rot="10800000" flipV="1">
              <a:off x="5790821" y="3071810"/>
              <a:ext cx="498608" cy="424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e 25"/>
            <p:cNvSpPr/>
            <p:nvPr/>
          </p:nvSpPr>
          <p:spPr>
            <a:xfrm>
              <a:off x="6217991" y="4270125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cxnSp>
          <p:nvCxnSpPr>
            <p:cNvPr id="30" name="Connecteur droit 29"/>
            <p:cNvCxnSpPr>
              <a:stCxn id="22" idx="6"/>
              <a:endCxn id="26" idx="0"/>
            </p:cNvCxnSpPr>
            <p:nvPr/>
          </p:nvCxnSpPr>
          <p:spPr>
            <a:xfrm>
              <a:off x="5957023" y="3707839"/>
              <a:ext cx="427171" cy="56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2" idx="2"/>
            </p:cNvCxnSpPr>
            <p:nvPr/>
          </p:nvCxnSpPr>
          <p:spPr>
            <a:xfrm rot="10800000" flipV="1">
              <a:off x="5150796" y="3707838"/>
              <a:ext cx="473823" cy="5069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>
              <a:off x="4923359" y="4161815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4978760" y="4214818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Flèche droite 36"/>
          <p:cNvSpPr/>
          <p:nvPr/>
        </p:nvSpPr>
        <p:spPr>
          <a:xfrm>
            <a:off x="3816798" y="2905889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2910" y="5000636"/>
            <a:ext cx="22974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Rotation gauche (P)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357687" y="6457890"/>
            <a:ext cx="47863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continue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selon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1, 2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fr-FR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85786" y="142873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 / Opération de maintenance</a:t>
            </a:r>
            <a:endParaRPr lang="fr-FR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27" grpId="0"/>
      <p:bldP spid="28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60"/>
          <p:cNvGrpSpPr/>
          <p:nvPr/>
        </p:nvGrpSpPr>
        <p:grpSpPr>
          <a:xfrm>
            <a:off x="1444766" y="3018807"/>
            <a:ext cx="1357321" cy="988610"/>
            <a:chOff x="1444766" y="3018807"/>
            <a:chExt cx="1357321" cy="988610"/>
          </a:xfrm>
        </p:grpSpPr>
        <p:sp>
          <p:nvSpPr>
            <p:cNvPr id="3" name="Ellipse 2"/>
            <p:cNvSpPr/>
            <p:nvPr/>
          </p:nvSpPr>
          <p:spPr>
            <a:xfrm>
              <a:off x="1944831" y="3018807"/>
              <a:ext cx="443207" cy="424018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fr-FR" sz="1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2000232" y="307181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Connecteur droit 10"/>
            <p:cNvCxnSpPr>
              <a:stCxn id="8" idx="2"/>
            </p:cNvCxnSpPr>
            <p:nvPr/>
          </p:nvCxnSpPr>
          <p:spPr>
            <a:xfrm rot="10800000" flipV="1">
              <a:off x="1444766" y="3230817"/>
              <a:ext cx="555467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8" idx="6"/>
            </p:cNvCxnSpPr>
            <p:nvPr/>
          </p:nvCxnSpPr>
          <p:spPr>
            <a:xfrm>
              <a:off x="2332637" y="3230817"/>
              <a:ext cx="469450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Flèche droite 22"/>
          <p:cNvSpPr/>
          <p:nvPr/>
        </p:nvSpPr>
        <p:spPr>
          <a:xfrm>
            <a:off x="3786182" y="3286124"/>
            <a:ext cx="664811" cy="265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5786" y="1928802"/>
            <a:ext cx="3786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X le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doublement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noir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14942" y="1457254"/>
            <a:ext cx="357190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 0: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racine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de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l’arbre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e 59"/>
          <p:cNvGrpSpPr/>
          <p:nvPr/>
        </p:nvGrpSpPr>
        <p:grpSpPr>
          <a:xfrm>
            <a:off x="5373856" y="3071810"/>
            <a:ext cx="1357321" cy="935607"/>
            <a:chOff x="5373856" y="3071810"/>
            <a:chExt cx="1357321" cy="935607"/>
          </a:xfrm>
        </p:grpSpPr>
        <p:sp>
          <p:nvSpPr>
            <p:cNvPr id="57" name="Ellipse 56"/>
            <p:cNvSpPr/>
            <p:nvPr/>
          </p:nvSpPr>
          <p:spPr>
            <a:xfrm>
              <a:off x="5929322" y="3071810"/>
              <a:ext cx="332405" cy="318014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5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fr-FR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8" name="Connecteur droit 57"/>
            <p:cNvCxnSpPr>
              <a:stCxn id="57" idx="2"/>
            </p:cNvCxnSpPr>
            <p:nvPr/>
          </p:nvCxnSpPr>
          <p:spPr>
            <a:xfrm rot="10800000" flipV="1">
              <a:off x="5373856" y="3230817"/>
              <a:ext cx="555467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>
              <a:stCxn id="57" idx="6"/>
            </p:cNvCxnSpPr>
            <p:nvPr/>
          </p:nvCxnSpPr>
          <p:spPr>
            <a:xfrm>
              <a:off x="6261727" y="3230817"/>
              <a:ext cx="469450" cy="776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785786" y="4743402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simplement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noeud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noir.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5786" y="5429264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C’est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seul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 hauteur de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l’arbre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diminue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Le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termine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85786" y="1428736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Suppression / Opération de maintenance</a:t>
            </a:r>
            <a:endParaRPr 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 RB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28596" y="2000240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Transformer l'arbre de telle sorte que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428596" y="2928934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l'</a:t>
            </a:r>
            <a:r>
              <a:rPr lang="fr-FR" b="1" dirty="0" err="1" smtClean="0"/>
              <a:t>inordre</a:t>
            </a:r>
            <a:r>
              <a:rPr lang="fr-FR" b="1" dirty="0" smtClean="0"/>
              <a:t> soit préservé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428596" y="3571876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l'arbre transformé soit équilibré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just">
              <a:spcBef>
                <a:spcPct val="20000"/>
              </a:spcBef>
              <a:buClr>
                <a:srgbClr val="9BBB59"/>
              </a:buClr>
              <a:defRPr/>
            </a:pPr>
            <a:r>
              <a:rPr lang="fr-FR" b="1" i="1" dirty="0" smtClean="0">
                <a:solidFill>
                  <a:prstClr val="black"/>
                </a:solidFill>
                <a:cs typeface="Times New Roman" pitchFamily="18" charset="0"/>
              </a:rPr>
              <a:t>Arbres AVL</a:t>
            </a:r>
            <a:endParaRPr lang="fr-FR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</TotalTime>
  <Words>3757</Words>
  <Application>Microsoft Office PowerPoint</Application>
  <PresentationFormat>Affichage à l'écran (4:3)</PresentationFormat>
  <Paragraphs>1359</Paragraphs>
  <Slides>85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85</vt:i4>
      </vt:variant>
    </vt:vector>
  </HeadingPairs>
  <TitlesOfParts>
    <vt:vector size="86" baseType="lpstr">
      <vt:lpstr>Thème Office</vt:lpstr>
      <vt:lpstr>Structures de données avancées :  Arbres de recherche binaire équilibrés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  <vt:lpstr>Diapositive 56</vt:lpstr>
      <vt:lpstr>Diapositive 57</vt:lpstr>
      <vt:lpstr>Diapositive 58</vt:lpstr>
      <vt:lpstr>Diapositive 59</vt:lpstr>
      <vt:lpstr>Diapositive 60</vt:lpstr>
      <vt:lpstr>Diapositive 61</vt:lpstr>
      <vt:lpstr>Diapositive 62</vt:lpstr>
      <vt:lpstr>Diapositive 63</vt:lpstr>
      <vt:lpstr>Diapositive 64</vt:lpstr>
      <vt:lpstr>Diapositive 65</vt:lpstr>
      <vt:lpstr>Diapositive 66</vt:lpstr>
      <vt:lpstr>Diapositive 67</vt:lpstr>
      <vt:lpstr>Diapositive 68</vt:lpstr>
      <vt:lpstr>Diapositive 69</vt:lpstr>
      <vt:lpstr>Diapositive 70</vt:lpstr>
      <vt:lpstr>Diapositive 71</vt:lpstr>
      <vt:lpstr>Diapositive 72</vt:lpstr>
      <vt:lpstr>Diapositive 73</vt:lpstr>
      <vt:lpstr>Diapositive 74</vt:lpstr>
      <vt:lpstr>Diapositive 75</vt:lpstr>
      <vt:lpstr>Diapositive 76</vt:lpstr>
      <vt:lpstr>Diapositive 77</vt:lpstr>
      <vt:lpstr>Diapositive 78</vt:lpstr>
      <vt:lpstr>Diapositive 79</vt:lpstr>
      <vt:lpstr>Diapositive 80</vt:lpstr>
      <vt:lpstr>Diapositive 81</vt:lpstr>
      <vt:lpstr>Diapositive 82</vt:lpstr>
      <vt:lpstr>Diapositive 83</vt:lpstr>
      <vt:lpstr>Diapositive 84</vt:lpstr>
      <vt:lpstr>Diapositive 85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67</cp:revision>
  <dcterms:created xsi:type="dcterms:W3CDTF">2009-12-04T14:35:03Z</dcterms:created>
  <dcterms:modified xsi:type="dcterms:W3CDTF">2013-05-12T11:11:41Z</dcterms:modified>
</cp:coreProperties>
</file>