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298" r:id="rId3"/>
    <p:sldId id="271" r:id="rId4"/>
    <p:sldId id="257" r:id="rId5"/>
    <p:sldId id="258" r:id="rId6"/>
    <p:sldId id="259" r:id="rId7"/>
    <p:sldId id="260" r:id="rId8"/>
    <p:sldId id="296" r:id="rId9"/>
    <p:sldId id="272" r:id="rId10"/>
    <p:sldId id="279" r:id="rId11"/>
    <p:sldId id="274" r:id="rId12"/>
    <p:sldId id="275" r:id="rId13"/>
    <p:sldId id="278" r:id="rId14"/>
    <p:sldId id="276" r:id="rId15"/>
    <p:sldId id="277" r:id="rId16"/>
    <p:sldId id="291" r:id="rId17"/>
    <p:sldId id="292" r:id="rId18"/>
    <p:sldId id="293" r:id="rId19"/>
    <p:sldId id="294" r:id="rId20"/>
    <p:sldId id="280" r:id="rId21"/>
    <p:sldId id="281" r:id="rId22"/>
    <p:sldId id="282" r:id="rId23"/>
    <p:sldId id="297" r:id="rId24"/>
    <p:sldId id="261" r:id="rId25"/>
    <p:sldId id="268" r:id="rId26"/>
    <p:sldId id="263" r:id="rId27"/>
    <p:sldId id="269" r:id="rId28"/>
    <p:sldId id="270" r:id="rId29"/>
    <p:sldId id="265" r:id="rId30"/>
    <p:sldId id="267" r:id="rId31"/>
    <p:sldId id="273" r:id="rId32"/>
    <p:sldId id="283" r:id="rId33"/>
    <p:sldId id="286" r:id="rId34"/>
    <p:sldId id="284" r:id="rId35"/>
    <p:sldId id="285" r:id="rId36"/>
    <p:sldId id="287" r:id="rId37"/>
    <p:sldId id="288" r:id="rId38"/>
    <p:sldId id="289" r:id="rId39"/>
    <p:sldId id="290" r:id="rId4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Style moye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DBED569-4797-4DF1-A0F4-6AAB3CD982D8}" styleName="Style léger 3 - Accentuation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Style léger 3 - Accentuation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0869A-82E8-44AE-BD5B-947A486E3FEF}" type="datetimeFigureOut">
              <a:rPr lang="fr-FR" smtClean="0"/>
              <a:pPr/>
              <a:t>20/05/2014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DE0C7-C00F-40E0-9B88-02B8358FF10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0869A-82E8-44AE-BD5B-947A486E3FEF}" type="datetimeFigureOut">
              <a:rPr lang="fr-FR" smtClean="0"/>
              <a:pPr/>
              <a:t>20/05/2014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DE0C7-C00F-40E0-9B88-02B8358FF10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0869A-82E8-44AE-BD5B-947A486E3FEF}" type="datetimeFigureOut">
              <a:rPr lang="fr-FR" smtClean="0"/>
              <a:pPr/>
              <a:t>20/05/2014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DE0C7-C00F-40E0-9B88-02B8358FF10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>
  <p:cSld name="Titre. Diagramm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19200" y="304800"/>
            <a:ext cx="7772400" cy="12065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graphique 2"/>
          <p:cNvSpPr>
            <a:spLocks noGrp="1"/>
          </p:cNvSpPr>
          <p:nvPr>
            <p:ph type="chart" sz="half" idx="1"/>
          </p:nvPr>
        </p:nvSpPr>
        <p:spPr>
          <a:xfrm>
            <a:off x="1219200" y="1600200"/>
            <a:ext cx="3810000" cy="4495800"/>
          </a:xfrm>
        </p:spPr>
        <p:txBody>
          <a:bodyPr>
            <a:normAutofit/>
          </a:bodyPr>
          <a:lstStyle/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81600" y="1600200"/>
            <a:ext cx="3810000" cy="4495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11430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5814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2390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5A9F76-C9D3-4D05-8904-B235B7C1E4E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re. Texte et image de la bibliothè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19200" y="304800"/>
            <a:ext cx="7772400" cy="12065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1219200" y="1600200"/>
            <a:ext cx="3810000" cy="4495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'image de la bibliothèque 3"/>
          <p:cNvSpPr>
            <a:spLocks noGrp="1"/>
          </p:cNvSpPr>
          <p:nvPr>
            <p:ph type="clipArt" sz="half" idx="2"/>
          </p:nvPr>
        </p:nvSpPr>
        <p:spPr>
          <a:xfrm>
            <a:off x="5181600" y="1600200"/>
            <a:ext cx="3810000" cy="4495800"/>
          </a:xfrm>
        </p:spPr>
        <p:txBody>
          <a:bodyPr>
            <a:normAutofit/>
          </a:bodyPr>
          <a:lstStyle/>
          <a:p>
            <a:pPr lvl="0"/>
            <a:endParaRPr lang="fr-FR" noProof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11430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5814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2390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DFDD49-4733-481B-8FFA-77C0F59B519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0869A-82E8-44AE-BD5B-947A486E3FEF}" type="datetimeFigureOut">
              <a:rPr lang="fr-FR" smtClean="0"/>
              <a:pPr/>
              <a:t>20/05/2014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DE0C7-C00F-40E0-9B88-02B8358FF10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0869A-82E8-44AE-BD5B-947A486E3FEF}" type="datetimeFigureOut">
              <a:rPr lang="fr-FR" smtClean="0"/>
              <a:pPr/>
              <a:t>20/05/2014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DE0C7-C00F-40E0-9B88-02B8358FF10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0869A-82E8-44AE-BD5B-947A486E3FEF}" type="datetimeFigureOut">
              <a:rPr lang="fr-FR" smtClean="0"/>
              <a:pPr/>
              <a:t>20/05/2014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DE0C7-C00F-40E0-9B88-02B8358FF10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0869A-82E8-44AE-BD5B-947A486E3FEF}" type="datetimeFigureOut">
              <a:rPr lang="fr-FR" smtClean="0"/>
              <a:pPr/>
              <a:t>20/05/2014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DE0C7-C00F-40E0-9B88-02B8358FF10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0869A-82E8-44AE-BD5B-947A486E3FEF}" type="datetimeFigureOut">
              <a:rPr lang="fr-FR" smtClean="0"/>
              <a:pPr/>
              <a:t>20/05/2014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DE0C7-C00F-40E0-9B88-02B8358FF10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0869A-82E8-44AE-BD5B-947A486E3FEF}" type="datetimeFigureOut">
              <a:rPr lang="fr-FR" smtClean="0"/>
              <a:pPr/>
              <a:t>20/05/2014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DE0C7-C00F-40E0-9B88-02B8358FF10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0869A-82E8-44AE-BD5B-947A486E3FEF}" type="datetimeFigureOut">
              <a:rPr lang="fr-FR" smtClean="0"/>
              <a:pPr/>
              <a:t>20/05/2014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DE0C7-C00F-40E0-9B88-02B8358FF10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0869A-82E8-44AE-BD5B-947A486E3FEF}" type="datetimeFigureOut">
              <a:rPr lang="fr-FR" smtClean="0"/>
              <a:pPr/>
              <a:t>20/05/2014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DE0C7-C00F-40E0-9B88-02B8358FF10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40869A-82E8-44AE-BD5B-947A486E3FEF}" type="datetimeFigureOut">
              <a:rPr lang="fr-FR" smtClean="0"/>
              <a:pPr/>
              <a:t>20/05/2014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1DE0C7-C00F-40E0-9B88-02B8358FF10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d_zegour@esi.dz" TargetMode="External"/><Relationship Id="rId2" Type="http://schemas.openxmlformats.org/officeDocument/2006/relationships/hyperlink" Target="http://www.zegour.esi.dz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_Microsoft_Office_Word_97_-_20031.doc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/>
              <a:t>Structures de données avancées : 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sz="3200" i="1" dirty="0" smtClean="0"/>
              <a:t>Introduction</a:t>
            </a:r>
            <a:endParaRPr lang="fr-FR" sz="3200" i="1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marR="0" algn="ctr" eaLnBrk="1" hangingPunct="1"/>
            <a:endParaRPr lang="fr-FR" sz="1600" dirty="0" smtClean="0"/>
          </a:p>
          <a:p>
            <a:pPr marR="0" algn="ctr" eaLnBrk="1" hangingPunct="1"/>
            <a:r>
              <a:rPr lang="fr-FR" sz="1600" dirty="0" smtClean="0"/>
              <a:t>Pr ZEGOUR DJAMEL EDDINE</a:t>
            </a:r>
          </a:p>
          <a:p>
            <a:pPr marR="0" algn="ctr" eaLnBrk="1" hangingPunct="1"/>
            <a:r>
              <a:rPr lang="fr-FR" sz="1600" dirty="0" smtClean="0"/>
              <a:t>Ecole Supérieure d’Informatique (ESI)</a:t>
            </a:r>
          </a:p>
          <a:p>
            <a:pPr marR="0" algn="ctr" eaLnBrk="1" hangingPunct="1"/>
            <a:r>
              <a:rPr lang="fr-FR" sz="1600" dirty="0" smtClean="0">
                <a:hlinkClick r:id="rId2"/>
              </a:rPr>
              <a:t>zegour.esi.dz</a:t>
            </a:r>
            <a:r>
              <a:rPr lang="fr-FR" sz="1600" dirty="0" smtClean="0"/>
              <a:t> </a:t>
            </a:r>
          </a:p>
          <a:p>
            <a:pPr marR="0" algn="ctr" eaLnBrk="1" hangingPunct="1"/>
            <a:r>
              <a:rPr lang="fr-FR" sz="1600" dirty="0" smtClean="0"/>
              <a:t>email: </a:t>
            </a:r>
            <a:r>
              <a:rPr lang="fr-FR" sz="1600" dirty="0" smtClean="0">
                <a:hlinkClick r:id="rId3"/>
              </a:rPr>
              <a:t>d_zegour@esi.dz</a:t>
            </a:r>
            <a:endParaRPr lang="fr-FR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angle isocèle 9"/>
          <p:cNvSpPr/>
          <p:nvPr/>
        </p:nvSpPr>
        <p:spPr>
          <a:xfrm rot="10800000">
            <a:off x="1500166" y="1714487"/>
            <a:ext cx="6215106" cy="4572032"/>
          </a:xfrm>
          <a:prstGeom prst="triangle">
            <a:avLst/>
          </a:prstGeom>
          <a:solidFill>
            <a:schemeClr val="bg1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" name="Groupe 20"/>
          <p:cNvGrpSpPr>
            <a:grpSpLocks/>
          </p:cNvGrpSpPr>
          <p:nvPr/>
        </p:nvGrpSpPr>
        <p:grpSpPr bwMode="auto">
          <a:xfrm>
            <a:off x="3286116" y="2000240"/>
            <a:ext cx="2214585" cy="1143006"/>
            <a:chOff x="5857884" y="2714620"/>
            <a:chExt cx="2786082" cy="2286016"/>
          </a:xfrm>
        </p:grpSpPr>
        <p:sp>
          <p:nvSpPr>
            <p:cNvPr id="6" name="Ellipse 5"/>
            <p:cNvSpPr/>
            <p:nvPr/>
          </p:nvSpPr>
          <p:spPr>
            <a:xfrm>
              <a:off x="6786578" y="2714620"/>
              <a:ext cx="857494" cy="85774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dirty="0"/>
                <a:t>n</a:t>
              </a:r>
            </a:p>
          </p:txBody>
        </p:sp>
        <p:sp>
          <p:nvSpPr>
            <p:cNvPr id="15" name="Organigramme : Fusion 14"/>
            <p:cNvSpPr/>
            <p:nvPr/>
          </p:nvSpPr>
          <p:spPr>
            <a:xfrm>
              <a:off x="7572872" y="3929921"/>
              <a:ext cx="1071094" cy="1070715"/>
            </a:xfrm>
            <a:prstGeom prst="flowChartMerg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dirty="0"/>
                <a:t>T2</a:t>
              </a:r>
            </a:p>
          </p:txBody>
        </p:sp>
        <p:sp>
          <p:nvSpPr>
            <p:cNvPr id="16" name="Organigramme : Fusion 15"/>
            <p:cNvSpPr/>
            <p:nvPr/>
          </p:nvSpPr>
          <p:spPr>
            <a:xfrm>
              <a:off x="5857884" y="3929921"/>
              <a:ext cx="1071094" cy="1070715"/>
            </a:xfrm>
            <a:prstGeom prst="flowChartMerg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dirty="0"/>
                <a:t>T1</a:t>
              </a:r>
            </a:p>
          </p:txBody>
        </p:sp>
        <p:cxnSp>
          <p:nvCxnSpPr>
            <p:cNvPr id="18" name="Connecteur droit 17"/>
            <p:cNvCxnSpPr>
              <a:stCxn id="6" idx="6"/>
              <a:endCxn id="15" idx="0"/>
            </p:cNvCxnSpPr>
            <p:nvPr/>
          </p:nvCxnSpPr>
          <p:spPr>
            <a:xfrm>
              <a:off x="7644072" y="3142515"/>
              <a:ext cx="464347" cy="78740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>
              <a:stCxn id="6" idx="2"/>
              <a:endCxn id="16" idx="0"/>
            </p:cNvCxnSpPr>
            <p:nvPr/>
          </p:nvCxnSpPr>
          <p:spPr>
            <a:xfrm rot="10800000" flipV="1">
              <a:off x="6393431" y="3142515"/>
              <a:ext cx="393147" cy="78740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Rectangle 10"/>
          <p:cNvSpPr/>
          <p:nvPr/>
        </p:nvSpPr>
        <p:spPr>
          <a:xfrm>
            <a:off x="0" y="0"/>
            <a:ext cx="47863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binaires : types de parcours 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57158" y="1500174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b="1" dirty="0" err="1" smtClean="0">
                <a:solidFill>
                  <a:prstClr val="black"/>
                </a:solidFill>
              </a:rPr>
              <a:t>Préordre</a:t>
            </a:r>
            <a:r>
              <a:rPr lang="fr-FR" b="1" dirty="0" smtClean="0">
                <a:solidFill>
                  <a:prstClr val="black"/>
                </a:solidFill>
              </a:rPr>
              <a:t> : n T1 T2</a:t>
            </a:r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>
            <a:off x="1071554" y="2428868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b="1" dirty="0" err="1" smtClean="0">
                <a:solidFill>
                  <a:prstClr val="black"/>
                </a:solidFill>
              </a:rPr>
              <a:t>Inordre</a:t>
            </a:r>
            <a:r>
              <a:rPr lang="fr-FR" b="1" dirty="0" smtClean="0">
                <a:solidFill>
                  <a:prstClr val="black"/>
                </a:solidFill>
              </a:rPr>
              <a:t> : 	T1 n T2</a:t>
            </a:r>
            <a:endParaRPr lang="fr-FR" dirty="0"/>
          </a:p>
        </p:txBody>
      </p:sp>
      <p:sp>
        <p:nvSpPr>
          <p:cNvPr id="14" name="Rectangle 13"/>
          <p:cNvSpPr/>
          <p:nvPr/>
        </p:nvSpPr>
        <p:spPr>
          <a:xfrm>
            <a:off x="1643042" y="3571876"/>
            <a:ext cx="20717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err="1" smtClean="0">
                <a:solidFill>
                  <a:prstClr val="black"/>
                </a:solidFill>
              </a:rPr>
              <a:t>Postordre</a:t>
            </a:r>
            <a:r>
              <a:rPr lang="fr-FR" b="1" dirty="0" smtClean="0">
                <a:solidFill>
                  <a:prstClr val="black"/>
                </a:solidFill>
              </a:rPr>
              <a:t> : T1 T2 n</a:t>
            </a:r>
            <a:endParaRPr lang="fr-FR" dirty="0"/>
          </a:p>
        </p:txBody>
      </p:sp>
      <p:sp>
        <p:nvSpPr>
          <p:cNvPr id="17" name="Rectangle 16"/>
          <p:cNvSpPr/>
          <p:nvPr/>
        </p:nvSpPr>
        <p:spPr>
          <a:xfrm>
            <a:off x="5857900" y="1559470"/>
            <a:ext cx="27146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err="1" smtClean="0">
                <a:solidFill>
                  <a:prstClr val="black"/>
                </a:solidFill>
              </a:rPr>
              <a:t>Préordre</a:t>
            </a:r>
            <a:r>
              <a:rPr lang="fr-FR" b="1" dirty="0" smtClean="0">
                <a:solidFill>
                  <a:prstClr val="black"/>
                </a:solidFill>
              </a:rPr>
              <a:t>  inverse : 	n T2 T1</a:t>
            </a:r>
            <a:endParaRPr lang="fr-FR" dirty="0"/>
          </a:p>
        </p:txBody>
      </p:sp>
      <p:sp>
        <p:nvSpPr>
          <p:cNvPr id="19" name="Rectangle 18"/>
          <p:cNvSpPr/>
          <p:nvPr/>
        </p:nvSpPr>
        <p:spPr>
          <a:xfrm>
            <a:off x="5929322" y="2357430"/>
            <a:ext cx="29289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err="1" smtClean="0">
                <a:solidFill>
                  <a:prstClr val="black"/>
                </a:solidFill>
              </a:rPr>
              <a:t>Inordre</a:t>
            </a:r>
            <a:r>
              <a:rPr lang="fr-FR" b="1" dirty="0" smtClean="0">
                <a:solidFill>
                  <a:prstClr val="black"/>
                </a:solidFill>
              </a:rPr>
              <a:t> </a:t>
            </a:r>
            <a:r>
              <a:rPr lang="fr-FR" b="1" dirty="0" smtClean="0">
                <a:solidFill>
                  <a:prstClr val="black"/>
                </a:solidFill>
              </a:rPr>
              <a:t> inverse : </a:t>
            </a:r>
            <a:r>
              <a:rPr lang="fr-FR" b="1" dirty="0" smtClean="0">
                <a:solidFill>
                  <a:prstClr val="black"/>
                </a:solidFill>
              </a:rPr>
              <a:t>	T2 n T1</a:t>
            </a:r>
            <a:endParaRPr lang="fr-FR" dirty="0"/>
          </a:p>
        </p:txBody>
      </p:sp>
      <p:sp>
        <p:nvSpPr>
          <p:cNvPr id="21" name="Rectangle 20"/>
          <p:cNvSpPr/>
          <p:nvPr/>
        </p:nvSpPr>
        <p:spPr>
          <a:xfrm>
            <a:off x="5286380" y="3488296"/>
            <a:ext cx="29289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err="1" smtClean="0">
                <a:solidFill>
                  <a:prstClr val="black"/>
                </a:solidFill>
              </a:rPr>
              <a:t>Postordre</a:t>
            </a:r>
            <a:r>
              <a:rPr lang="fr-FR" b="1" dirty="0" smtClean="0">
                <a:solidFill>
                  <a:prstClr val="black"/>
                </a:solidFill>
              </a:rPr>
              <a:t> </a:t>
            </a:r>
            <a:r>
              <a:rPr lang="fr-FR" b="1" dirty="0" smtClean="0">
                <a:solidFill>
                  <a:prstClr val="black"/>
                </a:solidFill>
              </a:rPr>
              <a:t> inverse : </a:t>
            </a:r>
            <a:r>
              <a:rPr lang="fr-FR" b="1" dirty="0" smtClean="0">
                <a:solidFill>
                  <a:prstClr val="black"/>
                </a:solidFill>
              </a:rPr>
              <a:t>T2 T1 n</a:t>
            </a:r>
            <a:endParaRPr lang="fr-FR" dirty="0"/>
          </a:p>
        </p:txBody>
      </p:sp>
      <p:sp>
        <p:nvSpPr>
          <p:cNvPr id="22" name="Rectangle 21"/>
          <p:cNvSpPr/>
          <p:nvPr/>
        </p:nvSpPr>
        <p:spPr>
          <a:xfrm>
            <a:off x="2071670" y="4462503"/>
            <a:ext cx="228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b="1" dirty="0" smtClean="0">
                <a:solidFill>
                  <a:prstClr val="black"/>
                </a:solidFill>
              </a:rPr>
              <a:t>Parcours en largeur Gauche Droite</a:t>
            </a:r>
            <a:endParaRPr lang="fr-FR" dirty="0"/>
          </a:p>
        </p:txBody>
      </p:sp>
      <p:sp>
        <p:nvSpPr>
          <p:cNvPr id="23" name="Rectangle 22"/>
          <p:cNvSpPr/>
          <p:nvPr/>
        </p:nvSpPr>
        <p:spPr>
          <a:xfrm>
            <a:off x="5000628" y="4429132"/>
            <a:ext cx="228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b="1" dirty="0" smtClean="0">
                <a:solidFill>
                  <a:prstClr val="black"/>
                </a:solidFill>
              </a:rPr>
              <a:t>Parcours en largeur Droite Gauche</a:t>
            </a:r>
            <a:endParaRPr lang="fr-FR" dirty="0"/>
          </a:p>
        </p:txBody>
      </p:sp>
      <p:sp>
        <p:nvSpPr>
          <p:cNvPr id="24" name="Rectangle 23"/>
          <p:cNvSpPr/>
          <p:nvPr/>
        </p:nvSpPr>
        <p:spPr>
          <a:xfrm>
            <a:off x="4357686" y="6060064"/>
            <a:ext cx="5277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>
                <a:solidFill>
                  <a:prstClr val="black"/>
                </a:solidFill>
              </a:rPr>
              <a:t>Etc.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7" grpId="0"/>
      <p:bldP spid="19" grpId="0"/>
      <p:bldP spid="21" grpId="0"/>
      <p:bldP spid="22" grpId="0"/>
      <p:bldP spid="23" grpId="0"/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642910" y="4786322"/>
            <a:ext cx="6858048" cy="135732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sz="1800" b="1" dirty="0" smtClean="0"/>
              <a:t>Opérations:</a:t>
            </a:r>
          </a:p>
          <a:p>
            <a:pPr>
              <a:buNone/>
            </a:pPr>
            <a:r>
              <a:rPr lang="fr-FR" sz="1800" b="1" dirty="0" smtClean="0"/>
              <a:t>Recherche dichotomique</a:t>
            </a:r>
          </a:p>
          <a:p>
            <a:pPr>
              <a:buNone/>
            </a:pPr>
            <a:r>
              <a:rPr lang="fr-FR" sz="1800" b="1" dirty="0" smtClean="0"/>
              <a:t>L'élément inséré est toujours une feuille</a:t>
            </a:r>
          </a:p>
          <a:p>
            <a:pPr>
              <a:buNone/>
            </a:pPr>
            <a:r>
              <a:rPr lang="fr-FR" sz="1800" b="1" dirty="0" smtClean="0"/>
              <a:t>Suppression : plus délicate.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32861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de recherche binaire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42910" y="1714488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indent="-274320" algn="just">
              <a:buClr>
                <a:schemeClr val="accent3"/>
              </a:buClr>
              <a:defRPr/>
            </a:pPr>
            <a:r>
              <a:rPr lang="fr-FR" b="1" dirty="0" smtClean="0"/>
              <a:t>Structure d'un nœud  : </a:t>
            </a:r>
          </a:p>
          <a:p>
            <a:pPr marL="274320" indent="-274320" algn="just">
              <a:buClr>
                <a:schemeClr val="accent3"/>
              </a:buClr>
              <a:defRPr/>
            </a:pPr>
            <a:r>
              <a:rPr lang="fr-FR" b="1" dirty="0" smtClean="0"/>
              <a:t>              </a:t>
            </a:r>
            <a:r>
              <a:rPr lang="fr-FR" sz="3200" b="1" dirty="0" smtClean="0"/>
              <a:t>(s</a:t>
            </a:r>
            <a:r>
              <a:rPr lang="fr-FR" sz="3200" b="1" baseline="-25000" dirty="0" smtClean="0"/>
              <a:t>1</a:t>
            </a:r>
            <a:r>
              <a:rPr lang="fr-FR" sz="3200" b="1" dirty="0" smtClean="0"/>
              <a:t>, k, s</a:t>
            </a:r>
            <a:r>
              <a:rPr lang="fr-FR" sz="3200" b="1" baseline="-25000" dirty="0" smtClean="0"/>
              <a:t>2</a:t>
            </a:r>
            <a:r>
              <a:rPr lang="fr-FR" sz="3200" b="1" dirty="0" smtClean="0"/>
              <a:t>)	</a:t>
            </a:r>
          </a:p>
          <a:p>
            <a:pPr marL="274320" indent="-274320" algn="just">
              <a:buClr>
                <a:schemeClr val="accent3"/>
              </a:buClr>
              <a:defRPr/>
            </a:pPr>
            <a:endParaRPr lang="fr-FR" b="1" dirty="0" smtClean="0"/>
          </a:p>
          <a:p>
            <a:pPr marL="274320" indent="-274320" algn="just">
              <a:buClr>
                <a:schemeClr val="accent3"/>
              </a:buClr>
              <a:defRPr/>
            </a:pPr>
            <a:r>
              <a:rPr lang="fr-FR" b="1" dirty="0" smtClean="0"/>
              <a:t>K: donnée  et S1, S2 les fils</a:t>
            </a:r>
            <a:endParaRPr lang="fr-FR" b="1" baseline="-25000" dirty="0" smtClean="0"/>
          </a:p>
          <a:p>
            <a:pPr marL="274320" indent="-274320" algn="just">
              <a:buClr>
                <a:schemeClr val="accent3"/>
              </a:buClr>
              <a:buFont typeface="Wingdings 2"/>
              <a:buChar char=""/>
              <a:defRPr/>
            </a:pPr>
            <a:endParaRPr lang="fr-FR" b="1" dirty="0" smtClean="0"/>
          </a:p>
          <a:p>
            <a:pPr marL="274320" indent="-274320" algn="just">
              <a:buClr>
                <a:schemeClr val="accent3"/>
              </a:buClr>
              <a:defRPr/>
            </a:pPr>
            <a:r>
              <a:rPr lang="fr-FR" b="1" dirty="0" smtClean="0"/>
              <a:t>(Éléments dans s</a:t>
            </a:r>
            <a:r>
              <a:rPr lang="fr-FR" b="1" baseline="-25000" dirty="0" smtClean="0"/>
              <a:t>1</a:t>
            </a:r>
            <a:r>
              <a:rPr lang="fr-FR" b="1" dirty="0" smtClean="0"/>
              <a:t> )  &lt; k</a:t>
            </a:r>
            <a:endParaRPr lang="fr-FR" b="1" baseline="-25000" dirty="0" smtClean="0"/>
          </a:p>
          <a:p>
            <a:pPr marL="274320" indent="-274320" algn="just">
              <a:buClr>
                <a:schemeClr val="accent3"/>
              </a:buClr>
              <a:defRPr/>
            </a:pPr>
            <a:r>
              <a:rPr lang="fr-FR" b="1" dirty="0" smtClean="0"/>
              <a:t>(Éléments dans s</a:t>
            </a:r>
            <a:r>
              <a:rPr lang="fr-FR" b="1" baseline="-25000" dirty="0" smtClean="0"/>
              <a:t>2</a:t>
            </a:r>
            <a:r>
              <a:rPr lang="fr-FR" b="1" dirty="0" smtClean="0"/>
              <a:t>)  &gt; k</a:t>
            </a:r>
            <a:endParaRPr lang="fr-FR" b="1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1785926"/>
            <a:ext cx="4526613" cy="2257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642910" y="4071942"/>
            <a:ext cx="51435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fr-FR" b="1" dirty="0" smtClean="0"/>
              <a:t>L'</a:t>
            </a:r>
            <a:r>
              <a:rPr lang="fr-FR" b="1" dirty="0" err="1" smtClean="0"/>
              <a:t>inordre</a:t>
            </a:r>
            <a:r>
              <a:rPr lang="fr-FR" b="1" dirty="0" smtClean="0"/>
              <a:t> donne la liste ordonnée de tous les éléments.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053"/>
          <p:cNvGraphicFramePr>
            <a:graphicFrameLocks noChangeAspect="1"/>
          </p:cNvGraphicFramePr>
          <p:nvPr>
            <p:ph type="chart" sz="half" idx="1"/>
          </p:nvPr>
        </p:nvGraphicFramePr>
        <p:xfrm>
          <a:off x="4714876" y="142852"/>
          <a:ext cx="4214813" cy="2174875"/>
        </p:xfrm>
        <a:graphic>
          <a:graphicData uri="http://schemas.openxmlformats.org/presentationml/2006/ole">
            <p:oleObj spid="_x0000_s1026" name="Document" r:id="rId3" imgW="3110391" imgH="2254050" progId="Word.Document.8">
              <p:embed/>
            </p:oleObj>
          </a:graphicData>
        </a:graphic>
      </p:graphicFrame>
      <p:sp>
        <p:nvSpPr>
          <p:cNvPr id="61444" name="Rectangle 2052"/>
          <p:cNvSpPr>
            <a:spLocks noGrp="1" noChangeArrowheads="1"/>
          </p:cNvSpPr>
          <p:nvPr>
            <p:ph type="body" sz="half" idx="2"/>
          </p:nvPr>
        </p:nvSpPr>
        <p:spPr>
          <a:xfrm>
            <a:off x="1000100" y="2643182"/>
            <a:ext cx="6929454" cy="3071834"/>
          </a:xfrm>
        </p:spPr>
        <p:txBody>
          <a:bodyPr>
            <a:normAutofit/>
          </a:bodyPr>
          <a:lstStyle/>
          <a:p>
            <a:pPr marL="274320" indent="-274320" algn="just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Symbol" pitchFamily="18" charset="2"/>
              <a:buNone/>
              <a:defRPr/>
            </a:pPr>
            <a:r>
              <a:rPr lang="fr-FR" sz="1800" b="1" dirty="0"/>
              <a:t>	       </a:t>
            </a:r>
            <a:r>
              <a:rPr lang="fr-FR" sz="1800" b="1" dirty="0" smtClean="0"/>
              <a:t>n</a:t>
            </a:r>
            <a:endParaRPr lang="fr-FR" sz="1800" b="1" dirty="0"/>
          </a:p>
          <a:p>
            <a:pPr marL="274320" indent="-274320" algn="just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Symbol" pitchFamily="18" charset="2"/>
              <a:buNone/>
              <a:defRPr/>
            </a:pPr>
            <a:r>
              <a:rPr lang="fr-FR" sz="1800" b="1" u="sng" dirty="0"/>
              <a:t>	fg	</a:t>
            </a:r>
            <a:r>
              <a:rPr lang="fr-FR" sz="1800" b="1" u="sng" dirty="0" err="1"/>
              <a:t>fd</a:t>
            </a:r>
            <a:r>
              <a:rPr lang="fr-FR" sz="1800" b="1" u="sng" dirty="0"/>
              <a:t>		Action</a:t>
            </a:r>
          </a:p>
          <a:p>
            <a:pPr marL="274320" indent="-274320" algn="just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Symbol" pitchFamily="18" charset="2"/>
              <a:buNone/>
              <a:defRPr/>
            </a:pPr>
            <a:r>
              <a:rPr lang="fr-FR" sz="1800" b="1" dirty="0"/>
              <a:t>a)	</a:t>
            </a:r>
            <a:r>
              <a:rPr lang="fr-FR" sz="1800" b="1" dirty="0" smtClean="0"/>
              <a:t>Nil</a:t>
            </a:r>
            <a:r>
              <a:rPr lang="fr-FR" sz="1800" b="1" dirty="0"/>
              <a:t>	</a:t>
            </a:r>
            <a:r>
              <a:rPr lang="fr-FR" sz="1800" b="1" dirty="0" err="1" smtClean="0"/>
              <a:t>Nil</a:t>
            </a:r>
            <a:r>
              <a:rPr lang="fr-FR" sz="1800" b="1" dirty="0"/>
              <a:t>		Remplacer n par </a:t>
            </a:r>
            <a:r>
              <a:rPr lang="fr-FR" sz="1800" b="1" dirty="0" smtClean="0"/>
              <a:t>Nil</a:t>
            </a:r>
            <a:endParaRPr lang="fr-FR" sz="1800" b="1" dirty="0"/>
          </a:p>
          <a:p>
            <a:pPr marL="274320" indent="-274320" algn="just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Symbol" pitchFamily="18" charset="2"/>
              <a:buNone/>
              <a:defRPr/>
            </a:pPr>
            <a:r>
              <a:rPr lang="fr-FR" sz="1800" b="1" dirty="0"/>
              <a:t>b)	</a:t>
            </a:r>
            <a:r>
              <a:rPr lang="fr-FR" sz="1800" b="1" dirty="0" smtClean="0"/>
              <a:t>Nil  </a:t>
            </a:r>
            <a:r>
              <a:rPr lang="fr-FR" sz="1800" b="1" dirty="0"/>
              <a:t>	</a:t>
            </a:r>
            <a:r>
              <a:rPr lang="fr-FR" sz="1800" b="1" dirty="0" smtClean="0"/>
              <a:t>#Nil</a:t>
            </a:r>
            <a:r>
              <a:rPr lang="fr-FR" sz="1800" b="1" dirty="0"/>
              <a:t>		Remplacer n par </a:t>
            </a:r>
            <a:r>
              <a:rPr lang="fr-FR" sz="1800" b="1" dirty="0" err="1"/>
              <a:t>Fd</a:t>
            </a:r>
            <a:r>
              <a:rPr lang="fr-FR" sz="1800" b="1" dirty="0"/>
              <a:t>(n)</a:t>
            </a:r>
          </a:p>
          <a:p>
            <a:pPr marL="274320" indent="-274320" algn="just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Symbol" pitchFamily="18" charset="2"/>
              <a:buNone/>
              <a:defRPr/>
            </a:pPr>
            <a:r>
              <a:rPr lang="fr-FR" sz="1800" b="1" dirty="0"/>
              <a:t>c)	</a:t>
            </a:r>
            <a:r>
              <a:rPr lang="fr-FR" sz="1800" b="1" dirty="0" smtClean="0"/>
              <a:t>#Nil    </a:t>
            </a:r>
            <a:r>
              <a:rPr lang="fr-FR" sz="1800" b="1" dirty="0"/>
              <a:t>	</a:t>
            </a:r>
            <a:r>
              <a:rPr lang="fr-FR" sz="1800" b="1" dirty="0" err="1" smtClean="0"/>
              <a:t>Nil</a:t>
            </a:r>
            <a:r>
              <a:rPr lang="fr-FR" sz="1800" b="1" dirty="0"/>
              <a:t>		Remplacer n par Fg(n)</a:t>
            </a:r>
          </a:p>
          <a:p>
            <a:pPr marL="274320" indent="-274320" algn="just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Symbol" pitchFamily="18" charset="2"/>
              <a:buNone/>
              <a:defRPr/>
            </a:pPr>
            <a:r>
              <a:rPr lang="fr-FR" sz="1800" b="1" dirty="0"/>
              <a:t>d) 	</a:t>
            </a:r>
            <a:r>
              <a:rPr lang="fr-FR" sz="1800" b="1" dirty="0" smtClean="0"/>
              <a:t>#Nil</a:t>
            </a:r>
            <a:r>
              <a:rPr lang="fr-FR" sz="1800" b="1" dirty="0"/>
              <a:t>	</a:t>
            </a:r>
            <a:r>
              <a:rPr lang="fr-FR" sz="1800" b="1" dirty="0" smtClean="0"/>
              <a:t>#Nil</a:t>
            </a:r>
            <a:r>
              <a:rPr lang="fr-FR" sz="1800" b="1" dirty="0"/>
              <a:t>		1. Rechercher le plus petit descendant du </a:t>
            </a:r>
            <a:r>
              <a:rPr lang="fr-FR" sz="1800" b="1" dirty="0" smtClean="0"/>
              <a:t>				    sous-arbre </a:t>
            </a:r>
            <a:r>
              <a:rPr lang="fr-FR" sz="1800" b="1" dirty="0"/>
              <a:t>droit, soit p.</a:t>
            </a:r>
          </a:p>
          <a:p>
            <a:pPr marL="274320" indent="-274320" algn="just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Symbol" pitchFamily="18" charset="2"/>
              <a:buNone/>
              <a:defRPr/>
            </a:pPr>
            <a:r>
              <a:rPr lang="fr-FR" sz="1800" b="1" dirty="0"/>
              <a:t>				2. Remplacer Info(n) par Info(p)</a:t>
            </a:r>
          </a:p>
          <a:p>
            <a:pPr marL="274320" indent="-274320" algn="just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Symbol" pitchFamily="18" charset="2"/>
              <a:buNone/>
              <a:defRPr/>
            </a:pPr>
            <a:r>
              <a:rPr lang="fr-FR" sz="1800" b="1" dirty="0"/>
              <a:t>				3. Remplacer p par </a:t>
            </a:r>
            <a:r>
              <a:rPr lang="fr-FR" sz="1800" b="1" dirty="0" err="1"/>
              <a:t>Fd</a:t>
            </a:r>
            <a:r>
              <a:rPr lang="fr-FR" sz="1800" b="1" dirty="0"/>
              <a:t>(p)</a:t>
            </a:r>
            <a:endParaRPr lang="fr-FR" sz="2400" dirty="0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de recherche binaire : Suppression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14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14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14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14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614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614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4829180" cy="4525963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fr-FR" sz="2000" b="1" dirty="0" smtClean="0"/>
              <a:t>Généralisation </a:t>
            </a:r>
            <a:r>
              <a:rPr lang="fr-FR" sz="2000" b="1" dirty="0"/>
              <a:t>de </a:t>
            </a:r>
            <a:r>
              <a:rPr lang="fr-FR" sz="2000" b="1" dirty="0" smtClean="0"/>
              <a:t>l'AB</a:t>
            </a:r>
            <a:endParaRPr lang="fr-FR" sz="2000" b="1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fr-FR" sz="2000" b="1" dirty="0"/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fr-FR" sz="2000" b="1" dirty="0"/>
              <a:t>Structure d'un nœud  : </a:t>
            </a:r>
            <a:endParaRPr lang="fr-FR" sz="2000" b="1" dirty="0" smtClean="0"/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fr-FR" sz="2000" b="1" dirty="0" smtClean="0"/>
              <a:t>              </a:t>
            </a:r>
            <a:r>
              <a:rPr lang="fr-FR" sz="3600" b="1" dirty="0" smtClean="0"/>
              <a:t>(k</a:t>
            </a:r>
            <a:r>
              <a:rPr lang="fr-FR" sz="3600" b="1" baseline="-25000" dirty="0" smtClean="0"/>
              <a:t>1</a:t>
            </a:r>
            <a:r>
              <a:rPr lang="fr-FR" sz="3600" b="1" dirty="0"/>
              <a:t>, </a:t>
            </a:r>
            <a:r>
              <a:rPr lang="fr-FR" sz="3600" b="1" dirty="0" smtClean="0"/>
              <a:t>s</a:t>
            </a:r>
            <a:r>
              <a:rPr lang="fr-FR" sz="3600" b="1" baseline="-25000" dirty="0" smtClean="0"/>
              <a:t>1</a:t>
            </a:r>
            <a:r>
              <a:rPr lang="fr-FR" sz="3600" b="1" dirty="0" smtClean="0"/>
              <a:t>, s</a:t>
            </a:r>
            <a:r>
              <a:rPr lang="fr-FR" sz="3600" b="1" baseline="-25000" dirty="0" smtClean="0"/>
              <a:t>2</a:t>
            </a:r>
            <a:r>
              <a:rPr lang="fr-FR" sz="3600" b="1" dirty="0" smtClean="0"/>
              <a:t> .......,s</a:t>
            </a:r>
            <a:r>
              <a:rPr lang="fr-FR" sz="3600" b="1" baseline="-25000" dirty="0" smtClean="0"/>
              <a:t>n</a:t>
            </a:r>
            <a:r>
              <a:rPr lang="fr-FR" sz="3600" b="1" dirty="0"/>
              <a:t>)	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Symbol" pitchFamily="18" charset="2"/>
              <a:buNone/>
              <a:defRPr/>
            </a:pPr>
            <a:endParaRPr lang="fr-FR" sz="2000" b="1" dirty="0" smtClean="0"/>
          </a:p>
          <a:p>
            <a:pPr marL="274320" indent="-274320" algn="just">
              <a:buClr>
                <a:schemeClr val="accent3"/>
              </a:buClr>
              <a:defRPr/>
            </a:pPr>
            <a:r>
              <a:rPr lang="fr-FR" sz="2000" b="1" dirty="0" smtClean="0"/>
              <a:t>Pas de relation d’ordre</a:t>
            </a:r>
          </a:p>
          <a:p>
            <a:pPr marL="274320" indent="-274320" algn="just">
              <a:buClr>
                <a:schemeClr val="accent3"/>
              </a:buClr>
              <a:defRPr/>
            </a:pPr>
            <a:endParaRPr lang="fr-FR" sz="2000" b="1" dirty="0" smtClean="0"/>
          </a:p>
          <a:p>
            <a:pPr marL="274320" indent="-274320" algn="just">
              <a:buClr>
                <a:schemeClr val="accent3"/>
              </a:buClr>
              <a:defRPr/>
            </a:pPr>
            <a:r>
              <a:rPr lang="fr-FR" sz="2000" b="1" dirty="0" smtClean="0"/>
              <a:t>Peut se transformer en un arbre binaire</a:t>
            </a:r>
            <a:endParaRPr lang="fr-FR" sz="2000" b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500042"/>
            <a:ext cx="2733674" cy="1357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2419353"/>
            <a:ext cx="3450260" cy="1581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4429132"/>
            <a:ext cx="3033957" cy="2274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9"/>
          <p:cNvSpPr/>
          <p:nvPr/>
        </p:nvSpPr>
        <p:spPr>
          <a:xfrm>
            <a:off x="0" y="0"/>
            <a:ext cx="32146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</a:t>
            </a:r>
            <a:r>
              <a:rPr lang="fr-FR" b="1" i="1" dirty="0" err="1" smtClean="0">
                <a:solidFill>
                  <a:prstClr val="black"/>
                </a:solidFill>
                <a:cs typeface="Times New Roman" pitchFamily="18" charset="0"/>
              </a:rPr>
              <a:t>m-aire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22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30"/>
          <p:cNvGrpSpPr>
            <a:grpSpLocks/>
          </p:cNvGrpSpPr>
          <p:nvPr/>
        </p:nvGrpSpPr>
        <p:grpSpPr bwMode="auto">
          <a:xfrm>
            <a:off x="5072063" y="3643313"/>
            <a:ext cx="3429000" cy="3000375"/>
            <a:chOff x="5241925" y="1565275"/>
            <a:chExt cx="3163888" cy="2778125"/>
          </a:xfrm>
        </p:grpSpPr>
        <p:sp>
          <p:nvSpPr>
            <p:cNvPr id="19471" name="Line 5"/>
            <p:cNvSpPr>
              <a:spLocks noChangeShapeType="1"/>
            </p:cNvSpPr>
            <p:nvPr/>
          </p:nvSpPr>
          <p:spPr bwMode="auto">
            <a:xfrm flipH="1">
              <a:off x="5486400" y="1981200"/>
              <a:ext cx="914400" cy="76200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19472" name="Line 6"/>
            <p:cNvSpPr>
              <a:spLocks noChangeShapeType="1"/>
            </p:cNvSpPr>
            <p:nvPr/>
          </p:nvSpPr>
          <p:spPr bwMode="auto">
            <a:xfrm flipH="1">
              <a:off x="6096000" y="1981200"/>
              <a:ext cx="304800" cy="76200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19473" name="Line 7"/>
            <p:cNvSpPr>
              <a:spLocks noChangeShapeType="1"/>
            </p:cNvSpPr>
            <p:nvPr/>
          </p:nvSpPr>
          <p:spPr bwMode="auto">
            <a:xfrm>
              <a:off x="6400800" y="1981200"/>
              <a:ext cx="152400" cy="76200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19474" name="Line 8"/>
            <p:cNvSpPr>
              <a:spLocks noChangeShapeType="1"/>
            </p:cNvSpPr>
            <p:nvPr/>
          </p:nvSpPr>
          <p:spPr bwMode="auto">
            <a:xfrm>
              <a:off x="6400800" y="1981200"/>
              <a:ext cx="1295400" cy="68580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19475" name="Line 9"/>
            <p:cNvSpPr>
              <a:spLocks noChangeShapeType="1"/>
            </p:cNvSpPr>
            <p:nvPr/>
          </p:nvSpPr>
          <p:spPr bwMode="auto">
            <a:xfrm flipH="1">
              <a:off x="5334000" y="2743200"/>
              <a:ext cx="762000" cy="53340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19476" name="Line 10"/>
            <p:cNvSpPr>
              <a:spLocks noChangeShapeType="1"/>
            </p:cNvSpPr>
            <p:nvPr/>
          </p:nvSpPr>
          <p:spPr bwMode="auto">
            <a:xfrm>
              <a:off x="6096000" y="2743200"/>
              <a:ext cx="0" cy="60960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19477" name="Line 11"/>
            <p:cNvSpPr>
              <a:spLocks noChangeShapeType="1"/>
            </p:cNvSpPr>
            <p:nvPr/>
          </p:nvSpPr>
          <p:spPr bwMode="auto">
            <a:xfrm>
              <a:off x="6096000" y="2743200"/>
              <a:ext cx="838200" cy="68580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19478" name="Line 12"/>
            <p:cNvSpPr>
              <a:spLocks noChangeShapeType="1"/>
            </p:cNvSpPr>
            <p:nvPr/>
          </p:nvSpPr>
          <p:spPr bwMode="auto">
            <a:xfrm flipH="1">
              <a:off x="7391400" y="2667000"/>
              <a:ext cx="304800" cy="76200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19479" name="Line 13"/>
            <p:cNvSpPr>
              <a:spLocks noChangeShapeType="1"/>
            </p:cNvSpPr>
            <p:nvPr/>
          </p:nvSpPr>
          <p:spPr bwMode="auto">
            <a:xfrm>
              <a:off x="7696200" y="2667000"/>
              <a:ext cx="533400" cy="99060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19480" name="Line 14"/>
            <p:cNvSpPr>
              <a:spLocks noChangeShapeType="1"/>
            </p:cNvSpPr>
            <p:nvPr/>
          </p:nvSpPr>
          <p:spPr bwMode="auto">
            <a:xfrm flipH="1">
              <a:off x="5486400" y="3352800"/>
              <a:ext cx="609600" cy="99060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19481" name="Line 15"/>
            <p:cNvSpPr>
              <a:spLocks noChangeShapeType="1"/>
            </p:cNvSpPr>
            <p:nvPr/>
          </p:nvSpPr>
          <p:spPr bwMode="auto">
            <a:xfrm>
              <a:off x="6096000" y="3352800"/>
              <a:ext cx="533400" cy="99060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19482" name="Text Box 16"/>
            <p:cNvSpPr txBox="1">
              <a:spLocks noChangeArrowheads="1"/>
            </p:cNvSpPr>
            <p:nvPr/>
          </p:nvSpPr>
          <p:spPr bwMode="auto">
            <a:xfrm>
              <a:off x="5241925" y="2555875"/>
              <a:ext cx="319088" cy="45720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fr-FR"/>
                <a:t>a</a:t>
              </a:r>
            </a:p>
          </p:txBody>
        </p:sp>
        <p:sp>
          <p:nvSpPr>
            <p:cNvPr id="19483" name="Text Box 17"/>
            <p:cNvSpPr txBox="1">
              <a:spLocks noChangeArrowheads="1"/>
            </p:cNvSpPr>
            <p:nvPr/>
          </p:nvSpPr>
          <p:spPr bwMode="auto">
            <a:xfrm>
              <a:off x="5791200" y="2438400"/>
              <a:ext cx="336550" cy="45720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fr-FR"/>
                <a:t>b</a:t>
              </a:r>
            </a:p>
          </p:txBody>
        </p:sp>
        <p:sp>
          <p:nvSpPr>
            <p:cNvPr id="19484" name="Text Box 18"/>
            <p:cNvSpPr txBox="1">
              <a:spLocks noChangeArrowheads="1"/>
            </p:cNvSpPr>
            <p:nvPr/>
          </p:nvSpPr>
          <p:spPr bwMode="auto">
            <a:xfrm>
              <a:off x="6613525" y="2403475"/>
              <a:ext cx="319088" cy="45720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fr-FR"/>
                <a:t>c</a:t>
              </a:r>
            </a:p>
          </p:txBody>
        </p:sp>
        <p:sp>
          <p:nvSpPr>
            <p:cNvPr id="19485" name="Text Box 19"/>
            <p:cNvSpPr txBox="1">
              <a:spLocks noChangeArrowheads="1"/>
            </p:cNvSpPr>
            <p:nvPr/>
          </p:nvSpPr>
          <p:spPr bwMode="auto">
            <a:xfrm>
              <a:off x="7680325" y="2251075"/>
              <a:ext cx="336550" cy="45720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fr-FR"/>
                <a:t>d</a:t>
              </a:r>
            </a:p>
          </p:txBody>
        </p:sp>
        <p:sp>
          <p:nvSpPr>
            <p:cNvPr id="19486" name="Text Box 20"/>
            <p:cNvSpPr txBox="1">
              <a:spLocks noChangeArrowheads="1"/>
            </p:cNvSpPr>
            <p:nvPr/>
          </p:nvSpPr>
          <p:spPr bwMode="auto">
            <a:xfrm>
              <a:off x="5318125" y="3089275"/>
              <a:ext cx="319088" cy="45720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fr-FR"/>
                <a:t>e</a:t>
              </a:r>
            </a:p>
          </p:txBody>
        </p:sp>
        <p:sp>
          <p:nvSpPr>
            <p:cNvPr id="19487" name="Text Box 21"/>
            <p:cNvSpPr txBox="1">
              <a:spLocks noChangeArrowheads="1"/>
            </p:cNvSpPr>
            <p:nvPr/>
          </p:nvSpPr>
          <p:spPr bwMode="auto">
            <a:xfrm>
              <a:off x="6156325" y="3013075"/>
              <a:ext cx="285750" cy="45720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fr-FR"/>
                <a:t>f</a:t>
              </a:r>
            </a:p>
          </p:txBody>
        </p:sp>
        <p:sp>
          <p:nvSpPr>
            <p:cNvPr id="19488" name="Text Box 22"/>
            <p:cNvSpPr txBox="1">
              <a:spLocks noChangeArrowheads="1"/>
            </p:cNvSpPr>
            <p:nvPr/>
          </p:nvSpPr>
          <p:spPr bwMode="auto">
            <a:xfrm>
              <a:off x="6765925" y="3013075"/>
              <a:ext cx="336550" cy="45720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fr-FR"/>
                <a:t>g</a:t>
              </a:r>
            </a:p>
          </p:txBody>
        </p:sp>
        <p:sp>
          <p:nvSpPr>
            <p:cNvPr id="19489" name="Text Box 23"/>
            <p:cNvSpPr txBox="1">
              <a:spLocks noChangeArrowheads="1"/>
            </p:cNvSpPr>
            <p:nvPr/>
          </p:nvSpPr>
          <p:spPr bwMode="auto">
            <a:xfrm>
              <a:off x="7375525" y="3317875"/>
              <a:ext cx="336550" cy="45720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fr-FR"/>
                <a:t>h</a:t>
              </a:r>
            </a:p>
          </p:txBody>
        </p:sp>
        <p:sp>
          <p:nvSpPr>
            <p:cNvPr id="19490" name="Text Box 24"/>
            <p:cNvSpPr txBox="1">
              <a:spLocks noChangeArrowheads="1"/>
            </p:cNvSpPr>
            <p:nvPr/>
          </p:nvSpPr>
          <p:spPr bwMode="auto">
            <a:xfrm>
              <a:off x="8137525" y="3241675"/>
              <a:ext cx="268288" cy="45720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fr-FR"/>
                <a:t>i</a:t>
              </a:r>
            </a:p>
          </p:txBody>
        </p:sp>
        <p:sp>
          <p:nvSpPr>
            <p:cNvPr id="19491" name="Text Box 25"/>
            <p:cNvSpPr txBox="1">
              <a:spLocks noChangeArrowheads="1"/>
            </p:cNvSpPr>
            <p:nvPr/>
          </p:nvSpPr>
          <p:spPr bwMode="auto">
            <a:xfrm>
              <a:off x="5318125" y="3851275"/>
              <a:ext cx="268288" cy="45720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fr-FR"/>
                <a:t>j</a:t>
              </a:r>
            </a:p>
          </p:txBody>
        </p:sp>
        <p:sp>
          <p:nvSpPr>
            <p:cNvPr id="19492" name="Text Box 26"/>
            <p:cNvSpPr txBox="1">
              <a:spLocks noChangeArrowheads="1"/>
            </p:cNvSpPr>
            <p:nvPr/>
          </p:nvSpPr>
          <p:spPr bwMode="auto">
            <a:xfrm>
              <a:off x="6537325" y="3851275"/>
              <a:ext cx="336550" cy="45720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fr-FR"/>
                <a:t>k</a:t>
              </a:r>
            </a:p>
          </p:txBody>
        </p:sp>
        <p:sp>
          <p:nvSpPr>
            <p:cNvPr id="19493" name="Text Box 27"/>
            <p:cNvSpPr txBox="1">
              <a:spLocks noChangeArrowheads="1"/>
            </p:cNvSpPr>
            <p:nvPr/>
          </p:nvSpPr>
          <p:spPr bwMode="auto">
            <a:xfrm>
              <a:off x="6308725" y="1565275"/>
              <a:ext cx="285750" cy="45720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fr-FR"/>
                <a:t>r</a:t>
              </a:r>
            </a:p>
          </p:txBody>
        </p:sp>
      </p:grpSp>
      <p:grpSp>
        <p:nvGrpSpPr>
          <p:cNvPr id="3" name="Groupe 45"/>
          <p:cNvGrpSpPr>
            <a:grpSpLocks/>
          </p:cNvGrpSpPr>
          <p:nvPr/>
        </p:nvGrpSpPr>
        <p:grpSpPr bwMode="auto">
          <a:xfrm>
            <a:off x="5286375" y="2214563"/>
            <a:ext cx="3571875" cy="1512887"/>
            <a:chOff x="5500694" y="214290"/>
            <a:chExt cx="3385062" cy="1513593"/>
          </a:xfrm>
        </p:grpSpPr>
        <p:sp>
          <p:nvSpPr>
            <p:cNvPr id="33" name="Ellipse 32"/>
            <p:cNvSpPr/>
            <p:nvPr/>
          </p:nvSpPr>
          <p:spPr>
            <a:xfrm>
              <a:off x="6261971" y="214290"/>
              <a:ext cx="592762" cy="411354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sz="1600" dirty="0">
                  <a:solidFill>
                    <a:schemeClr val="tx1"/>
                  </a:solidFill>
                </a:rPr>
                <a:t>n</a:t>
              </a:r>
            </a:p>
          </p:txBody>
        </p:sp>
        <p:sp>
          <p:nvSpPr>
            <p:cNvPr id="34" name="Organigramme : Fusion 33"/>
            <p:cNvSpPr/>
            <p:nvPr/>
          </p:nvSpPr>
          <p:spPr>
            <a:xfrm>
              <a:off x="6571878" y="1214882"/>
              <a:ext cx="741705" cy="513001"/>
            </a:xfrm>
            <a:prstGeom prst="flowChartMerg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sz="1600" dirty="0" smtClean="0">
                  <a:solidFill>
                    <a:schemeClr val="tx1"/>
                  </a:solidFill>
                </a:rPr>
                <a:t>T2</a:t>
              </a:r>
              <a:endParaRPr lang="fr-FR" sz="1600" dirty="0">
                <a:solidFill>
                  <a:schemeClr val="tx1"/>
                </a:solidFill>
              </a:endParaRPr>
            </a:p>
          </p:txBody>
        </p:sp>
        <p:sp>
          <p:nvSpPr>
            <p:cNvPr id="35" name="Organigramme : Fusion 34"/>
            <p:cNvSpPr/>
            <p:nvPr/>
          </p:nvSpPr>
          <p:spPr>
            <a:xfrm>
              <a:off x="5500694" y="1200587"/>
              <a:ext cx="741705" cy="514590"/>
            </a:xfrm>
            <a:prstGeom prst="flowChartMerg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sz="1600" dirty="0" smtClean="0">
                  <a:solidFill>
                    <a:schemeClr val="tx1"/>
                  </a:solidFill>
                </a:rPr>
                <a:t>T1</a:t>
              </a:r>
            </a:p>
          </p:txBody>
        </p:sp>
        <p:cxnSp>
          <p:nvCxnSpPr>
            <p:cNvPr id="36" name="Connecteur droit 35"/>
            <p:cNvCxnSpPr>
              <a:stCxn id="33" idx="4"/>
              <a:endCxn id="34" idx="0"/>
            </p:cNvCxnSpPr>
            <p:nvPr/>
          </p:nvCxnSpPr>
          <p:spPr>
            <a:xfrm rot="16200000" flipH="1">
              <a:off x="6455923" y="728073"/>
              <a:ext cx="589238" cy="3843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/>
            <p:cNvCxnSpPr>
              <a:stCxn id="33" idx="2"/>
              <a:endCxn id="35" idx="0"/>
            </p:cNvCxnSpPr>
            <p:nvPr/>
          </p:nvCxnSpPr>
          <p:spPr>
            <a:xfrm rot="10800000" flipV="1">
              <a:off x="5871548" y="419967"/>
              <a:ext cx="390424" cy="78062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rganigramme : Fusion 37"/>
            <p:cNvSpPr/>
            <p:nvPr/>
          </p:nvSpPr>
          <p:spPr>
            <a:xfrm>
              <a:off x="8144052" y="1214882"/>
              <a:ext cx="741704" cy="513001"/>
            </a:xfrm>
            <a:prstGeom prst="flowChartMerg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sz="1600" dirty="0" err="1" smtClean="0">
                  <a:solidFill>
                    <a:schemeClr val="tx1"/>
                  </a:solidFill>
                </a:rPr>
                <a:t>Tp</a:t>
              </a:r>
              <a:endParaRPr lang="fr-FR" sz="1600" dirty="0">
                <a:solidFill>
                  <a:schemeClr val="tx1"/>
                </a:solidFill>
              </a:endParaRPr>
            </a:p>
          </p:txBody>
        </p:sp>
        <p:sp>
          <p:nvSpPr>
            <p:cNvPr id="19469" name="ZoneTexte 41"/>
            <p:cNvSpPr txBox="1">
              <a:spLocks noChangeArrowheads="1"/>
            </p:cNvSpPr>
            <p:nvPr/>
          </p:nvSpPr>
          <p:spPr bwMode="auto">
            <a:xfrm>
              <a:off x="7500958" y="928670"/>
              <a:ext cx="492443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/>
                <a:t>…</a:t>
              </a:r>
            </a:p>
          </p:txBody>
        </p:sp>
        <p:cxnSp>
          <p:nvCxnSpPr>
            <p:cNvPr id="44" name="Connecteur droit 43"/>
            <p:cNvCxnSpPr>
              <a:stCxn id="33" idx="6"/>
              <a:endCxn id="38" idx="0"/>
            </p:cNvCxnSpPr>
            <p:nvPr/>
          </p:nvCxnSpPr>
          <p:spPr>
            <a:xfrm>
              <a:off x="6854733" y="419967"/>
              <a:ext cx="1660171" cy="79491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Rectangle 3"/>
          <p:cNvSpPr txBox="1">
            <a:spLocks noChangeArrowheads="1"/>
          </p:cNvSpPr>
          <p:nvPr/>
        </p:nvSpPr>
        <p:spPr>
          <a:xfrm>
            <a:off x="500063" y="2643188"/>
            <a:ext cx="3810000" cy="44958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fr-FR" sz="1800" b="1" dirty="0">
              <a:latin typeface="+mn-lt"/>
            </a:endParaRP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Symbol" pitchFamily="18" charset="2"/>
              <a:buNone/>
              <a:defRPr/>
            </a:pPr>
            <a:r>
              <a:rPr lang="fr-FR" sz="1800" b="1" dirty="0" err="1">
                <a:latin typeface="+mn-lt"/>
              </a:rPr>
              <a:t>Préordre</a:t>
            </a:r>
            <a:r>
              <a:rPr lang="fr-FR" sz="1800" b="1" dirty="0">
                <a:latin typeface="+mn-lt"/>
              </a:rPr>
              <a:t> :  n T1 T2 .. . </a:t>
            </a:r>
            <a:r>
              <a:rPr lang="fr-FR" sz="1800" b="1" dirty="0" err="1">
                <a:latin typeface="+mn-lt"/>
              </a:rPr>
              <a:t>Tp</a:t>
            </a:r>
            <a:endParaRPr lang="fr-FR" sz="1800" b="1" dirty="0">
              <a:latin typeface="+mn-lt"/>
            </a:endParaRP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Symbol" pitchFamily="18" charset="2"/>
              <a:buNone/>
              <a:defRPr/>
            </a:pPr>
            <a:r>
              <a:rPr lang="fr-FR" sz="1800" b="1" dirty="0">
                <a:latin typeface="+mn-lt"/>
              </a:rPr>
              <a:t>( r a b e f j k g c d h i )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Symbol" pitchFamily="18" charset="2"/>
              <a:buNone/>
              <a:defRPr/>
            </a:pPr>
            <a:endParaRPr lang="fr-FR" sz="1800" b="1" dirty="0">
              <a:latin typeface="+mn-lt"/>
            </a:endParaRP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Symbol" pitchFamily="18" charset="2"/>
              <a:buNone/>
              <a:defRPr/>
            </a:pPr>
            <a:r>
              <a:rPr lang="fr-FR" sz="1800" b="1" dirty="0" err="1">
                <a:latin typeface="+mn-lt"/>
              </a:rPr>
              <a:t>Inordre</a:t>
            </a:r>
            <a:r>
              <a:rPr lang="fr-FR" sz="1800" b="1" dirty="0">
                <a:latin typeface="+mn-lt"/>
              </a:rPr>
              <a:t> 	: T1 n T2 .…</a:t>
            </a:r>
            <a:r>
              <a:rPr lang="fr-FR" sz="1800" b="1" dirty="0" err="1">
                <a:latin typeface="+mn-lt"/>
              </a:rPr>
              <a:t>Tp</a:t>
            </a:r>
            <a:endParaRPr lang="fr-FR" sz="1800" b="1" dirty="0">
              <a:latin typeface="+mn-lt"/>
            </a:endParaRP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Symbol" pitchFamily="18" charset="2"/>
              <a:buNone/>
              <a:defRPr/>
            </a:pPr>
            <a:r>
              <a:rPr lang="fr-FR" sz="1800" b="1" dirty="0">
                <a:latin typeface="+mn-lt"/>
              </a:rPr>
              <a:t>( a r e b j f k g c h d i ) 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Symbol" pitchFamily="18" charset="2"/>
              <a:buNone/>
              <a:defRPr/>
            </a:pPr>
            <a:endParaRPr lang="fr-FR" sz="1800" b="1" dirty="0">
              <a:latin typeface="+mn-lt"/>
            </a:endParaRP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Symbol" pitchFamily="18" charset="2"/>
              <a:buNone/>
              <a:defRPr/>
            </a:pPr>
            <a:r>
              <a:rPr lang="fr-FR" sz="1800" b="1" dirty="0" err="1">
                <a:latin typeface="+mn-lt"/>
              </a:rPr>
              <a:t>Postordre</a:t>
            </a:r>
            <a:r>
              <a:rPr lang="fr-FR" sz="1800" b="1" dirty="0">
                <a:latin typeface="+mn-lt"/>
              </a:rPr>
              <a:t> : T1 T2 ... </a:t>
            </a:r>
            <a:r>
              <a:rPr lang="fr-FR" sz="1800" b="1" dirty="0" err="1">
                <a:latin typeface="+mn-lt"/>
              </a:rPr>
              <a:t>Tp</a:t>
            </a:r>
            <a:r>
              <a:rPr lang="fr-FR" sz="1800" b="1" dirty="0">
                <a:latin typeface="+mn-lt"/>
              </a:rPr>
              <a:t> n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Symbol" pitchFamily="18" charset="2"/>
              <a:buNone/>
              <a:defRPr/>
            </a:pPr>
            <a:r>
              <a:rPr lang="fr-FR" sz="1800" b="1" dirty="0">
                <a:latin typeface="+mn-lt"/>
              </a:rPr>
              <a:t>( a e j k f g b c h i d r )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fr-FR" sz="2800" dirty="0">
              <a:latin typeface="+mn-lt"/>
            </a:endParaRP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fr-FR" sz="2800" dirty="0">
              <a:latin typeface="+mn-lt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0" y="0"/>
            <a:ext cx="38576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</a:t>
            </a:r>
            <a:r>
              <a:rPr lang="fr-FR" b="1" i="1" dirty="0" err="1" smtClean="0">
                <a:solidFill>
                  <a:prstClr val="black"/>
                </a:solidFill>
                <a:cs typeface="Times New Roman" pitchFamily="18" charset="0"/>
              </a:rPr>
              <a:t>m-aire</a:t>
            </a: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: Parcours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4614866" cy="4525963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fr-FR" sz="2400" b="1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fr-FR" sz="2000" b="1" dirty="0"/>
              <a:t>Généralisation de l'ARB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fr-FR" sz="2000" b="1" dirty="0"/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fr-FR" sz="2000" b="1" dirty="0"/>
              <a:t>Structure d'un nœud  : </a:t>
            </a:r>
            <a:endParaRPr lang="fr-FR" sz="2000" b="1" dirty="0" smtClean="0"/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fr-FR" sz="2200" b="1" dirty="0" smtClean="0"/>
              <a:t>              (</a:t>
            </a:r>
            <a:r>
              <a:rPr lang="fr-FR" sz="2200" b="1" dirty="0"/>
              <a:t>s</a:t>
            </a:r>
            <a:r>
              <a:rPr lang="fr-FR" sz="2200" b="1" baseline="-25000" dirty="0"/>
              <a:t>1</a:t>
            </a:r>
            <a:r>
              <a:rPr lang="fr-FR" sz="2200" b="1" dirty="0"/>
              <a:t>, k</a:t>
            </a:r>
            <a:r>
              <a:rPr lang="fr-FR" sz="2200" b="1" baseline="-25000" dirty="0"/>
              <a:t>1</a:t>
            </a:r>
            <a:r>
              <a:rPr lang="fr-FR" sz="2200" b="1" dirty="0"/>
              <a:t>, s</a:t>
            </a:r>
            <a:r>
              <a:rPr lang="fr-FR" sz="2200" b="1" baseline="-25000" dirty="0"/>
              <a:t>2</a:t>
            </a:r>
            <a:r>
              <a:rPr lang="fr-FR" sz="2200" b="1" dirty="0"/>
              <a:t>, .......</a:t>
            </a:r>
            <a:r>
              <a:rPr lang="fr-FR" sz="2200" b="1" dirty="0" err="1"/>
              <a:t>k</a:t>
            </a:r>
            <a:r>
              <a:rPr lang="fr-FR" sz="2200" b="1" baseline="-25000" dirty="0" err="1"/>
              <a:t>n</a:t>
            </a:r>
            <a:r>
              <a:rPr lang="fr-FR" sz="2200" b="1" dirty="0"/>
              <a:t>-1,s</a:t>
            </a:r>
            <a:r>
              <a:rPr lang="fr-FR" sz="2200" b="1" baseline="-25000" dirty="0"/>
              <a:t>n</a:t>
            </a:r>
            <a:r>
              <a:rPr lang="fr-FR" sz="2200" b="1" dirty="0"/>
              <a:t>)	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Symbol" pitchFamily="18" charset="2"/>
              <a:buNone/>
              <a:defRPr/>
            </a:pPr>
            <a:endParaRPr lang="fr-FR" sz="2000" b="1" dirty="0" smtClean="0"/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Symbol" pitchFamily="18" charset="2"/>
              <a:buNone/>
              <a:defRPr/>
            </a:pPr>
            <a:r>
              <a:rPr lang="fr-FR" sz="2000" b="1" dirty="0" smtClean="0"/>
              <a:t> k</a:t>
            </a:r>
            <a:r>
              <a:rPr lang="fr-FR" sz="2000" b="1" baseline="-25000" dirty="0" smtClean="0"/>
              <a:t>1</a:t>
            </a:r>
            <a:r>
              <a:rPr lang="fr-FR" sz="2000" b="1" dirty="0" smtClean="0"/>
              <a:t> </a:t>
            </a:r>
            <a:r>
              <a:rPr lang="fr-FR" sz="2000" b="1" dirty="0"/>
              <a:t>&lt; k</a:t>
            </a:r>
            <a:r>
              <a:rPr lang="fr-FR" sz="2000" b="1" baseline="-25000" dirty="0"/>
              <a:t>2</a:t>
            </a:r>
            <a:r>
              <a:rPr lang="fr-FR" sz="2000" b="1" dirty="0"/>
              <a:t> ....&lt; </a:t>
            </a:r>
            <a:r>
              <a:rPr lang="fr-FR" sz="2000" b="1" dirty="0" err="1" smtClean="0"/>
              <a:t>k</a:t>
            </a:r>
            <a:r>
              <a:rPr lang="fr-FR" sz="2000" b="1" baseline="-25000" dirty="0" err="1" smtClean="0"/>
              <a:t>n</a:t>
            </a:r>
            <a:r>
              <a:rPr lang="fr-FR" sz="2000" b="1" baseline="-25000" dirty="0" smtClean="0"/>
              <a:t>-1   </a:t>
            </a:r>
            <a:endParaRPr lang="fr-FR" sz="2000" b="1" baseline="-25000" dirty="0"/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fr-FR" sz="2000" b="1" dirty="0"/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fr-FR" sz="2000" b="1" dirty="0"/>
              <a:t>(Éléments dans s</a:t>
            </a:r>
            <a:r>
              <a:rPr lang="fr-FR" sz="2000" b="1" baseline="-25000" dirty="0"/>
              <a:t>1</a:t>
            </a:r>
            <a:r>
              <a:rPr lang="fr-FR" sz="2000" b="1" dirty="0"/>
              <a:t> )  &lt;=  k</a:t>
            </a:r>
            <a:r>
              <a:rPr lang="fr-FR" sz="2000" b="1" baseline="-25000" dirty="0"/>
              <a:t>1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fr-FR" sz="2000" b="1" dirty="0"/>
              <a:t>(Éléments dans </a:t>
            </a:r>
            <a:r>
              <a:rPr lang="fr-FR" sz="2000" b="1" dirty="0" err="1"/>
              <a:t>s</a:t>
            </a:r>
            <a:r>
              <a:rPr lang="fr-FR" sz="2000" b="1" baseline="-25000" dirty="0" err="1"/>
              <a:t>j</a:t>
            </a:r>
            <a:r>
              <a:rPr lang="fr-FR" sz="2000" b="1" dirty="0"/>
              <a:t>)  &gt; </a:t>
            </a:r>
            <a:r>
              <a:rPr lang="fr-FR" sz="2000" b="1" dirty="0" err="1"/>
              <a:t>k</a:t>
            </a:r>
            <a:r>
              <a:rPr lang="fr-FR" sz="2000" b="1" baseline="-25000" dirty="0" err="1"/>
              <a:t>j</a:t>
            </a:r>
            <a:r>
              <a:rPr lang="fr-FR" sz="2000" b="1" baseline="-25000" dirty="0"/>
              <a:t>-1</a:t>
            </a:r>
            <a:r>
              <a:rPr lang="fr-FR" sz="2000" b="1" dirty="0"/>
              <a:t> et  </a:t>
            </a:r>
            <a:r>
              <a:rPr lang="fr-FR" sz="2000" b="1" dirty="0" smtClean="0"/>
              <a:t>≤ </a:t>
            </a:r>
            <a:r>
              <a:rPr lang="fr-FR" sz="2000" b="1" dirty="0" err="1"/>
              <a:t>k</a:t>
            </a:r>
            <a:r>
              <a:rPr lang="fr-FR" sz="2000" b="1" baseline="-25000" dirty="0" err="1"/>
              <a:t>j</a:t>
            </a:r>
            <a:r>
              <a:rPr lang="fr-FR" sz="2000" b="1" dirty="0"/>
              <a:t>     </a:t>
            </a:r>
            <a:endParaRPr lang="fr-FR" sz="2000" b="1" dirty="0" smtClean="0"/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fr-FR" sz="2000" b="1" dirty="0" smtClean="0"/>
              <a:t>(</a:t>
            </a:r>
            <a:r>
              <a:rPr lang="fr-FR" sz="2000" b="1" dirty="0"/>
              <a:t>j=2,3, ...n-1)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fr-FR" sz="2000" b="1" dirty="0"/>
              <a:t>(Éléments dans  s</a:t>
            </a:r>
            <a:r>
              <a:rPr lang="fr-FR" sz="2000" b="1" baseline="-25000" dirty="0"/>
              <a:t>n</a:t>
            </a:r>
            <a:r>
              <a:rPr lang="fr-FR" sz="2000" b="1" dirty="0"/>
              <a:t>)  &gt; </a:t>
            </a:r>
            <a:r>
              <a:rPr lang="fr-FR" sz="2000" b="1" dirty="0" err="1"/>
              <a:t>k</a:t>
            </a:r>
            <a:r>
              <a:rPr lang="fr-FR" sz="2000" b="1" baseline="-25000" dirty="0" err="1"/>
              <a:t>n</a:t>
            </a:r>
            <a:r>
              <a:rPr lang="fr-FR" sz="2000" b="1" baseline="-25000" dirty="0"/>
              <a:t>-1</a:t>
            </a:r>
            <a:r>
              <a:rPr lang="fr-FR" sz="2000" b="1" dirty="0"/>
              <a:t>.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fr-FR" sz="2000" b="1" dirty="0"/>
          </a:p>
        </p:txBody>
      </p:sp>
      <p:sp>
        <p:nvSpPr>
          <p:cNvPr id="4" name="Rectangle 3"/>
          <p:cNvSpPr/>
          <p:nvPr/>
        </p:nvSpPr>
        <p:spPr>
          <a:xfrm>
            <a:off x="5857884" y="2339471"/>
            <a:ext cx="2928958" cy="108952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SzPct val="150000"/>
            </a:pPr>
            <a:r>
              <a:rPr lang="fr-FR" b="1" i="1" dirty="0" smtClean="0"/>
              <a:t>Arbre de recherche </a:t>
            </a:r>
            <a:r>
              <a:rPr lang="fr-FR" b="1" i="1" dirty="0" err="1" smtClean="0"/>
              <a:t>m-aire</a:t>
            </a:r>
            <a:r>
              <a:rPr lang="fr-FR" b="1" i="1" dirty="0" smtClean="0"/>
              <a:t> TOP-DOWN : Tout nœud non rempli doit  être une feuille.</a:t>
            </a:r>
          </a:p>
          <a:p>
            <a:pPr>
              <a:lnSpc>
                <a:spcPct val="90000"/>
              </a:lnSpc>
              <a:buSzPct val="150000"/>
            </a:pPr>
            <a:r>
              <a:rPr lang="fr-FR" b="1" i="1" dirty="0" smtClean="0"/>
              <a:t>    ( C’ est le plus utilisé )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35004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de recherche </a:t>
            </a:r>
            <a:r>
              <a:rPr lang="fr-FR" b="1" i="1" dirty="0" err="1" smtClean="0">
                <a:solidFill>
                  <a:prstClr val="black"/>
                </a:solidFill>
                <a:cs typeface="Times New Roman" pitchFamily="18" charset="0"/>
              </a:rPr>
              <a:t>m-aire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857884" y="3982545"/>
            <a:ext cx="2928958" cy="590931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SzPct val="150000"/>
            </a:pPr>
            <a:r>
              <a:rPr lang="fr-FR" b="1" i="1" dirty="0" smtClean="0"/>
              <a:t>Arbre de recherche </a:t>
            </a:r>
            <a:r>
              <a:rPr lang="fr-FR" b="1" i="1" dirty="0" err="1" smtClean="0"/>
              <a:t>m-aire</a:t>
            </a:r>
            <a:r>
              <a:rPr lang="fr-FR" b="1" i="1" dirty="0" smtClean="0"/>
              <a:t> équilibré : B-arbre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25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225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25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2253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33575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de recherche </a:t>
            </a:r>
            <a:r>
              <a:rPr lang="fr-FR" b="1" i="1" dirty="0" err="1" smtClean="0">
                <a:solidFill>
                  <a:prstClr val="black"/>
                </a:solidFill>
                <a:cs typeface="Times New Roman" pitchFamily="18" charset="0"/>
              </a:rPr>
              <a:t>m-aire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3428992" y="1857364"/>
            <a:ext cx="1714512" cy="4286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chemeClr val="tx1"/>
                </a:solidFill>
              </a:rPr>
              <a:t>. 23 . 45 . 68. 80.</a:t>
            </a:r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1857356" y="3929066"/>
            <a:ext cx="1714512" cy="4286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chemeClr val="tx1"/>
                </a:solidFill>
              </a:rPr>
              <a:t>. 12 .</a:t>
            </a:r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21" name="Rectangle à coins arrondis 20"/>
          <p:cNvSpPr/>
          <p:nvPr/>
        </p:nvSpPr>
        <p:spPr>
          <a:xfrm>
            <a:off x="3428992" y="3143248"/>
            <a:ext cx="1714512" cy="4286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chemeClr val="tx1"/>
                </a:solidFill>
              </a:rPr>
              <a:t>. 23 . 45 . 68. 80.</a:t>
            </a:r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3643306" y="1357298"/>
            <a:ext cx="13115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rgbClr val="FF0000"/>
                </a:solidFill>
              </a:rPr>
              <a:t>45, 68, 80, 25</a:t>
            </a:r>
            <a:endParaRPr lang="fr-FR" sz="1600" b="1" dirty="0">
              <a:solidFill>
                <a:srgbClr val="FF0000"/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4071934" y="2571744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rgbClr val="FF0000"/>
                </a:solidFill>
              </a:rPr>
              <a:t>12</a:t>
            </a:r>
            <a:endParaRPr lang="fr-FR" sz="1600" b="1" dirty="0">
              <a:solidFill>
                <a:srgbClr val="FF0000"/>
              </a:solidFill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3929058" y="4500570"/>
            <a:ext cx="6992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rgbClr val="FF0000"/>
                </a:solidFill>
              </a:rPr>
              <a:t>50, 54</a:t>
            </a:r>
            <a:endParaRPr lang="fr-FR" sz="1600" b="1" dirty="0">
              <a:solidFill>
                <a:srgbClr val="FF0000"/>
              </a:solidFill>
            </a:endParaRPr>
          </a:p>
        </p:txBody>
      </p:sp>
      <p:sp>
        <p:nvSpPr>
          <p:cNvPr id="25" name="Rectangle à coins arrondis 24"/>
          <p:cNvSpPr/>
          <p:nvPr/>
        </p:nvSpPr>
        <p:spPr>
          <a:xfrm>
            <a:off x="1857356" y="6000768"/>
            <a:ext cx="1714512" cy="4286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chemeClr val="tx1"/>
                </a:solidFill>
              </a:rPr>
              <a:t>. 12 .</a:t>
            </a:r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26" name="Rectangle à coins arrondis 25"/>
          <p:cNvSpPr/>
          <p:nvPr/>
        </p:nvSpPr>
        <p:spPr>
          <a:xfrm>
            <a:off x="3428992" y="5072074"/>
            <a:ext cx="1714512" cy="4286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chemeClr val="tx1"/>
                </a:solidFill>
              </a:rPr>
              <a:t>. 23 . 45 . 68. 80.</a:t>
            </a:r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27" name="Rectangle à coins arrondis 26"/>
          <p:cNvSpPr/>
          <p:nvPr/>
        </p:nvSpPr>
        <p:spPr>
          <a:xfrm>
            <a:off x="4357686" y="6000768"/>
            <a:ext cx="1714512" cy="4286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chemeClr val="tx1"/>
                </a:solidFill>
              </a:rPr>
              <a:t>. 50 . 54 .</a:t>
            </a:r>
            <a:endParaRPr lang="fr-FR" sz="1600" b="1" dirty="0">
              <a:solidFill>
                <a:schemeClr val="tx1"/>
              </a:solidFill>
            </a:endParaRPr>
          </a:p>
        </p:txBody>
      </p:sp>
      <p:cxnSp>
        <p:nvCxnSpPr>
          <p:cNvPr id="29" name="Connecteur droit avec flèche 28"/>
          <p:cNvCxnSpPr>
            <a:endCxn id="11" idx="0"/>
          </p:cNvCxnSpPr>
          <p:nvPr/>
        </p:nvCxnSpPr>
        <p:spPr>
          <a:xfrm rot="10800000" flipV="1">
            <a:off x="2714612" y="3357562"/>
            <a:ext cx="928694" cy="5715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Connecteur droit avec flèche 29"/>
          <p:cNvCxnSpPr>
            <a:endCxn id="25" idx="0"/>
          </p:cNvCxnSpPr>
          <p:nvPr/>
        </p:nvCxnSpPr>
        <p:spPr>
          <a:xfrm rot="10800000" flipV="1">
            <a:off x="2714612" y="5357826"/>
            <a:ext cx="928694" cy="6429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Connecteur droit avec flèche 31"/>
          <p:cNvCxnSpPr>
            <a:endCxn id="27" idx="0"/>
          </p:cNvCxnSpPr>
          <p:nvPr/>
        </p:nvCxnSpPr>
        <p:spPr>
          <a:xfrm>
            <a:off x="4286248" y="5357826"/>
            <a:ext cx="928694" cy="6429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5572132" y="1000108"/>
            <a:ext cx="3500462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SzPct val="150000"/>
              <a:buFont typeface="Arial" charset="0"/>
              <a:buChar char="•"/>
            </a:pPr>
            <a:r>
              <a:rPr lang="fr-FR" b="1" i="1" dirty="0" smtClean="0"/>
              <a:t>Arbre de recherche TOP-DOWN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21" grpId="0" animBg="1"/>
      <p:bldP spid="22" grpId="0"/>
      <p:bldP spid="23" grpId="0"/>
      <p:bldP spid="24" grpId="0"/>
      <p:bldP spid="25" grpId="0" animBg="1"/>
      <p:bldP spid="26" grpId="0" animBg="1"/>
      <p:bldP spid="2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34289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de recherche </a:t>
            </a:r>
            <a:r>
              <a:rPr lang="fr-FR" b="1" i="1" dirty="0" err="1" smtClean="0">
                <a:solidFill>
                  <a:prstClr val="black"/>
                </a:solidFill>
                <a:cs typeface="Times New Roman" pitchFamily="18" charset="0"/>
              </a:rPr>
              <a:t>m-aire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grpSp>
        <p:nvGrpSpPr>
          <p:cNvPr id="15" name="Groupe 14"/>
          <p:cNvGrpSpPr/>
          <p:nvPr/>
        </p:nvGrpSpPr>
        <p:grpSpPr>
          <a:xfrm>
            <a:off x="1928794" y="1428736"/>
            <a:ext cx="4214842" cy="1357322"/>
            <a:chOff x="1857356" y="5072074"/>
            <a:chExt cx="4214842" cy="1357322"/>
          </a:xfrm>
        </p:grpSpPr>
        <p:sp>
          <p:nvSpPr>
            <p:cNvPr id="25" name="Rectangle à coins arrondis 24"/>
            <p:cNvSpPr/>
            <p:nvPr/>
          </p:nvSpPr>
          <p:spPr>
            <a:xfrm>
              <a:off x="1857356" y="6000768"/>
              <a:ext cx="1714512" cy="428628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b="1" dirty="0" smtClean="0">
                  <a:solidFill>
                    <a:schemeClr val="tx1"/>
                  </a:solidFill>
                </a:rPr>
                <a:t>. 12 .</a:t>
              </a:r>
              <a:endParaRPr lang="fr-FR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26" name="Rectangle à coins arrondis 25"/>
            <p:cNvSpPr/>
            <p:nvPr/>
          </p:nvSpPr>
          <p:spPr>
            <a:xfrm>
              <a:off x="3428992" y="5072074"/>
              <a:ext cx="1714512" cy="428628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b="1" dirty="0" smtClean="0">
                  <a:solidFill>
                    <a:schemeClr val="tx1"/>
                  </a:solidFill>
                </a:rPr>
                <a:t>. 23 . 45 . 68. 80.</a:t>
              </a:r>
              <a:endParaRPr lang="fr-FR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27" name="Rectangle à coins arrondis 26"/>
            <p:cNvSpPr/>
            <p:nvPr/>
          </p:nvSpPr>
          <p:spPr>
            <a:xfrm>
              <a:off x="4357686" y="6000768"/>
              <a:ext cx="1714512" cy="428628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b="1" dirty="0" smtClean="0">
                  <a:solidFill>
                    <a:schemeClr val="tx1"/>
                  </a:solidFill>
                </a:rPr>
                <a:t>. 50 . 54 .</a:t>
              </a:r>
              <a:endParaRPr lang="fr-FR" sz="1600" b="1" dirty="0">
                <a:solidFill>
                  <a:schemeClr val="tx1"/>
                </a:solidFill>
              </a:endParaRPr>
            </a:p>
          </p:txBody>
        </p:sp>
        <p:cxnSp>
          <p:nvCxnSpPr>
            <p:cNvPr id="30" name="Connecteur droit avec flèche 29"/>
            <p:cNvCxnSpPr>
              <a:endCxn id="25" idx="0"/>
            </p:cNvCxnSpPr>
            <p:nvPr/>
          </p:nvCxnSpPr>
          <p:spPr>
            <a:xfrm rot="10800000" flipV="1">
              <a:off x="2714612" y="5357826"/>
              <a:ext cx="928694" cy="64294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Connecteur droit avec flèche 31"/>
            <p:cNvCxnSpPr>
              <a:endCxn id="27" idx="0"/>
            </p:cNvCxnSpPr>
            <p:nvPr/>
          </p:nvCxnSpPr>
          <p:spPr>
            <a:xfrm>
              <a:off x="4286248" y="5357826"/>
              <a:ext cx="928694" cy="64294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ZoneTexte 15"/>
          <p:cNvSpPr txBox="1"/>
          <p:nvPr/>
        </p:nvSpPr>
        <p:spPr>
          <a:xfrm>
            <a:off x="3143240" y="3376198"/>
            <a:ext cx="20361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rgbClr val="FF0000"/>
                </a:solidFill>
              </a:rPr>
              <a:t>20, 92, 48, 63, 60, 100</a:t>
            </a:r>
            <a:endParaRPr lang="fr-FR" sz="1600" b="1" dirty="0">
              <a:solidFill>
                <a:srgbClr val="FF0000"/>
              </a:solidFill>
            </a:endParaRPr>
          </a:p>
        </p:txBody>
      </p:sp>
      <p:sp>
        <p:nvSpPr>
          <p:cNvPr id="18" name="Rectangle à coins arrondis 17"/>
          <p:cNvSpPr/>
          <p:nvPr/>
        </p:nvSpPr>
        <p:spPr>
          <a:xfrm>
            <a:off x="785786" y="5000636"/>
            <a:ext cx="1714512" cy="4286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chemeClr val="tx1"/>
                </a:solidFill>
              </a:rPr>
              <a:t>. 12 . 20 .</a:t>
            </a:r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19" name="Rectangle à coins arrondis 18"/>
          <p:cNvSpPr/>
          <p:nvPr/>
        </p:nvSpPr>
        <p:spPr>
          <a:xfrm>
            <a:off x="3286116" y="4071942"/>
            <a:ext cx="1714512" cy="4286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chemeClr val="tx1"/>
                </a:solidFill>
              </a:rPr>
              <a:t>. 23 . 45 . 68. 80.</a:t>
            </a:r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20" name="Rectangle à coins arrondis 19"/>
          <p:cNvSpPr/>
          <p:nvPr/>
        </p:nvSpPr>
        <p:spPr>
          <a:xfrm>
            <a:off x="3357554" y="5000636"/>
            <a:ext cx="1714512" cy="4286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chemeClr val="tx1"/>
                </a:solidFill>
              </a:rPr>
              <a:t>. 48. . 50 . 54 .63 .</a:t>
            </a:r>
            <a:endParaRPr lang="fr-FR" sz="1600" b="1" dirty="0">
              <a:solidFill>
                <a:schemeClr val="tx1"/>
              </a:solidFill>
            </a:endParaRPr>
          </a:p>
        </p:txBody>
      </p:sp>
      <p:cxnSp>
        <p:nvCxnSpPr>
          <p:cNvPr id="28" name="Connecteur droit avec flèche 27"/>
          <p:cNvCxnSpPr>
            <a:endCxn id="18" idx="0"/>
          </p:cNvCxnSpPr>
          <p:nvPr/>
        </p:nvCxnSpPr>
        <p:spPr>
          <a:xfrm rot="10800000" flipV="1">
            <a:off x="1643042" y="4357694"/>
            <a:ext cx="1857388" cy="6429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Connecteur droit avec flèche 30"/>
          <p:cNvCxnSpPr>
            <a:endCxn id="20" idx="0"/>
          </p:cNvCxnSpPr>
          <p:nvPr/>
        </p:nvCxnSpPr>
        <p:spPr>
          <a:xfrm rot="16200000" flipH="1">
            <a:off x="3821901" y="4607727"/>
            <a:ext cx="714380" cy="71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5" name="Rectangle à coins arrondis 34"/>
          <p:cNvSpPr/>
          <p:nvPr/>
        </p:nvSpPr>
        <p:spPr>
          <a:xfrm>
            <a:off x="6000760" y="5000636"/>
            <a:ext cx="1714512" cy="4286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chemeClr val="tx1"/>
                </a:solidFill>
              </a:rPr>
              <a:t>. 92 . 100 .</a:t>
            </a:r>
            <a:endParaRPr lang="fr-FR" sz="1600" b="1" dirty="0">
              <a:solidFill>
                <a:schemeClr val="tx1"/>
              </a:solidFill>
            </a:endParaRPr>
          </a:p>
        </p:txBody>
      </p:sp>
      <p:cxnSp>
        <p:nvCxnSpPr>
          <p:cNvPr id="36" name="Connecteur droit avec flèche 35"/>
          <p:cNvCxnSpPr>
            <a:endCxn id="35" idx="0"/>
          </p:cNvCxnSpPr>
          <p:nvPr/>
        </p:nvCxnSpPr>
        <p:spPr>
          <a:xfrm>
            <a:off x="4786314" y="4357694"/>
            <a:ext cx="2071702" cy="6429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9" name="Rectangle à coins arrondis 38"/>
          <p:cNvSpPr/>
          <p:nvPr/>
        </p:nvSpPr>
        <p:spPr>
          <a:xfrm>
            <a:off x="4071934" y="5929330"/>
            <a:ext cx="1714512" cy="4286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chemeClr val="tx1"/>
                </a:solidFill>
              </a:rPr>
              <a:t>. 60.</a:t>
            </a:r>
            <a:endParaRPr lang="fr-FR" sz="1600" b="1" dirty="0">
              <a:solidFill>
                <a:schemeClr val="tx1"/>
              </a:solidFill>
            </a:endParaRPr>
          </a:p>
        </p:txBody>
      </p:sp>
      <p:cxnSp>
        <p:nvCxnSpPr>
          <p:cNvPr id="40" name="Connecteur droit avec flèche 39"/>
          <p:cNvCxnSpPr>
            <a:endCxn id="39" idx="0"/>
          </p:cNvCxnSpPr>
          <p:nvPr/>
        </p:nvCxnSpPr>
        <p:spPr>
          <a:xfrm rot="16200000" flipH="1">
            <a:off x="4393405" y="5393545"/>
            <a:ext cx="714380" cy="3571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 animBg="1"/>
      <p:bldP spid="19" grpId="0" animBg="1"/>
      <p:bldP spid="20" grpId="0" animBg="1"/>
      <p:bldP spid="35" grpId="0" animBg="1"/>
      <p:bldP spid="3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31432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de recherche </a:t>
            </a:r>
            <a:r>
              <a:rPr lang="fr-FR" b="1" i="1" dirty="0" err="1" smtClean="0">
                <a:solidFill>
                  <a:prstClr val="black"/>
                </a:solidFill>
                <a:cs typeface="Times New Roman" pitchFamily="18" charset="0"/>
              </a:rPr>
              <a:t>m-aire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3428992" y="1857364"/>
            <a:ext cx="1714512" cy="4286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chemeClr val="tx1"/>
                </a:solidFill>
              </a:rPr>
              <a:t>. 23 . 45 . 68. 80.</a:t>
            </a:r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1857356" y="3929066"/>
            <a:ext cx="1714512" cy="4286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chemeClr val="tx1"/>
                </a:solidFill>
              </a:rPr>
              <a:t>. 12 . 23 .</a:t>
            </a:r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21" name="Rectangle à coins arrondis 20"/>
          <p:cNvSpPr/>
          <p:nvPr/>
        </p:nvSpPr>
        <p:spPr>
          <a:xfrm>
            <a:off x="3428992" y="3143248"/>
            <a:ext cx="1714512" cy="4286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chemeClr val="tx1"/>
                </a:solidFill>
              </a:rPr>
              <a:t>. 45 . </a:t>
            </a:r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3643306" y="1357298"/>
            <a:ext cx="13115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rgbClr val="FF0000"/>
                </a:solidFill>
              </a:rPr>
              <a:t>45, 68, 80, 25</a:t>
            </a:r>
            <a:endParaRPr lang="fr-FR" sz="1600" b="1" dirty="0">
              <a:solidFill>
                <a:srgbClr val="FF0000"/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4071934" y="2571744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rgbClr val="FF0000"/>
                </a:solidFill>
              </a:rPr>
              <a:t>12</a:t>
            </a:r>
            <a:endParaRPr lang="fr-FR" sz="1600" b="1" dirty="0">
              <a:solidFill>
                <a:srgbClr val="FF0000"/>
              </a:solidFill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3929058" y="4500570"/>
            <a:ext cx="6992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rgbClr val="FF0000"/>
                </a:solidFill>
              </a:rPr>
              <a:t>50, 54</a:t>
            </a:r>
            <a:endParaRPr lang="fr-FR" sz="1600" b="1" dirty="0">
              <a:solidFill>
                <a:srgbClr val="FF0000"/>
              </a:solidFill>
            </a:endParaRPr>
          </a:p>
        </p:txBody>
      </p:sp>
      <p:cxnSp>
        <p:nvCxnSpPr>
          <p:cNvPr id="29" name="Connecteur droit avec flèche 28"/>
          <p:cNvCxnSpPr>
            <a:endCxn id="11" idx="0"/>
          </p:cNvCxnSpPr>
          <p:nvPr/>
        </p:nvCxnSpPr>
        <p:spPr>
          <a:xfrm rot="10800000" flipV="1">
            <a:off x="2714612" y="3357562"/>
            <a:ext cx="1428760" cy="5715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Rectangle à coins arrondis 14"/>
          <p:cNvSpPr/>
          <p:nvPr/>
        </p:nvSpPr>
        <p:spPr>
          <a:xfrm>
            <a:off x="5214942" y="3929066"/>
            <a:ext cx="1714512" cy="4286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chemeClr val="tx1"/>
                </a:solidFill>
              </a:rPr>
              <a:t>.  68 . 80 .</a:t>
            </a:r>
            <a:endParaRPr lang="fr-FR" sz="1600" b="1" dirty="0">
              <a:solidFill>
                <a:schemeClr val="tx1"/>
              </a:solidFill>
            </a:endParaRPr>
          </a:p>
        </p:txBody>
      </p:sp>
      <p:cxnSp>
        <p:nvCxnSpPr>
          <p:cNvPr id="17" name="Connecteur droit avec flèche 16"/>
          <p:cNvCxnSpPr>
            <a:endCxn id="15" idx="0"/>
          </p:cNvCxnSpPr>
          <p:nvPr/>
        </p:nvCxnSpPr>
        <p:spPr>
          <a:xfrm>
            <a:off x="4429124" y="3357562"/>
            <a:ext cx="1643074" cy="5715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4" name="Rectangle à coins arrondis 33"/>
          <p:cNvSpPr/>
          <p:nvPr/>
        </p:nvSpPr>
        <p:spPr>
          <a:xfrm>
            <a:off x="1857356" y="5786454"/>
            <a:ext cx="1714512" cy="4286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chemeClr val="tx1"/>
                </a:solidFill>
              </a:rPr>
              <a:t>. 12 . 23 .</a:t>
            </a:r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35" name="Rectangle à coins arrondis 34"/>
          <p:cNvSpPr/>
          <p:nvPr/>
        </p:nvSpPr>
        <p:spPr>
          <a:xfrm>
            <a:off x="3428992" y="5000636"/>
            <a:ext cx="1714512" cy="4286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chemeClr val="tx1"/>
                </a:solidFill>
              </a:rPr>
              <a:t>. 45 . </a:t>
            </a:r>
            <a:endParaRPr lang="fr-FR" sz="1600" b="1" dirty="0">
              <a:solidFill>
                <a:schemeClr val="tx1"/>
              </a:solidFill>
            </a:endParaRPr>
          </a:p>
        </p:txBody>
      </p:sp>
      <p:cxnSp>
        <p:nvCxnSpPr>
          <p:cNvPr id="36" name="Connecteur droit avec flèche 35"/>
          <p:cNvCxnSpPr>
            <a:endCxn id="34" idx="0"/>
          </p:cNvCxnSpPr>
          <p:nvPr/>
        </p:nvCxnSpPr>
        <p:spPr>
          <a:xfrm rot="10800000" flipV="1">
            <a:off x="2714612" y="5214950"/>
            <a:ext cx="1428760" cy="5715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7" name="Rectangle à coins arrondis 36"/>
          <p:cNvSpPr/>
          <p:nvPr/>
        </p:nvSpPr>
        <p:spPr>
          <a:xfrm>
            <a:off x="5214942" y="5786454"/>
            <a:ext cx="1714512" cy="4286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chemeClr val="tx1"/>
                </a:solidFill>
              </a:rPr>
              <a:t>. 50. 54 .  68 . 80 .</a:t>
            </a:r>
            <a:endParaRPr lang="fr-FR" sz="1600" b="1" dirty="0">
              <a:solidFill>
                <a:schemeClr val="tx1"/>
              </a:solidFill>
            </a:endParaRPr>
          </a:p>
        </p:txBody>
      </p:sp>
      <p:cxnSp>
        <p:nvCxnSpPr>
          <p:cNvPr id="38" name="Connecteur droit avec flèche 37"/>
          <p:cNvCxnSpPr>
            <a:endCxn id="37" idx="0"/>
          </p:cNvCxnSpPr>
          <p:nvPr/>
        </p:nvCxnSpPr>
        <p:spPr>
          <a:xfrm>
            <a:off x="4429124" y="5214950"/>
            <a:ext cx="1643074" cy="5715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5572132" y="1000108"/>
            <a:ext cx="3571868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SzPct val="150000"/>
              <a:buFont typeface="Arial" charset="0"/>
              <a:buChar char="•"/>
            </a:pPr>
            <a:r>
              <a:rPr lang="fr-FR" b="1" i="1" dirty="0" smtClean="0"/>
              <a:t>B-arbre (ordre=5)</a:t>
            </a:r>
          </a:p>
          <a:p>
            <a:pPr>
              <a:lnSpc>
                <a:spcPct val="90000"/>
              </a:lnSpc>
              <a:buSzPct val="150000"/>
              <a:buFont typeface="Arial" charset="0"/>
              <a:buChar char="•"/>
            </a:pPr>
            <a:r>
              <a:rPr lang="fr-FR" b="1" i="1" dirty="0" smtClean="0"/>
              <a:t>Min=2 données; Max=4 données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21" grpId="0" animBg="1"/>
      <p:bldP spid="22" grpId="0"/>
      <p:bldP spid="23" grpId="0"/>
      <p:bldP spid="24" grpId="0"/>
      <p:bldP spid="15" grpId="0" animBg="1"/>
      <p:bldP spid="34" grpId="0" animBg="1"/>
      <p:bldP spid="35" grpId="0" animBg="1"/>
      <p:bldP spid="3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32146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de recherche </a:t>
            </a:r>
            <a:r>
              <a:rPr lang="fr-FR" b="1" i="1" dirty="0" err="1" smtClean="0">
                <a:solidFill>
                  <a:prstClr val="black"/>
                </a:solidFill>
                <a:cs typeface="Times New Roman" pitchFamily="18" charset="0"/>
              </a:rPr>
              <a:t>m-aire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34" name="Rectangle à coins arrondis 33"/>
          <p:cNvSpPr/>
          <p:nvPr/>
        </p:nvSpPr>
        <p:spPr>
          <a:xfrm>
            <a:off x="1857356" y="2071678"/>
            <a:ext cx="1714512" cy="4286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chemeClr val="tx1"/>
                </a:solidFill>
              </a:rPr>
              <a:t>. 12 . 23 .</a:t>
            </a:r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35" name="Rectangle à coins arrondis 34"/>
          <p:cNvSpPr/>
          <p:nvPr/>
        </p:nvSpPr>
        <p:spPr>
          <a:xfrm>
            <a:off x="3428992" y="1285860"/>
            <a:ext cx="1714512" cy="4286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chemeClr val="tx1"/>
                </a:solidFill>
              </a:rPr>
              <a:t>. 45 . </a:t>
            </a:r>
            <a:endParaRPr lang="fr-FR" sz="1600" b="1" dirty="0">
              <a:solidFill>
                <a:schemeClr val="tx1"/>
              </a:solidFill>
            </a:endParaRPr>
          </a:p>
        </p:txBody>
      </p:sp>
      <p:cxnSp>
        <p:nvCxnSpPr>
          <p:cNvPr id="36" name="Connecteur droit avec flèche 35"/>
          <p:cNvCxnSpPr>
            <a:endCxn id="34" idx="0"/>
          </p:cNvCxnSpPr>
          <p:nvPr/>
        </p:nvCxnSpPr>
        <p:spPr>
          <a:xfrm rot="10800000" flipV="1">
            <a:off x="2714612" y="1500174"/>
            <a:ext cx="1428760" cy="5715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7" name="Rectangle à coins arrondis 36"/>
          <p:cNvSpPr/>
          <p:nvPr/>
        </p:nvSpPr>
        <p:spPr>
          <a:xfrm>
            <a:off x="5214942" y="2071678"/>
            <a:ext cx="1714512" cy="4286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chemeClr val="tx1"/>
                </a:solidFill>
              </a:rPr>
              <a:t>. 50. 54 .  68 . 80 .</a:t>
            </a:r>
            <a:endParaRPr lang="fr-FR" sz="1600" b="1" dirty="0">
              <a:solidFill>
                <a:schemeClr val="tx1"/>
              </a:solidFill>
            </a:endParaRPr>
          </a:p>
        </p:txBody>
      </p:sp>
      <p:cxnSp>
        <p:nvCxnSpPr>
          <p:cNvPr id="38" name="Connecteur droit avec flèche 37"/>
          <p:cNvCxnSpPr>
            <a:endCxn id="37" idx="0"/>
          </p:cNvCxnSpPr>
          <p:nvPr/>
        </p:nvCxnSpPr>
        <p:spPr>
          <a:xfrm>
            <a:off x="4429124" y="1500174"/>
            <a:ext cx="1643074" cy="5715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3942605" y="2786058"/>
            <a:ext cx="7008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rgbClr val="FF0000"/>
                </a:solidFill>
              </a:rPr>
              <a:t>20, 92</a:t>
            </a:r>
            <a:endParaRPr lang="fr-FR" sz="1600" b="1" dirty="0">
              <a:solidFill>
                <a:srgbClr val="FF0000"/>
              </a:solidFill>
            </a:endParaRPr>
          </a:p>
        </p:txBody>
      </p:sp>
      <p:sp>
        <p:nvSpPr>
          <p:cNvPr id="20" name="Rectangle à coins arrondis 19"/>
          <p:cNvSpPr/>
          <p:nvPr/>
        </p:nvSpPr>
        <p:spPr>
          <a:xfrm>
            <a:off x="1857356" y="4000504"/>
            <a:ext cx="1714512" cy="4286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chemeClr val="tx1"/>
                </a:solidFill>
              </a:rPr>
              <a:t>. 12 . 20 .  23 .</a:t>
            </a:r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25" name="Rectangle à coins arrondis 24"/>
          <p:cNvSpPr/>
          <p:nvPr/>
        </p:nvSpPr>
        <p:spPr>
          <a:xfrm>
            <a:off x="3428992" y="3214686"/>
            <a:ext cx="1714512" cy="4286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chemeClr val="tx1"/>
                </a:solidFill>
              </a:rPr>
              <a:t>. 45 . 68 . </a:t>
            </a:r>
            <a:endParaRPr lang="fr-FR" sz="1600" b="1" dirty="0">
              <a:solidFill>
                <a:schemeClr val="tx1"/>
              </a:solidFill>
            </a:endParaRPr>
          </a:p>
        </p:txBody>
      </p:sp>
      <p:cxnSp>
        <p:nvCxnSpPr>
          <p:cNvPr id="26" name="Connecteur droit avec flèche 25"/>
          <p:cNvCxnSpPr>
            <a:endCxn id="20" idx="0"/>
          </p:cNvCxnSpPr>
          <p:nvPr/>
        </p:nvCxnSpPr>
        <p:spPr>
          <a:xfrm rot="10800000" flipV="1">
            <a:off x="2714612" y="3500438"/>
            <a:ext cx="1214446" cy="5000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" name="Rectangle à coins arrondis 26"/>
          <p:cNvSpPr/>
          <p:nvPr/>
        </p:nvSpPr>
        <p:spPr>
          <a:xfrm>
            <a:off x="4500562" y="4000504"/>
            <a:ext cx="1714512" cy="4286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chemeClr val="tx1"/>
                </a:solidFill>
              </a:rPr>
              <a:t>. 50. 54 . </a:t>
            </a:r>
            <a:endParaRPr lang="fr-FR" sz="1600" b="1" dirty="0">
              <a:solidFill>
                <a:schemeClr val="tx1"/>
              </a:solidFill>
            </a:endParaRPr>
          </a:p>
        </p:txBody>
      </p:sp>
      <p:cxnSp>
        <p:nvCxnSpPr>
          <p:cNvPr id="28" name="Connecteur droit avec flèche 27"/>
          <p:cNvCxnSpPr>
            <a:endCxn id="27" idx="0"/>
          </p:cNvCxnSpPr>
          <p:nvPr/>
        </p:nvCxnSpPr>
        <p:spPr>
          <a:xfrm>
            <a:off x="4286248" y="3500438"/>
            <a:ext cx="1071570" cy="5000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Rectangle à coins arrondis 29"/>
          <p:cNvSpPr/>
          <p:nvPr/>
        </p:nvSpPr>
        <p:spPr>
          <a:xfrm>
            <a:off x="6643702" y="4000504"/>
            <a:ext cx="1714512" cy="4286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chemeClr val="tx1"/>
                </a:solidFill>
              </a:rPr>
              <a:t>. 80. 92 .</a:t>
            </a:r>
            <a:endParaRPr lang="fr-FR" sz="1600" b="1" dirty="0">
              <a:solidFill>
                <a:schemeClr val="tx1"/>
              </a:solidFill>
            </a:endParaRPr>
          </a:p>
        </p:txBody>
      </p:sp>
      <p:cxnSp>
        <p:nvCxnSpPr>
          <p:cNvPr id="32" name="Connecteur droit avec flèche 31"/>
          <p:cNvCxnSpPr>
            <a:endCxn id="30" idx="0"/>
          </p:cNvCxnSpPr>
          <p:nvPr/>
        </p:nvCxnSpPr>
        <p:spPr>
          <a:xfrm>
            <a:off x="4643438" y="3500438"/>
            <a:ext cx="2857520" cy="5000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1" name="ZoneTexte 40"/>
          <p:cNvSpPr txBox="1"/>
          <p:nvPr/>
        </p:nvSpPr>
        <p:spPr>
          <a:xfrm>
            <a:off x="3571868" y="4714884"/>
            <a:ext cx="10086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rgbClr val="FF0000"/>
                </a:solidFill>
              </a:rPr>
              <a:t>48, 63</a:t>
            </a:r>
            <a:r>
              <a:rPr lang="fr-FR" sz="1600" b="1" smtClean="0">
                <a:solidFill>
                  <a:srgbClr val="FF0000"/>
                </a:solidFill>
              </a:rPr>
              <a:t>, 60</a:t>
            </a:r>
            <a:endParaRPr lang="fr-FR" sz="1600" b="1" dirty="0">
              <a:solidFill>
                <a:srgbClr val="FF0000"/>
              </a:solidFill>
            </a:endParaRPr>
          </a:p>
        </p:txBody>
      </p:sp>
      <p:sp>
        <p:nvSpPr>
          <p:cNvPr id="42" name="Rectangle à coins arrondis 41"/>
          <p:cNvSpPr/>
          <p:nvPr/>
        </p:nvSpPr>
        <p:spPr>
          <a:xfrm>
            <a:off x="642910" y="5929330"/>
            <a:ext cx="1714512" cy="4286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chemeClr val="tx1"/>
                </a:solidFill>
              </a:rPr>
              <a:t>. 12 . 20 .  23 .</a:t>
            </a:r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43" name="Rectangle à coins arrondis 42"/>
          <p:cNvSpPr/>
          <p:nvPr/>
        </p:nvSpPr>
        <p:spPr>
          <a:xfrm>
            <a:off x="3428992" y="5143512"/>
            <a:ext cx="1714512" cy="4286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chemeClr val="tx1"/>
                </a:solidFill>
              </a:rPr>
              <a:t>. 45 . 54 . 68 . </a:t>
            </a:r>
            <a:endParaRPr lang="fr-FR" sz="1600" b="1" dirty="0">
              <a:solidFill>
                <a:schemeClr val="tx1"/>
              </a:solidFill>
            </a:endParaRPr>
          </a:p>
        </p:txBody>
      </p:sp>
      <p:cxnSp>
        <p:nvCxnSpPr>
          <p:cNvPr id="44" name="Connecteur droit avec flèche 43"/>
          <p:cNvCxnSpPr>
            <a:endCxn id="42" idx="0"/>
          </p:cNvCxnSpPr>
          <p:nvPr/>
        </p:nvCxnSpPr>
        <p:spPr>
          <a:xfrm rot="10800000" flipV="1">
            <a:off x="1500166" y="5429264"/>
            <a:ext cx="2214578" cy="5000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5" name="Rectangle à coins arrondis 44"/>
          <p:cNvSpPr/>
          <p:nvPr/>
        </p:nvSpPr>
        <p:spPr>
          <a:xfrm>
            <a:off x="4643438" y="5929330"/>
            <a:ext cx="1714512" cy="4286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chemeClr val="tx1"/>
                </a:solidFill>
              </a:rPr>
              <a:t>. 60. 63 . </a:t>
            </a:r>
            <a:endParaRPr lang="fr-FR" sz="1600" b="1" dirty="0">
              <a:solidFill>
                <a:schemeClr val="tx1"/>
              </a:solidFill>
            </a:endParaRPr>
          </a:p>
        </p:txBody>
      </p:sp>
      <p:cxnSp>
        <p:nvCxnSpPr>
          <p:cNvPr id="46" name="Connecteur droit avec flèche 45"/>
          <p:cNvCxnSpPr>
            <a:endCxn id="45" idx="0"/>
          </p:cNvCxnSpPr>
          <p:nvPr/>
        </p:nvCxnSpPr>
        <p:spPr>
          <a:xfrm>
            <a:off x="4429124" y="5429264"/>
            <a:ext cx="1071570" cy="5000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7" name="Rectangle à coins arrondis 46"/>
          <p:cNvSpPr/>
          <p:nvPr/>
        </p:nvSpPr>
        <p:spPr>
          <a:xfrm>
            <a:off x="6643702" y="5929330"/>
            <a:ext cx="1714512" cy="4286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chemeClr val="tx1"/>
                </a:solidFill>
              </a:rPr>
              <a:t>. 80. 92 .</a:t>
            </a:r>
            <a:endParaRPr lang="fr-FR" sz="1600" b="1" dirty="0">
              <a:solidFill>
                <a:schemeClr val="tx1"/>
              </a:solidFill>
            </a:endParaRPr>
          </a:p>
        </p:txBody>
      </p:sp>
      <p:cxnSp>
        <p:nvCxnSpPr>
          <p:cNvPr id="48" name="Connecteur droit avec flèche 47"/>
          <p:cNvCxnSpPr>
            <a:endCxn id="47" idx="0"/>
          </p:cNvCxnSpPr>
          <p:nvPr/>
        </p:nvCxnSpPr>
        <p:spPr>
          <a:xfrm>
            <a:off x="4857752" y="5429264"/>
            <a:ext cx="2643206" cy="5000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2" name="Rectangle à coins arrondis 51"/>
          <p:cNvSpPr/>
          <p:nvPr/>
        </p:nvSpPr>
        <p:spPr>
          <a:xfrm>
            <a:off x="2643174" y="5929330"/>
            <a:ext cx="1714512" cy="4286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chemeClr val="tx1"/>
                </a:solidFill>
              </a:rPr>
              <a:t>. 48 . 50 . </a:t>
            </a:r>
            <a:endParaRPr lang="fr-FR" sz="1600" b="1" dirty="0">
              <a:solidFill>
                <a:schemeClr val="tx1"/>
              </a:solidFill>
            </a:endParaRPr>
          </a:p>
        </p:txBody>
      </p:sp>
      <p:cxnSp>
        <p:nvCxnSpPr>
          <p:cNvPr id="54" name="Connecteur droit avec flèche 53"/>
          <p:cNvCxnSpPr>
            <a:endCxn id="52" idx="0"/>
          </p:cNvCxnSpPr>
          <p:nvPr/>
        </p:nvCxnSpPr>
        <p:spPr>
          <a:xfrm rot="10800000" flipV="1">
            <a:off x="3500430" y="5429264"/>
            <a:ext cx="571504" cy="5000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animBg="1"/>
      <p:bldP spid="25" grpId="0" animBg="1"/>
      <p:bldP spid="27" grpId="0" animBg="1"/>
      <p:bldP spid="30" grpId="0" animBg="1"/>
      <p:bldP spid="41" grpId="0"/>
      <p:bldP spid="42" grpId="0" animBg="1"/>
      <p:bldP spid="43" grpId="0" animBg="1"/>
      <p:bldP spid="45" grpId="0" animBg="1"/>
      <p:bldP spid="47" grpId="0" animBg="1"/>
      <p:bldP spid="5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35718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Structure de données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857224" y="571480"/>
            <a:ext cx="5786478" cy="36933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Structures de données : concept vital  en Informatique  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57224" y="1071546"/>
            <a:ext cx="7215238" cy="646331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Pour un problème donné, quelle  structures de données choisir pour l’implémentation de sa solution ?  </a:t>
            </a:r>
            <a:endParaRPr lang="fr-FR" dirty="0"/>
          </a:p>
        </p:txBody>
      </p:sp>
      <p:sp>
        <p:nvSpPr>
          <p:cNvPr id="12" name="Rectangle 11"/>
          <p:cNvSpPr/>
          <p:nvPr/>
        </p:nvSpPr>
        <p:spPr>
          <a:xfrm>
            <a:off x="1357290" y="2000240"/>
            <a:ext cx="2428892" cy="92333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fr-FR" b="1" dirty="0" smtClean="0"/>
              <a:t>Les arbres de recherche binaires équilibrés en RAM</a:t>
            </a:r>
            <a:endParaRPr lang="fr-FR" dirty="0" smtClean="0"/>
          </a:p>
        </p:txBody>
      </p:sp>
      <p:sp>
        <p:nvSpPr>
          <p:cNvPr id="14" name="Rectangle 13"/>
          <p:cNvSpPr/>
          <p:nvPr/>
        </p:nvSpPr>
        <p:spPr>
          <a:xfrm>
            <a:off x="5286380" y="4702742"/>
            <a:ext cx="1785950" cy="646331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fr-FR" b="1" dirty="0" smtClean="0">
                <a:solidFill>
                  <a:prstClr val="black"/>
                </a:solidFill>
              </a:rPr>
              <a:t>Distribuées</a:t>
            </a:r>
          </a:p>
          <a:p>
            <a:r>
              <a:rPr lang="fr-FR" b="1" dirty="0" smtClean="0">
                <a:solidFill>
                  <a:prstClr val="black"/>
                </a:solidFill>
              </a:rPr>
              <a:t>(RP*, LH*, TH*)</a:t>
            </a:r>
            <a:endParaRPr lang="fr-FR" dirty="0"/>
          </a:p>
        </p:txBody>
      </p:sp>
      <p:sp>
        <p:nvSpPr>
          <p:cNvPr id="15" name="Rectangle 14"/>
          <p:cNvSpPr/>
          <p:nvPr/>
        </p:nvSpPr>
        <p:spPr>
          <a:xfrm>
            <a:off x="5000628" y="2000240"/>
            <a:ext cx="2286000" cy="646331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 lvl="0"/>
            <a:r>
              <a:rPr lang="fr-FR" b="1" dirty="0" smtClean="0">
                <a:solidFill>
                  <a:prstClr val="black"/>
                </a:solidFill>
              </a:rPr>
              <a:t>Les structures de fichiers</a:t>
            </a:r>
            <a:endParaRPr lang="fr-FR" dirty="0">
              <a:solidFill>
                <a:prstClr val="black"/>
              </a:solidFill>
            </a:endParaRPr>
          </a:p>
        </p:txBody>
      </p:sp>
      <p:cxnSp>
        <p:nvCxnSpPr>
          <p:cNvPr id="16" name="Connecteur droit 15"/>
          <p:cNvCxnSpPr/>
          <p:nvPr/>
        </p:nvCxnSpPr>
        <p:spPr>
          <a:xfrm rot="5400000">
            <a:off x="2643968" y="3785396"/>
            <a:ext cx="3571900" cy="1588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5286380" y="2928934"/>
            <a:ext cx="2125903" cy="646331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fr-FR" b="1" dirty="0" smtClean="0">
                <a:solidFill>
                  <a:prstClr val="black"/>
                </a:solidFill>
              </a:rPr>
              <a:t>Unidimensionnelles </a:t>
            </a:r>
          </a:p>
          <a:p>
            <a:r>
              <a:rPr lang="fr-FR" b="1" dirty="0" smtClean="0">
                <a:solidFill>
                  <a:prstClr val="black"/>
                </a:solidFill>
              </a:rPr>
              <a:t>(B-arbres, LH, TH,)</a:t>
            </a:r>
            <a:endParaRPr lang="fr-FR" dirty="0"/>
          </a:p>
        </p:txBody>
      </p:sp>
      <p:sp>
        <p:nvSpPr>
          <p:cNvPr id="19" name="Rectangle 18"/>
          <p:cNvSpPr/>
          <p:nvPr/>
        </p:nvSpPr>
        <p:spPr>
          <a:xfrm>
            <a:off x="5286380" y="3774048"/>
            <a:ext cx="2467983" cy="646331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fr-FR" b="1" dirty="0" smtClean="0">
                <a:solidFill>
                  <a:prstClr val="black"/>
                </a:solidFill>
              </a:rPr>
              <a:t>Multidimensionnelles </a:t>
            </a:r>
          </a:p>
          <a:p>
            <a:r>
              <a:rPr lang="fr-FR" b="1" dirty="0" smtClean="0">
                <a:solidFill>
                  <a:prstClr val="black"/>
                </a:solidFill>
              </a:rPr>
              <a:t>(MB-arbres, MLH, MTH)</a:t>
            </a:r>
            <a:endParaRPr lang="fr-FR" dirty="0"/>
          </a:p>
        </p:txBody>
      </p:sp>
      <p:sp>
        <p:nvSpPr>
          <p:cNvPr id="20" name="Rectangle 19"/>
          <p:cNvSpPr/>
          <p:nvPr/>
        </p:nvSpPr>
        <p:spPr>
          <a:xfrm>
            <a:off x="1714480" y="3214686"/>
            <a:ext cx="1454181" cy="646331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fr-FR" b="1" dirty="0" smtClean="0">
                <a:solidFill>
                  <a:prstClr val="black"/>
                </a:solidFill>
              </a:rPr>
              <a:t>Dynamique </a:t>
            </a:r>
          </a:p>
          <a:p>
            <a:r>
              <a:rPr lang="fr-FR" b="1" dirty="0" smtClean="0">
                <a:solidFill>
                  <a:prstClr val="black"/>
                </a:solidFill>
              </a:rPr>
              <a:t>(AVL, RB, AA)</a:t>
            </a:r>
            <a:endParaRPr lang="fr-FR" dirty="0"/>
          </a:p>
        </p:txBody>
      </p:sp>
      <p:sp>
        <p:nvSpPr>
          <p:cNvPr id="21" name="Rectangle 20"/>
          <p:cNvSpPr/>
          <p:nvPr/>
        </p:nvSpPr>
        <p:spPr>
          <a:xfrm>
            <a:off x="1714480" y="4068553"/>
            <a:ext cx="981807" cy="646331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fr-FR" b="1" dirty="0" smtClean="0">
                <a:solidFill>
                  <a:prstClr val="black"/>
                </a:solidFill>
              </a:rPr>
              <a:t>Statique</a:t>
            </a:r>
          </a:p>
          <a:p>
            <a:r>
              <a:rPr lang="fr-FR" b="1" dirty="0" smtClean="0">
                <a:solidFill>
                  <a:prstClr val="black"/>
                </a:solidFill>
              </a:rPr>
              <a:t>(DSW)</a:t>
            </a:r>
            <a:endParaRPr lang="fr-FR" dirty="0"/>
          </a:p>
        </p:txBody>
      </p:sp>
      <p:sp>
        <p:nvSpPr>
          <p:cNvPr id="25" name="Rectangle 24"/>
          <p:cNvSpPr/>
          <p:nvPr/>
        </p:nvSpPr>
        <p:spPr>
          <a:xfrm>
            <a:off x="2643174" y="5715016"/>
            <a:ext cx="3571900" cy="92333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fr-FR" b="1" dirty="0" smtClean="0">
                <a:solidFill>
                  <a:prstClr val="black"/>
                </a:solidFill>
              </a:rPr>
              <a:t>Structures de données spécifiques: </a:t>
            </a:r>
          </a:p>
          <a:p>
            <a:r>
              <a:rPr lang="fr-FR" b="1" dirty="0" err="1" smtClean="0">
                <a:solidFill>
                  <a:prstClr val="black"/>
                </a:solidFill>
              </a:rPr>
              <a:t>Quadtree</a:t>
            </a:r>
            <a:r>
              <a:rPr lang="fr-FR" b="1" dirty="0" smtClean="0">
                <a:solidFill>
                  <a:prstClr val="black"/>
                </a:solidFill>
              </a:rPr>
              <a:t>, </a:t>
            </a:r>
            <a:r>
              <a:rPr lang="fr-FR" b="1" dirty="0" err="1" smtClean="0">
                <a:solidFill>
                  <a:prstClr val="black"/>
                </a:solidFill>
              </a:rPr>
              <a:t>Octree</a:t>
            </a:r>
            <a:r>
              <a:rPr lang="fr-FR" b="1" dirty="0" smtClean="0">
                <a:solidFill>
                  <a:prstClr val="black"/>
                </a:solidFill>
              </a:rPr>
              <a:t> : Imagerie</a:t>
            </a:r>
          </a:p>
          <a:p>
            <a:r>
              <a:rPr lang="fr-FR" b="1" dirty="0" smtClean="0">
                <a:solidFill>
                  <a:prstClr val="black"/>
                </a:solidFill>
              </a:rPr>
              <a:t>R-</a:t>
            </a:r>
            <a:r>
              <a:rPr lang="fr-FR" b="1" dirty="0" err="1" smtClean="0">
                <a:solidFill>
                  <a:prstClr val="black"/>
                </a:solidFill>
              </a:rPr>
              <a:t>tree</a:t>
            </a:r>
            <a:r>
              <a:rPr lang="fr-FR" b="1" dirty="0" smtClean="0">
                <a:solidFill>
                  <a:prstClr val="black"/>
                </a:solidFill>
              </a:rPr>
              <a:t> : données spatiales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animBg="1"/>
      <p:bldP spid="11" grpId="0" animBg="1"/>
      <p:bldP spid="12" grpId="0" animBg="1"/>
      <p:bldP spid="14" grpId="0" animBg="1"/>
      <p:bldP spid="15" grpId="0" animBg="1"/>
      <p:bldP spid="18" grpId="0" animBg="1"/>
      <p:bldP spid="19" grpId="0" animBg="1"/>
      <p:bldP spid="20" grpId="0" animBg="1"/>
      <p:bldP spid="21" grpId="0" animBg="1"/>
      <p:bldP spid="2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1027"/>
          <p:cNvSpPr>
            <a:spLocks noGrp="1" noChangeArrowheads="1"/>
          </p:cNvSpPr>
          <p:nvPr>
            <p:ph idx="1"/>
          </p:nvPr>
        </p:nvSpPr>
        <p:spPr>
          <a:xfrm>
            <a:off x="500034" y="1142984"/>
            <a:ext cx="8229600" cy="4525963"/>
          </a:xfrm>
        </p:spPr>
        <p:txBody>
          <a:bodyPr>
            <a:normAutofit lnSpcReduction="10000"/>
          </a:bodyPr>
          <a:lstStyle/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Symbol" pitchFamily="18" charset="2"/>
              <a:buNone/>
              <a:defRPr/>
            </a:pPr>
            <a:r>
              <a:rPr lang="fr-FR" sz="2400" b="1" i="1" dirty="0"/>
              <a:t>Rangement des données dans un tableau 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fr-FR" sz="2400" b="1" i="1" dirty="0"/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fr-FR" sz="2000" b="1" dirty="0"/>
              <a:t>Rangement </a:t>
            </a:r>
            <a:r>
              <a:rPr lang="fr-FR" sz="2000" b="1" dirty="0" smtClean="0"/>
              <a:t>séquentiel(  </a:t>
            </a:r>
            <a:r>
              <a:rPr lang="fr-FR" sz="2000" b="1" dirty="0"/>
              <a:t>O(n) )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fr-FR" sz="2000" b="1" dirty="0"/>
              <a:t>Rangement ordonné ( O(Log(n) )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fr-FR" sz="2000" b="1" i="1" dirty="0"/>
              <a:t>Rangement aléatoire ou Hachage (Comme une 3ième possibilité avec O(1</a:t>
            </a:r>
            <a:r>
              <a:rPr lang="fr-FR" sz="2000" b="1" i="1" dirty="0" smtClean="0"/>
              <a:t>)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fr-FR" sz="2000" b="1" i="1" dirty="0" smtClean="0"/>
              <a:t>T</a:t>
            </a:r>
            <a:r>
              <a:rPr lang="fr-FR" sz="2000" b="1" dirty="0" smtClean="0"/>
              <a:t>echnique :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ü"/>
              <a:defRPr/>
            </a:pPr>
            <a:r>
              <a:rPr lang="fr-FR" sz="2000" b="1" dirty="0" smtClean="0"/>
              <a:t>Transformer la donnée K par une fonction f. 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ü"/>
              <a:defRPr/>
            </a:pPr>
            <a:r>
              <a:rPr lang="fr-FR" sz="2000" b="1" dirty="0" smtClean="0"/>
              <a:t>f(K) est alors l'emplacement  où sera rangée la donnée K. 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fr-FR" sz="2000" b="1" dirty="0" smtClean="0"/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fr-FR" sz="2000" b="1" dirty="0" smtClean="0"/>
              <a:t>Le problème : Impossible </a:t>
            </a:r>
            <a:r>
              <a:rPr lang="fr-FR" sz="2000" b="1" dirty="0"/>
              <a:t>de trouver une fonction bijective (paradoxe de l'anniversaire) </a:t>
            </a:r>
            <a:endParaRPr lang="fr-FR" sz="2000" b="1" dirty="0" smtClean="0"/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fr-FR" sz="2000" b="1" dirty="0" smtClean="0"/>
              <a:t>Existence </a:t>
            </a:r>
            <a:r>
              <a:rPr lang="fr-FR" sz="2000" b="1" dirty="0"/>
              <a:t>de techniques de résolution des collisions.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Hachage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522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522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3671903"/>
            <a:ext cx="3829048" cy="1471609"/>
          </a:xfrm>
          <a:ln>
            <a:solidFill>
              <a:schemeClr val="accent1"/>
            </a:solidFill>
          </a:ln>
        </p:spPr>
        <p:txBody>
          <a:bodyPr>
            <a:normAutofit fontScale="92500"/>
          </a:bodyPr>
          <a:lstStyle/>
          <a:p>
            <a:pPr algn="just" eaLnBrk="1" hangingPunct="1">
              <a:buFont typeface="Symbol" pitchFamily="18" charset="2"/>
              <a:buNone/>
            </a:pPr>
            <a:r>
              <a:rPr lang="fr-FR" sz="2000" b="1" dirty="0" smtClean="0">
                <a:solidFill>
                  <a:prstClr val="black"/>
                </a:solidFill>
              </a:rPr>
              <a:t>Double hachage (D) : </a:t>
            </a:r>
          </a:p>
          <a:p>
            <a:pPr algn="just" eaLnBrk="1" hangingPunct="1">
              <a:buFontTx/>
              <a:buChar char="-"/>
            </a:pPr>
            <a:r>
              <a:rPr lang="fr-FR" sz="2000" b="1" dirty="0" smtClean="0">
                <a:solidFill>
                  <a:prstClr val="black"/>
                </a:solidFill>
              </a:rPr>
              <a:t>généralisation de l’essai linéaire</a:t>
            </a:r>
          </a:p>
          <a:p>
            <a:pPr algn="just" eaLnBrk="1" hangingPunct="1">
              <a:buFontTx/>
              <a:buChar char="-"/>
            </a:pPr>
            <a:r>
              <a:rPr lang="fr-FR" sz="2000" b="1" dirty="0" smtClean="0">
                <a:solidFill>
                  <a:prstClr val="black"/>
                </a:solidFill>
              </a:rPr>
              <a:t>pas calculé par une autre fonction de hachage)</a:t>
            </a:r>
          </a:p>
          <a:p>
            <a:pPr algn="just" eaLnBrk="1" hangingPunct="1">
              <a:buFont typeface="Symbol" pitchFamily="18" charset="2"/>
              <a:buNone/>
            </a:pPr>
            <a:endParaRPr lang="fr-FR" sz="2000" b="1" dirty="0" smtClean="0">
              <a:solidFill>
                <a:prstClr val="black"/>
              </a:solidFill>
            </a:endParaRPr>
          </a:p>
          <a:p>
            <a:pPr algn="just" eaLnBrk="1" hangingPunct="1">
              <a:buFont typeface="Symbol" pitchFamily="18" charset="2"/>
              <a:buNone/>
            </a:pPr>
            <a:endParaRPr lang="fr-FR" sz="2000" b="1" dirty="0" smtClean="0"/>
          </a:p>
          <a:p>
            <a:pPr algn="just" eaLnBrk="1" hangingPunct="1">
              <a:buFont typeface="Wingdings 2" pitchFamily="18" charset="2"/>
              <a:buNone/>
            </a:pPr>
            <a:endParaRPr lang="fr-FR" sz="2000" b="1" dirty="0" smtClean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49291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Hachage : Techniques de résolution des collisions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00034" y="1285860"/>
            <a:ext cx="3143272" cy="2062103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ct val="20000"/>
              </a:spcBef>
            </a:pPr>
            <a:r>
              <a:rPr lang="fr-FR" sz="2000" b="1" dirty="0" smtClean="0">
                <a:solidFill>
                  <a:prstClr val="black"/>
                </a:solidFill>
              </a:rPr>
              <a:t>Essai linéaire (L)</a:t>
            </a:r>
          </a:p>
          <a:p>
            <a:pPr marL="342900" lvl="0" indent="-342900" algn="just">
              <a:spcBef>
                <a:spcPct val="20000"/>
              </a:spcBef>
            </a:pPr>
            <a:r>
              <a:rPr lang="fr-FR" sz="2000" b="1" dirty="0" smtClean="0">
                <a:solidFill>
                  <a:prstClr val="black"/>
                </a:solidFill>
              </a:rPr>
              <a:t>En cas de collision sur la case k, utilisation de la séquence cyclique </a:t>
            </a:r>
          </a:p>
          <a:p>
            <a:pPr marL="342900" lvl="0" indent="-342900" algn="just">
              <a:spcBef>
                <a:spcPct val="20000"/>
              </a:spcBef>
            </a:pPr>
            <a:r>
              <a:rPr lang="fr-FR" sz="2000" b="1" dirty="0" smtClean="0">
                <a:solidFill>
                  <a:prstClr val="black"/>
                </a:solidFill>
              </a:rPr>
              <a:t>	K-1, ......, 0, M-1,  M-2, ......K+1</a:t>
            </a:r>
          </a:p>
        </p:txBody>
      </p:sp>
      <p:sp>
        <p:nvSpPr>
          <p:cNvPr id="6" name="Rectangle 5"/>
          <p:cNvSpPr/>
          <p:nvPr/>
        </p:nvSpPr>
        <p:spPr>
          <a:xfrm>
            <a:off x="5143504" y="3648678"/>
            <a:ext cx="3643306" cy="92333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fr-FR" b="1" dirty="0" smtClean="0"/>
              <a:t>Chainage séparé (S) : chaîner les synonymes à l’ extérieur de la table</a:t>
            </a:r>
          </a:p>
          <a:p>
            <a:pPr algn="just"/>
            <a:endParaRPr lang="fr-FR" b="1" dirty="0" smtClean="0"/>
          </a:p>
        </p:txBody>
      </p:sp>
      <p:sp>
        <p:nvSpPr>
          <p:cNvPr id="7" name="Rectangle 6"/>
          <p:cNvSpPr/>
          <p:nvPr/>
        </p:nvSpPr>
        <p:spPr>
          <a:xfrm>
            <a:off x="5643602" y="1576976"/>
            <a:ext cx="2500298" cy="120032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fr-FR" b="1" dirty="0" smtClean="0"/>
              <a:t>Chainage interne (I) : chaîner les groupes de synonymes à l’intérieur de la table</a:t>
            </a:r>
          </a:p>
        </p:txBody>
      </p:sp>
      <p:cxnSp>
        <p:nvCxnSpPr>
          <p:cNvPr id="11" name="Connecteur droit 10"/>
          <p:cNvCxnSpPr/>
          <p:nvPr/>
        </p:nvCxnSpPr>
        <p:spPr>
          <a:xfrm rot="5400000">
            <a:off x="2071670" y="3499644"/>
            <a:ext cx="500066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277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uiExpand="1" build="p" animBg="1"/>
      <p:bldP spid="5" grpId="0" animBg="1"/>
      <p:bldP spid="6" grpId="0" animBg="1"/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Hachage  : Synthèse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14348" y="3000372"/>
            <a:ext cx="235745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SzPct val="150000"/>
            </a:pPr>
            <a:r>
              <a:rPr lang="fr-FR" sz="2000" b="1" dirty="0" smtClean="0"/>
              <a:t>Données statiques</a:t>
            </a:r>
            <a:endParaRPr lang="fr-F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1643050"/>
            <a:ext cx="4171962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143520" y="4429132"/>
            <a:ext cx="22145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/>
            <a:r>
              <a:rPr lang="fr-FR" sz="1800" b="1" u="sng" dirty="0"/>
              <a:t>S &gt; C &gt; D &gt; L</a:t>
            </a:r>
          </a:p>
        </p:txBody>
      </p:sp>
      <p:sp>
        <p:nvSpPr>
          <p:cNvPr id="8" name="Rectangle 7"/>
          <p:cNvSpPr/>
          <p:nvPr/>
        </p:nvSpPr>
        <p:spPr>
          <a:xfrm>
            <a:off x="714348" y="1357298"/>
            <a:ext cx="13705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buSzPct val="150000"/>
            </a:pPr>
            <a:r>
              <a:rPr lang="fr-FR" sz="2000" b="1" dirty="0" smtClean="0">
                <a:solidFill>
                  <a:prstClr val="black"/>
                </a:solidFill>
              </a:rPr>
              <a:t>Pas d’ordre</a:t>
            </a:r>
          </a:p>
        </p:txBody>
      </p:sp>
      <p:sp>
        <p:nvSpPr>
          <p:cNvPr id="9" name="Rectangle 8"/>
          <p:cNvSpPr/>
          <p:nvPr/>
        </p:nvSpPr>
        <p:spPr>
          <a:xfrm>
            <a:off x="714348" y="2198758"/>
            <a:ext cx="257968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SzPct val="150000"/>
            </a:pPr>
            <a:r>
              <a:rPr lang="fr-FR" sz="2000" b="1" dirty="0" smtClean="0">
                <a:solidFill>
                  <a:prstClr val="black"/>
                </a:solidFill>
              </a:rPr>
              <a:t>Insertions  contrôlées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071538" y="2708972"/>
            <a:ext cx="66437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Pré-requis : Structures de fichiers</a:t>
            </a:r>
            <a:endParaRPr lang="fr-FR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5"/>
          <p:cNvPicPr>
            <a:picLocks noChangeAspect="1" noChangeArrowheads="1"/>
          </p:cNvPicPr>
          <p:nvPr/>
        </p:nvPicPr>
        <p:blipFill>
          <a:blip r:embed="rId2"/>
          <a:srcRect l="2472" t="1099" r="2678" b="1373"/>
          <a:stretch>
            <a:fillRect/>
          </a:stretch>
        </p:blipFill>
        <p:spPr bwMode="auto">
          <a:xfrm>
            <a:off x="1428728" y="1643050"/>
            <a:ext cx="6143668" cy="4006850"/>
          </a:xfrm>
          <a:prstGeom prst="rect">
            <a:avLst/>
          </a:prstGeom>
          <a:noFill/>
          <a:ln w="76200" cmpd="tri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Structure d’un disque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928662" y="2024524"/>
            <a:ext cx="7143800" cy="3643338"/>
          </a:xfrm>
          <a:prstGeom prst="rect">
            <a:avLst/>
          </a:prstGeom>
          <a:solidFill>
            <a:schemeClr val="bg1"/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/>
          <p:cNvSpPr/>
          <p:nvPr/>
        </p:nvSpPr>
        <p:spPr>
          <a:xfrm>
            <a:off x="1000100" y="2167400"/>
            <a:ext cx="2000264" cy="328614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Ellipse 1"/>
          <p:cNvSpPr/>
          <p:nvPr/>
        </p:nvSpPr>
        <p:spPr>
          <a:xfrm>
            <a:off x="1285852" y="2738904"/>
            <a:ext cx="1357322" cy="42862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Secteur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4080593" y="1238706"/>
            <a:ext cx="449193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/>
              <a:t>Secteur : unité de transfert  RAM </a:t>
            </a:r>
            <a:r>
              <a:rPr lang="fr-FR" dirty="0" smtClean="0">
                <a:sym typeface="Wingdings" pitchFamily="2" charset="2"/>
              </a:rPr>
              <a:t> Disque</a:t>
            </a:r>
            <a:endParaRPr lang="fr-FR" dirty="0"/>
          </a:p>
        </p:txBody>
      </p:sp>
      <p:sp>
        <p:nvSpPr>
          <p:cNvPr id="4" name="Ellipse 3"/>
          <p:cNvSpPr/>
          <p:nvPr/>
        </p:nvSpPr>
        <p:spPr>
          <a:xfrm>
            <a:off x="1285852" y="3453284"/>
            <a:ext cx="1357322" cy="42862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Secteur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5" name="Ellipse 4"/>
          <p:cNvSpPr/>
          <p:nvPr/>
        </p:nvSpPr>
        <p:spPr>
          <a:xfrm>
            <a:off x="1285852" y="4381978"/>
            <a:ext cx="1357322" cy="42862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Secteur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8" name="Ellipse 7"/>
          <p:cNvSpPr/>
          <p:nvPr/>
        </p:nvSpPr>
        <p:spPr>
          <a:xfrm>
            <a:off x="3357554" y="2167400"/>
            <a:ext cx="2000264" cy="328614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/>
          <p:cNvSpPr/>
          <p:nvPr/>
        </p:nvSpPr>
        <p:spPr>
          <a:xfrm>
            <a:off x="3643306" y="2810342"/>
            <a:ext cx="1357322" cy="42862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Secteur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0" name="Ellipse 9"/>
          <p:cNvSpPr/>
          <p:nvPr/>
        </p:nvSpPr>
        <p:spPr>
          <a:xfrm>
            <a:off x="3643306" y="3524722"/>
            <a:ext cx="1357322" cy="42862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Secteur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3643306" y="4453416"/>
            <a:ext cx="1357322" cy="42862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Secteur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5857884" y="2167400"/>
            <a:ext cx="2000264" cy="328614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Ellipse 12"/>
          <p:cNvSpPr/>
          <p:nvPr/>
        </p:nvSpPr>
        <p:spPr>
          <a:xfrm>
            <a:off x="6143636" y="2881780"/>
            <a:ext cx="1357322" cy="42862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Secteur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4" name="Ellipse 13"/>
          <p:cNvSpPr/>
          <p:nvPr/>
        </p:nvSpPr>
        <p:spPr>
          <a:xfrm>
            <a:off x="6143636" y="3596160"/>
            <a:ext cx="1357322" cy="42862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Secteur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5" name="Ellipse 14"/>
          <p:cNvSpPr/>
          <p:nvPr/>
        </p:nvSpPr>
        <p:spPr>
          <a:xfrm>
            <a:off x="6143636" y="4524854"/>
            <a:ext cx="1357322" cy="42862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Secteur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3714744" y="702214"/>
            <a:ext cx="485778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Cluster (lecture sans bouger la tête de </a:t>
            </a:r>
            <a:r>
              <a:rPr lang="fr-FR" dirty="0" err="1" smtClean="0"/>
              <a:t>Lect</a:t>
            </a:r>
            <a:r>
              <a:rPr lang="fr-FR" dirty="0" smtClean="0"/>
              <a:t>/Ecrit)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4401351" y="214290"/>
            <a:ext cx="274241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/>
              <a:t>Etendue = clusters contigus</a:t>
            </a:r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2857488" y="6072206"/>
            <a:ext cx="3665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Fichier =  plusieurs étendus dispersés</a:t>
            </a:r>
            <a:endParaRPr lang="fr-FR" dirty="0"/>
          </a:p>
        </p:txBody>
      </p:sp>
      <p:cxnSp>
        <p:nvCxnSpPr>
          <p:cNvPr id="23" name="Connecteur droit avec flèche 22"/>
          <p:cNvCxnSpPr>
            <a:stCxn id="3" idx="1"/>
            <a:endCxn id="2" idx="0"/>
          </p:cNvCxnSpPr>
          <p:nvPr/>
        </p:nvCxnSpPr>
        <p:spPr>
          <a:xfrm rot="10800000" flipV="1">
            <a:off x="1964513" y="1423372"/>
            <a:ext cx="2116080" cy="13155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>
            <a:stCxn id="17" idx="1"/>
            <a:endCxn id="6" idx="0"/>
          </p:cNvCxnSpPr>
          <p:nvPr/>
        </p:nvCxnSpPr>
        <p:spPr>
          <a:xfrm rot="10800000" flipV="1">
            <a:off x="2000232" y="886880"/>
            <a:ext cx="1714512" cy="12805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6"/>
          <p:cNvCxnSpPr>
            <a:stCxn id="18" idx="1"/>
          </p:cNvCxnSpPr>
          <p:nvPr/>
        </p:nvCxnSpPr>
        <p:spPr>
          <a:xfrm rot="10800000" flipH="1" flipV="1">
            <a:off x="4401351" y="398956"/>
            <a:ext cx="785818" cy="16012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0" y="0"/>
            <a:ext cx="42862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Organisation d’un fichier sur le disque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6" grpId="0" animBg="1"/>
      <p:bldP spid="2" grpId="0" animBg="1"/>
      <p:bldP spid="3" grpId="0" animBg="1"/>
      <p:bldP spid="4" grpId="0" animBg="1"/>
      <p:bldP spid="5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5214942" y="1500174"/>
            <a:ext cx="3357586" cy="107157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fr-FR" sz="1800" b="1" u="sng" dirty="0" smtClean="0"/>
              <a:t>Fragmentation </a:t>
            </a:r>
            <a:r>
              <a:rPr lang="fr-FR" sz="1800" b="1" u="sng" dirty="0"/>
              <a:t>interne </a:t>
            </a:r>
            <a:r>
              <a:rPr lang="fr-FR" sz="1800" b="1" dirty="0"/>
              <a:t>:  </a:t>
            </a:r>
            <a:r>
              <a:rPr lang="fr-FR" sz="1800" b="1" dirty="0" smtClean="0"/>
              <a:t>Présence de "trous" dans les blocs</a:t>
            </a:r>
          </a:p>
        </p:txBody>
      </p:sp>
      <p:sp>
        <p:nvSpPr>
          <p:cNvPr id="6" name="Rectangle 5"/>
          <p:cNvSpPr/>
          <p:nvPr/>
        </p:nvSpPr>
        <p:spPr>
          <a:xfrm>
            <a:off x="928662" y="3143248"/>
            <a:ext cx="2286000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u="sng" dirty="0">
                <a:solidFill>
                  <a:prstClr val="black"/>
                </a:solidFill>
              </a:rPr>
              <a:t>Fichier </a:t>
            </a:r>
            <a:r>
              <a:rPr lang="fr-FR" b="1" dirty="0">
                <a:solidFill>
                  <a:prstClr val="black"/>
                </a:solidFill>
              </a:rPr>
              <a:t>= ensemble de blocs</a:t>
            </a:r>
          </a:p>
        </p:txBody>
      </p:sp>
      <p:sp>
        <p:nvSpPr>
          <p:cNvPr id="7" name="Rectangle 6"/>
          <p:cNvSpPr/>
          <p:nvPr/>
        </p:nvSpPr>
        <p:spPr>
          <a:xfrm>
            <a:off x="928662" y="1500174"/>
            <a:ext cx="2643190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u="sng" dirty="0">
                <a:solidFill>
                  <a:prstClr val="black"/>
                </a:solidFill>
              </a:rPr>
              <a:t>Bloc = </a:t>
            </a:r>
            <a:r>
              <a:rPr lang="fr-FR" b="1" dirty="0">
                <a:solidFill>
                  <a:prstClr val="black"/>
                </a:solidFill>
              </a:rPr>
              <a:t>n secteurs ( un cluster de préférence)</a:t>
            </a:r>
          </a:p>
        </p:txBody>
      </p:sp>
      <p:sp>
        <p:nvSpPr>
          <p:cNvPr id="8" name="Rectangle 7"/>
          <p:cNvSpPr/>
          <p:nvPr/>
        </p:nvSpPr>
        <p:spPr>
          <a:xfrm>
            <a:off x="5214942" y="3357562"/>
            <a:ext cx="3000380" cy="92333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u="sng" dirty="0">
                <a:solidFill>
                  <a:prstClr val="black"/>
                </a:solidFill>
              </a:rPr>
              <a:t>Fragmentation externe</a:t>
            </a:r>
            <a:r>
              <a:rPr lang="fr-FR" b="1" dirty="0">
                <a:solidFill>
                  <a:prstClr val="black"/>
                </a:solidFill>
              </a:rPr>
              <a:t> : Présence de blocs entièrement vides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47148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Organisation d’un fichier sur le disque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cxnSp>
        <p:nvCxnSpPr>
          <p:cNvPr id="10" name="Connecteur droit 9"/>
          <p:cNvCxnSpPr/>
          <p:nvPr/>
        </p:nvCxnSpPr>
        <p:spPr>
          <a:xfrm rot="5400000">
            <a:off x="2001026" y="3213892"/>
            <a:ext cx="500066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403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403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 uiExpand="1" build="p" animBg="1"/>
      <p:bldP spid="6" grpId="0" animBg="1"/>
      <p:bldP spid="7" grpId="0" animBg="1"/>
      <p:bldP spid="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28678" y="1925413"/>
            <a:ext cx="2214578" cy="34163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274320" indent="-274320" algn="just">
              <a:lnSpc>
                <a:spcPct val="90000"/>
              </a:lnSpc>
              <a:buClr>
                <a:schemeClr val="accent3"/>
              </a:buClr>
              <a:defRPr/>
            </a:pPr>
            <a:r>
              <a:rPr lang="fr-FR" b="1" i="1" dirty="0" smtClean="0"/>
              <a:t>Bloc = n articles</a:t>
            </a:r>
          </a:p>
        </p:txBody>
      </p:sp>
      <p:sp>
        <p:nvSpPr>
          <p:cNvPr id="3" name="Rectangle 2"/>
          <p:cNvSpPr/>
          <p:nvPr/>
        </p:nvSpPr>
        <p:spPr>
          <a:xfrm>
            <a:off x="928678" y="2568355"/>
            <a:ext cx="2571752" cy="954107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fr-FR" b="1" dirty="0" smtClean="0"/>
              <a:t>Article </a:t>
            </a:r>
            <a:r>
              <a:rPr lang="fr-FR" sz="2000" b="1" i="1" dirty="0" smtClean="0"/>
              <a:t>= </a:t>
            </a:r>
            <a:r>
              <a:rPr lang="fr-FR" b="1" dirty="0" smtClean="0"/>
              <a:t>Ensemble de champs formant une même entité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928662" y="3997115"/>
            <a:ext cx="2112856" cy="646331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just">
              <a:buSzPct val="150000"/>
            </a:pPr>
            <a:r>
              <a:rPr lang="fr-FR" b="1" dirty="0" smtClean="0"/>
              <a:t>Format des articles :fixe ou variable</a:t>
            </a:r>
          </a:p>
        </p:txBody>
      </p:sp>
      <p:sp>
        <p:nvSpPr>
          <p:cNvPr id="5" name="Rectangle 4"/>
          <p:cNvSpPr/>
          <p:nvPr/>
        </p:nvSpPr>
        <p:spPr>
          <a:xfrm>
            <a:off x="5072066" y="3300241"/>
            <a:ext cx="1785934" cy="120032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fr-FR" b="1" dirty="0" smtClean="0"/>
              <a:t>Chevauchement  éventuel des articles sur les blocs</a:t>
            </a: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5072066" y="1942919"/>
            <a:ext cx="2928958" cy="92333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fr-FR" b="1" u="sng" dirty="0" smtClean="0"/>
              <a:t>Si format variable :</a:t>
            </a:r>
          </a:p>
          <a:p>
            <a:pPr algn="just">
              <a:buFontTx/>
              <a:buChar char="-"/>
            </a:pPr>
            <a:r>
              <a:rPr lang="fr-FR" b="1" dirty="0" smtClean="0"/>
              <a:t>Indicateur de longueur </a:t>
            </a:r>
          </a:p>
          <a:p>
            <a:pPr algn="just"/>
            <a:r>
              <a:rPr lang="fr-FR" b="1" dirty="0" smtClean="0"/>
              <a:t>( nombre d'octets )</a:t>
            </a:r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37147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Organisation interne d’un fichier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cxnSp>
        <p:nvCxnSpPr>
          <p:cNvPr id="9" name="Connecteur droit 8"/>
          <p:cNvCxnSpPr/>
          <p:nvPr/>
        </p:nvCxnSpPr>
        <p:spPr>
          <a:xfrm rot="5400000">
            <a:off x="2071670" y="3499644"/>
            <a:ext cx="500066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Étoile à 5 branches 7"/>
          <p:cNvSpPr/>
          <p:nvPr/>
        </p:nvSpPr>
        <p:spPr>
          <a:xfrm>
            <a:off x="357158" y="1071546"/>
            <a:ext cx="8072494" cy="5072098"/>
          </a:xfrm>
          <a:prstGeom prst="star5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/>
          <p:cNvSpPr/>
          <p:nvPr/>
        </p:nvSpPr>
        <p:spPr>
          <a:xfrm>
            <a:off x="3286116" y="1071546"/>
            <a:ext cx="2214578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 algn="just">
              <a:lnSpc>
                <a:spcPct val="90000"/>
              </a:lnSpc>
              <a:buClr>
                <a:schemeClr val="accent3"/>
              </a:buClr>
              <a:defRPr/>
            </a:pPr>
            <a:r>
              <a:rPr lang="fr-FR" b="1" dirty="0" smtClean="0"/>
              <a:t>Tableaux, listes</a:t>
            </a:r>
            <a:endParaRPr lang="fr-FR" b="1" i="1" dirty="0"/>
          </a:p>
        </p:txBody>
      </p:sp>
      <p:sp>
        <p:nvSpPr>
          <p:cNvPr id="3" name="Rectangle 2"/>
          <p:cNvSpPr/>
          <p:nvPr/>
        </p:nvSpPr>
        <p:spPr>
          <a:xfrm>
            <a:off x="357158" y="2928934"/>
            <a:ext cx="25717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Indexes simples</a:t>
            </a:r>
          </a:p>
        </p:txBody>
      </p:sp>
      <p:sp>
        <p:nvSpPr>
          <p:cNvPr id="4" name="Rectangle 3"/>
          <p:cNvSpPr/>
          <p:nvPr/>
        </p:nvSpPr>
        <p:spPr>
          <a:xfrm>
            <a:off x="6215074" y="5857892"/>
            <a:ext cx="11127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B-arbres</a:t>
            </a:r>
          </a:p>
        </p:txBody>
      </p:sp>
      <p:sp>
        <p:nvSpPr>
          <p:cNvPr id="5" name="Rectangle 4"/>
          <p:cNvSpPr/>
          <p:nvPr/>
        </p:nvSpPr>
        <p:spPr>
          <a:xfrm>
            <a:off x="6429388" y="2714620"/>
            <a:ext cx="22145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Arbre de recherche </a:t>
            </a:r>
            <a:r>
              <a:rPr lang="fr-FR" b="1" dirty="0" err="1" smtClean="0"/>
              <a:t>m-aire</a:t>
            </a:r>
            <a:endParaRPr lang="fr-FR" b="1" dirty="0"/>
          </a:p>
        </p:txBody>
      </p:sp>
      <p:sp>
        <p:nvSpPr>
          <p:cNvPr id="6" name="Rectangle 5"/>
          <p:cNvSpPr/>
          <p:nvPr/>
        </p:nvSpPr>
        <p:spPr>
          <a:xfrm>
            <a:off x="1500166" y="5715016"/>
            <a:ext cx="12858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Hachage</a:t>
            </a:r>
            <a:endParaRPr lang="fr-FR" b="1" dirty="0"/>
          </a:p>
        </p:txBody>
      </p:sp>
      <p:sp>
        <p:nvSpPr>
          <p:cNvPr id="76" name="Rectangle 75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Méthode d’accès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2928926" y="4786322"/>
            <a:ext cx="2357454" cy="500066"/>
          </a:xfrm>
          <a:ln>
            <a:solidFill>
              <a:schemeClr val="tx1"/>
            </a:solidFill>
          </a:ln>
        </p:spPr>
        <p:txBody>
          <a:bodyPr/>
          <a:lstStyle/>
          <a:p>
            <a:pPr algn="just" eaLnBrk="1" hangingPunct="1">
              <a:buNone/>
            </a:pPr>
            <a:r>
              <a:rPr lang="fr-FR" sz="2000" b="1" dirty="0" smtClean="0"/>
              <a:t>Structure du fichier </a:t>
            </a:r>
          </a:p>
        </p:txBody>
      </p:sp>
      <p:sp>
        <p:nvSpPr>
          <p:cNvPr id="6" name="Rectangle 5"/>
          <p:cNvSpPr/>
          <p:nvPr/>
        </p:nvSpPr>
        <p:spPr>
          <a:xfrm>
            <a:off x="4714876" y="1643050"/>
            <a:ext cx="2714644" cy="169277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ct val="20000"/>
              </a:spcBef>
            </a:pPr>
            <a:r>
              <a:rPr lang="fr-FR" sz="2000" b="1" dirty="0">
                <a:solidFill>
                  <a:prstClr val="black"/>
                </a:solidFill>
              </a:rPr>
              <a:t>Méthode d'accès du fichier : </a:t>
            </a:r>
          </a:p>
          <a:p>
            <a:pPr marL="342900" lvl="0" indent="-342900" algn="just">
              <a:spcBef>
                <a:spcPct val="20000"/>
              </a:spcBef>
            </a:pPr>
            <a:r>
              <a:rPr lang="fr-FR" sz="2000" b="1" dirty="0">
                <a:solidFill>
                  <a:prstClr val="black"/>
                </a:solidFill>
              </a:rPr>
              <a:t>Approche utilisée pour localiser un article dans le fichier. </a:t>
            </a:r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857224" y="1643050"/>
            <a:ext cx="2500330" cy="169277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ct val="20000"/>
              </a:spcBef>
            </a:pPr>
            <a:r>
              <a:rPr lang="fr-FR" sz="2000" b="1" dirty="0">
                <a:solidFill>
                  <a:prstClr val="black"/>
                </a:solidFill>
              </a:rPr>
              <a:t>Organisation du fichier : </a:t>
            </a:r>
          </a:p>
          <a:p>
            <a:pPr marL="342900" lvl="0" indent="-342900">
              <a:spcBef>
                <a:spcPct val="20000"/>
              </a:spcBef>
            </a:pPr>
            <a:r>
              <a:rPr lang="fr-FR" sz="2000" b="1" dirty="0">
                <a:solidFill>
                  <a:prstClr val="black"/>
                </a:solidFill>
              </a:rPr>
              <a:t>Comment distinguer un article d'un autre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Structure d’un fichier 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10" name="Plus 9"/>
          <p:cNvSpPr/>
          <p:nvPr/>
        </p:nvSpPr>
        <p:spPr>
          <a:xfrm>
            <a:off x="3643306" y="2143116"/>
            <a:ext cx="914400" cy="9144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Égal 10"/>
          <p:cNvSpPr/>
          <p:nvPr/>
        </p:nvSpPr>
        <p:spPr>
          <a:xfrm>
            <a:off x="3657600" y="3643314"/>
            <a:ext cx="914400" cy="9144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 rot="1813602">
            <a:off x="562393" y="4777461"/>
            <a:ext cx="3806908" cy="642942"/>
          </a:xfrm>
        </p:spPr>
        <p:txBody>
          <a:bodyPr>
            <a:noAutofit/>
          </a:bodyPr>
          <a:lstStyle/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fr-FR" sz="2200" b="1" dirty="0" smtClean="0">
                <a:cs typeface="Times New Roman" pitchFamily="18" charset="0"/>
              </a:rPr>
              <a:t>Arbre de recherche binaire</a:t>
            </a:r>
            <a:endParaRPr lang="fr-FR" sz="2200" b="1" dirty="0"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35718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Les arbres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00298" y="2357430"/>
            <a:ext cx="4214842" cy="1649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sz="2200" b="1" dirty="0" smtClean="0">
                <a:solidFill>
                  <a:prstClr val="black"/>
                </a:solidFill>
                <a:cs typeface="Times New Roman" pitchFamily="18" charset="0"/>
              </a:rPr>
              <a:t>Arbres AVL </a:t>
            </a:r>
          </a:p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sz="2200" b="1" dirty="0" smtClean="0">
                <a:solidFill>
                  <a:prstClr val="black"/>
                </a:solidFill>
                <a:cs typeface="Times New Roman" pitchFamily="18" charset="0"/>
              </a:rPr>
              <a:t>Arbres RB</a:t>
            </a:r>
          </a:p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sz="2200" b="1" dirty="0" smtClean="0">
                <a:solidFill>
                  <a:prstClr val="black"/>
                </a:solidFill>
                <a:cs typeface="Times New Roman" pitchFamily="18" charset="0"/>
              </a:rPr>
              <a:t>Arm avec degré &lt; 5</a:t>
            </a:r>
          </a:p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sz="2200" b="1" dirty="0" smtClean="0">
                <a:solidFill>
                  <a:prstClr val="black"/>
                </a:solidFill>
                <a:cs typeface="Times New Roman" pitchFamily="18" charset="0"/>
              </a:rPr>
              <a:t>Arm équilibrés : Arbres 2-3 et 2-4</a:t>
            </a:r>
            <a:endParaRPr lang="fr-FR" sz="2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 rot="2375998">
            <a:off x="6205161" y="1728508"/>
            <a:ext cx="257176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sz="2200" b="1" dirty="0" smtClean="0">
                <a:solidFill>
                  <a:prstClr val="black"/>
                </a:solidFill>
                <a:cs typeface="Times New Roman" pitchFamily="18" charset="0"/>
              </a:rPr>
              <a:t>Arbre </a:t>
            </a:r>
            <a:r>
              <a:rPr lang="fr-FR" sz="2200" b="1" dirty="0" err="1" smtClean="0">
                <a:solidFill>
                  <a:prstClr val="black"/>
                </a:solidFill>
                <a:cs typeface="Times New Roman" pitchFamily="18" charset="0"/>
              </a:rPr>
              <a:t>m-aire</a:t>
            </a:r>
            <a:endParaRPr lang="fr-FR" sz="2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 rot="19937319">
            <a:off x="571472" y="1883765"/>
            <a:ext cx="178595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sz="2200" b="1" dirty="0" smtClean="0">
                <a:solidFill>
                  <a:prstClr val="black"/>
                </a:solidFill>
                <a:cs typeface="Times New Roman" pitchFamily="18" charset="0"/>
              </a:rPr>
              <a:t>Arbre binaire</a:t>
            </a:r>
            <a:endParaRPr lang="fr-FR" sz="2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 rot="19188870">
            <a:off x="5627635" y="4441275"/>
            <a:ext cx="344903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sz="2200" b="1" dirty="0" smtClean="0">
                <a:solidFill>
                  <a:prstClr val="black"/>
                </a:solidFill>
                <a:cs typeface="Times New Roman" pitchFamily="18" charset="0"/>
              </a:rPr>
              <a:t>Arbre de recherche </a:t>
            </a:r>
            <a:r>
              <a:rPr lang="fr-FR" sz="2200" b="1" dirty="0" err="1" smtClean="0">
                <a:solidFill>
                  <a:prstClr val="black"/>
                </a:solidFill>
                <a:cs typeface="Times New Roman" pitchFamily="18" charset="0"/>
              </a:rPr>
              <a:t>m-aire</a:t>
            </a:r>
            <a:endParaRPr lang="fr-FR" sz="2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build="p"/>
      <p:bldP spid="6" grpId="0"/>
      <p:bldP spid="7" grpId="0"/>
      <p:bldP spid="8" grpId="0"/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2071670" y="3071810"/>
            <a:ext cx="4000528" cy="928694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just">
              <a:buNone/>
            </a:pPr>
            <a:r>
              <a:rPr lang="fr-FR" sz="2000" b="1" dirty="0" smtClean="0">
                <a:solidFill>
                  <a:prstClr val="black"/>
                </a:solidFill>
              </a:rPr>
              <a:t>Réaction de la méthode aux pannes systèmes</a:t>
            </a:r>
          </a:p>
          <a:p>
            <a:pPr algn="just" eaLnBrk="1" hangingPunct="1"/>
            <a:endParaRPr lang="fr-FR" sz="2000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5429256" y="1357298"/>
            <a:ext cx="2286000" cy="107721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 marL="342900" lvl="0" indent="-342900" algn="just">
              <a:spcBef>
                <a:spcPct val="20000"/>
              </a:spcBef>
            </a:pPr>
            <a:r>
              <a:rPr lang="fr-FR" sz="2000" b="1" dirty="0">
                <a:solidFill>
                  <a:prstClr val="black"/>
                </a:solidFill>
              </a:rPr>
              <a:t>Nombre d'accès disque </a:t>
            </a:r>
            <a:r>
              <a:rPr lang="fr-FR" sz="2000" b="1" dirty="0" smtClean="0">
                <a:solidFill>
                  <a:prstClr val="black"/>
                </a:solidFill>
              </a:rPr>
              <a:t>:</a:t>
            </a:r>
          </a:p>
          <a:p>
            <a:pPr marL="342900" lvl="0" indent="-342900" algn="just">
              <a:spcBef>
                <a:spcPct val="20000"/>
              </a:spcBef>
            </a:pPr>
            <a:r>
              <a:rPr lang="fr-FR" sz="2000" b="1" dirty="0" smtClean="0">
                <a:solidFill>
                  <a:prstClr val="black"/>
                </a:solidFill>
              </a:rPr>
              <a:t> </a:t>
            </a:r>
            <a:r>
              <a:rPr lang="fr-FR" sz="2000" b="1" dirty="0">
                <a:solidFill>
                  <a:prstClr val="black"/>
                </a:solidFill>
              </a:rPr>
              <a:t>viser un </a:t>
            </a:r>
            <a:r>
              <a:rPr lang="fr-FR" sz="2000" b="1" dirty="0" smtClean="0">
                <a:solidFill>
                  <a:prstClr val="black"/>
                </a:solidFill>
              </a:rPr>
              <a:t>accès</a:t>
            </a:r>
            <a:endParaRPr lang="fr-FR" sz="2000" b="1" dirty="0">
              <a:solidFill>
                <a:prstClr val="black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14414" y="1357298"/>
            <a:ext cx="2286000" cy="107721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 marL="342900" lvl="0" indent="-342900" algn="just">
              <a:spcBef>
                <a:spcPct val="20000"/>
              </a:spcBef>
            </a:pPr>
            <a:r>
              <a:rPr lang="fr-FR" sz="2000" b="1" dirty="0" smtClean="0">
                <a:solidFill>
                  <a:prstClr val="black"/>
                </a:solidFill>
              </a:rPr>
              <a:t>Taux d'occupation:</a:t>
            </a:r>
          </a:p>
          <a:p>
            <a:pPr marL="342900" lvl="0" indent="-342900" algn="just">
              <a:spcBef>
                <a:spcPct val="20000"/>
              </a:spcBef>
            </a:pPr>
            <a:r>
              <a:rPr lang="fr-FR" sz="2000" b="1" dirty="0" smtClean="0">
                <a:solidFill>
                  <a:prstClr val="black"/>
                </a:solidFill>
              </a:rPr>
              <a:t>70 </a:t>
            </a:r>
            <a:r>
              <a:rPr lang="fr-FR" sz="2000" b="1" dirty="0">
                <a:solidFill>
                  <a:prstClr val="black"/>
                </a:solidFill>
              </a:rPr>
              <a:t>% :  un bon </a:t>
            </a:r>
            <a:r>
              <a:rPr lang="fr-FR" sz="2000" b="1" dirty="0" smtClean="0">
                <a:solidFill>
                  <a:prstClr val="black"/>
                </a:solidFill>
              </a:rPr>
              <a:t>compromis</a:t>
            </a:r>
            <a:endParaRPr lang="fr-FR" sz="2000" b="1" dirty="0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00364" y="4714884"/>
            <a:ext cx="2286000" cy="1015663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 marL="342900" lvl="0" indent="-342900" algn="just">
              <a:spcBef>
                <a:spcPct val="20000"/>
              </a:spcBef>
            </a:pPr>
            <a:r>
              <a:rPr lang="fr-FR" sz="2000" b="1" dirty="0">
                <a:solidFill>
                  <a:prstClr val="black"/>
                </a:solidFill>
              </a:rPr>
              <a:t>Encombrement et complexité des algorithmes 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36433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Mesure d’une structure de  fichier 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843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uiExpand="1" build="p" animBg="1"/>
      <p:bldP spid="6" grpId="0" animBg="1"/>
      <p:bldP spid="7" grpId="0" animBg="1"/>
      <p:bldP spid="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42148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Structure  simples de fichiers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grpSp>
        <p:nvGrpSpPr>
          <p:cNvPr id="10" name="Groupe 9"/>
          <p:cNvGrpSpPr/>
          <p:nvPr/>
        </p:nvGrpSpPr>
        <p:grpSpPr>
          <a:xfrm>
            <a:off x="3857620" y="1571612"/>
            <a:ext cx="4500594" cy="3571900"/>
            <a:chOff x="3500430" y="357166"/>
            <a:chExt cx="4000528" cy="3929090"/>
          </a:xfrm>
        </p:grpSpPr>
        <p:sp>
          <p:nvSpPr>
            <p:cNvPr id="11" name="Ellipse 10"/>
            <p:cNvSpPr/>
            <p:nvPr/>
          </p:nvSpPr>
          <p:spPr>
            <a:xfrm>
              <a:off x="5286380" y="357166"/>
              <a:ext cx="142876" cy="142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2" name="Connecteur droit 11"/>
            <p:cNvCxnSpPr>
              <a:stCxn id="11" idx="6"/>
              <a:endCxn id="23" idx="0"/>
            </p:cNvCxnSpPr>
            <p:nvPr/>
          </p:nvCxnSpPr>
          <p:spPr>
            <a:xfrm>
              <a:off x="5429256" y="428604"/>
              <a:ext cx="714380" cy="78581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/>
            <p:cNvCxnSpPr>
              <a:stCxn id="11" idx="2"/>
              <a:endCxn id="14" idx="7"/>
            </p:cNvCxnSpPr>
            <p:nvPr/>
          </p:nvCxnSpPr>
          <p:spPr>
            <a:xfrm rot="10800000" flipV="1">
              <a:off x="4479638" y="428604"/>
              <a:ext cx="806742" cy="80674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Ellipse 13"/>
            <p:cNvSpPr/>
            <p:nvPr/>
          </p:nvSpPr>
          <p:spPr>
            <a:xfrm>
              <a:off x="4357686" y="1214422"/>
              <a:ext cx="142876" cy="142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5" name="Connecteur droit 14"/>
            <p:cNvCxnSpPr>
              <a:stCxn id="14" idx="6"/>
              <a:endCxn id="20" idx="0"/>
            </p:cNvCxnSpPr>
            <p:nvPr/>
          </p:nvCxnSpPr>
          <p:spPr>
            <a:xfrm>
              <a:off x="4500562" y="1285860"/>
              <a:ext cx="357190" cy="85725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>
              <a:stCxn id="14" idx="2"/>
              <a:endCxn id="17" idx="1"/>
            </p:cNvCxnSpPr>
            <p:nvPr/>
          </p:nvCxnSpPr>
          <p:spPr>
            <a:xfrm rot="10800000" flipV="1">
              <a:off x="3878546" y="1285860"/>
              <a:ext cx="479141" cy="8781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Ellipse 16"/>
            <p:cNvSpPr/>
            <p:nvPr/>
          </p:nvSpPr>
          <p:spPr>
            <a:xfrm>
              <a:off x="3857621" y="2143116"/>
              <a:ext cx="142876" cy="142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8" name="Connecteur droit 17"/>
            <p:cNvCxnSpPr>
              <a:stCxn id="17" idx="6"/>
              <a:endCxn id="46" idx="0"/>
            </p:cNvCxnSpPr>
            <p:nvPr/>
          </p:nvCxnSpPr>
          <p:spPr>
            <a:xfrm>
              <a:off x="4000497" y="2214554"/>
              <a:ext cx="285751" cy="9286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/>
            <p:cNvCxnSpPr>
              <a:stCxn id="17" idx="2"/>
              <a:endCxn id="66" idx="0"/>
            </p:cNvCxnSpPr>
            <p:nvPr/>
          </p:nvCxnSpPr>
          <p:spPr>
            <a:xfrm rot="10800000" flipV="1">
              <a:off x="3643307" y="2214554"/>
              <a:ext cx="214315" cy="9286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Ellipse 19"/>
            <p:cNvSpPr/>
            <p:nvPr/>
          </p:nvSpPr>
          <p:spPr>
            <a:xfrm>
              <a:off x="4786314" y="2143116"/>
              <a:ext cx="142876" cy="142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1" name="Connecteur droit 20"/>
            <p:cNvCxnSpPr>
              <a:stCxn id="20" idx="6"/>
              <a:endCxn id="51" idx="0"/>
            </p:cNvCxnSpPr>
            <p:nvPr/>
          </p:nvCxnSpPr>
          <p:spPr>
            <a:xfrm>
              <a:off x="4929190" y="2214554"/>
              <a:ext cx="285752" cy="9286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/>
            <p:cNvCxnSpPr>
              <a:stCxn id="20" idx="2"/>
            </p:cNvCxnSpPr>
            <p:nvPr/>
          </p:nvCxnSpPr>
          <p:spPr>
            <a:xfrm rot="10800000" flipV="1">
              <a:off x="4643438" y="2214554"/>
              <a:ext cx="142876" cy="9286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Ellipse 22"/>
            <p:cNvSpPr/>
            <p:nvPr/>
          </p:nvSpPr>
          <p:spPr>
            <a:xfrm>
              <a:off x="6072198" y="1214422"/>
              <a:ext cx="142876" cy="142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4" name="Connecteur droit 23"/>
            <p:cNvCxnSpPr>
              <a:stCxn id="23" idx="6"/>
              <a:endCxn id="29" idx="0"/>
            </p:cNvCxnSpPr>
            <p:nvPr/>
          </p:nvCxnSpPr>
          <p:spPr>
            <a:xfrm>
              <a:off x="6215074" y="1285860"/>
              <a:ext cx="500066" cy="9286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/>
            <p:cNvCxnSpPr>
              <a:stCxn id="23" idx="2"/>
              <a:endCxn id="26" idx="1"/>
            </p:cNvCxnSpPr>
            <p:nvPr/>
          </p:nvCxnSpPr>
          <p:spPr>
            <a:xfrm rot="10800000" flipV="1">
              <a:off x="5735932" y="1285860"/>
              <a:ext cx="336266" cy="8781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Ellipse 25"/>
            <p:cNvSpPr/>
            <p:nvPr/>
          </p:nvSpPr>
          <p:spPr>
            <a:xfrm>
              <a:off x="5715008" y="2143116"/>
              <a:ext cx="142876" cy="142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7" name="Connecteur droit 26"/>
            <p:cNvCxnSpPr>
              <a:stCxn id="26" idx="6"/>
              <a:endCxn id="56" idx="1"/>
            </p:cNvCxnSpPr>
            <p:nvPr/>
          </p:nvCxnSpPr>
          <p:spPr>
            <a:xfrm>
              <a:off x="5857884" y="2214554"/>
              <a:ext cx="163800" cy="94961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/>
            <p:cNvCxnSpPr>
              <a:stCxn id="26" idx="2"/>
            </p:cNvCxnSpPr>
            <p:nvPr/>
          </p:nvCxnSpPr>
          <p:spPr>
            <a:xfrm rot="10800000" flipV="1">
              <a:off x="5500694" y="2214554"/>
              <a:ext cx="214314" cy="9286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Ellipse 28"/>
            <p:cNvSpPr/>
            <p:nvPr/>
          </p:nvSpPr>
          <p:spPr>
            <a:xfrm>
              <a:off x="6643702" y="2214554"/>
              <a:ext cx="142876" cy="142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0" name="Connecteur droit 29"/>
            <p:cNvCxnSpPr>
              <a:stCxn id="29" idx="6"/>
              <a:endCxn id="61" idx="0"/>
            </p:cNvCxnSpPr>
            <p:nvPr/>
          </p:nvCxnSpPr>
          <p:spPr>
            <a:xfrm>
              <a:off x="6786578" y="2285992"/>
              <a:ext cx="214314" cy="85725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/>
            <p:cNvCxnSpPr>
              <a:stCxn id="29" idx="2"/>
            </p:cNvCxnSpPr>
            <p:nvPr/>
          </p:nvCxnSpPr>
          <p:spPr>
            <a:xfrm rot="10800000" flipV="1">
              <a:off x="6429388" y="2285992"/>
              <a:ext cx="214314" cy="9286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ZoneTexte 31"/>
            <p:cNvSpPr txBox="1"/>
            <p:nvPr/>
          </p:nvSpPr>
          <p:spPr>
            <a:xfrm>
              <a:off x="4643438" y="571480"/>
              <a:ext cx="3571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T</a:t>
              </a:r>
              <a:endParaRPr lang="fr-FR" dirty="0"/>
            </a:p>
          </p:txBody>
        </p:sp>
        <p:sp>
          <p:nvSpPr>
            <p:cNvPr id="33" name="ZoneTexte 32"/>
            <p:cNvSpPr txBox="1"/>
            <p:nvPr/>
          </p:nvSpPr>
          <p:spPr>
            <a:xfrm>
              <a:off x="5786446" y="571480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L</a:t>
              </a:r>
              <a:endParaRPr lang="fr-FR" dirty="0"/>
            </a:p>
          </p:txBody>
        </p:sp>
        <p:sp>
          <p:nvSpPr>
            <p:cNvPr id="34" name="ZoneTexte 33"/>
            <p:cNvSpPr txBox="1"/>
            <p:nvPr/>
          </p:nvSpPr>
          <p:spPr>
            <a:xfrm>
              <a:off x="3786182" y="1428736"/>
              <a:ext cx="3571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O</a:t>
              </a:r>
              <a:endParaRPr lang="fr-FR" dirty="0"/>
            </a:p>
          </p:txBody>
        </p:sp>
        <p:sp>
          <p:nvSpPr>
            <p:cNvPr id="35" name="ZoneTexte 34"/>
            <p:cNvSpPr txBox="1"/>
            <p:nvPr/>
          </p:nvSpPr>
          <p:spPr>
            <a:xfrm>
              <a:off x="4572000" y="1428736"/>
              <a:ext cx="3571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smtClean="0">
                  <a:sym typeface="Symbol"/>
                </a:rPr>
                <a:t></a:t>
              </a:r>
              <a:endParaRPr lang="fr-FR" dirty="0"/>
            </a:p>
          </p:txBody>
        </p:sp>
        <p:sp>
          <p:nvSpPr>
            <p:cNvPr id="36" name="ZoneTexte 35"/>
            <p:cNvSpPr txBox="1"/>
            <p:nvPr/>
          </p:nvSpPr>
          <p:spPr>
            <a:xfrm>
              <a:off x="5572132" y="1428736"/>
              <a:ext cx="3571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O</a:t>
              </a:r>
              <a:endParaRPr lang="fr-FR" dirty="0"/>
            </a:p>
          </p:txBody>
        </p:sp>
        <p:sp>
          <p:nvSpPr>
            <p:cNvPr id="37" name="ZoneTexte 36"/>
            <p:cNvSpPr txBox="1"/>
            <p:nvPr/>
          </p:nvSpPr>
          <p:spPr>
            <a:xfrm>
              <a:off x="6357950" y="1428736"/>
              <a:ext cx="3571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smtClean="0">
                  <a:sym typeface="Symbol"/>
                </a:rPr>
                <a:t></a:t>
              </a:r>
              <a:endParaRPr lang="fr-FR" dirty="0"/>
            </a:p>
          </p:txBody>
        </p:sp>
        <p:sp>
          <p:nvSpPr>
            <p:cNvPr id="38" name="ZoneTexte 37"/>
            <p:cNvSpPr txBox="1"/>
            <p:nvPr/>
          </p:nvSpPr>
          <p:spPr>
            <a:xfrm>
              <a:off x="3500430" y="2428868"/>
              <a:ext cx="3571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F</a:t>
              </a:r>
              <a:endParaRPr lang="fr-FR" dirty="0"/>
            </a:p>
          </p:txBody>
        </p:sp>
        <p:sp>
          <p:nvSpPr>
            <p:cNvPr id="39" name="ZoneTexte 38"/>
            <p:cNvSpPr txBox="1"/>
            <p:nvPr/>
          </p:nvSpPr>
          <p:spPr>
            <a:xfrm>
              <a:off x="4071934" y="2428868"/>
              <a:ext cx="3571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V</a:t>
              </a:r>
              <a:endParaRPr lang="fr-FR" dirty="0"/>
            </a:p>
          </p:txBody>
        </p:sp>
        <p:sp>
          <p:nvSpPr>
            <p:cNvPr id="40" name="ZoneTexte 39"/>
            <p:cNvSpPr txBox="1"/>
            <p:nvPr/>
          </p:nvSpPr>
          <p:spPr>
            <a:xfrm>
              <a:off x="4429124" y="2428868"/>
              <a:ext cx="3571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F</a:t>
              </a:r>
              <a:endParaRPr lang="fr-FR" dirty="0"/>
            </a:p>
          </p:txBody>
        </p:sp>
        <p:sp>
          <p:nvSpPr>
            <p:cNvPr id="41" name="ZoneTexte 40"/>
            <p:cNvSpPr txBox="1"/>
            <p:nvPr/>
          </p:nvSpPr>
          <p:spPr>
            <a:xfrm>
              <a:off x="5000628" y="2428868"/>
              <a:ext cx="3571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V</a:t>
              </a:r>
              <a:endParaRPr lang="fr-FR" dirty="0"/>
            </a:p>
          </p:txBody>
        </p:sp>
        <p:sp>
          <p:nvSpPr>
            <p:cNvPr id="42" name="ZoneTexte 41"/>
            <p:cNvSpPr txBox="1"/>
            <p:nvPr/>
          </p:nvSpPr>
          <p:spPr>
            <a:xfrm>
              <a:off x="5357818" y="2428868"/>
              <a:ext cx="3571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F</a:t>
              </a:r>
              <a:endParaRPr lang="fr-FR" dirty="0"/>
            </a:p>
          </p:txBody>
        </p:sp>
        <p:sp>
          <p:nvSpPr>
            <p:cNvPr id="43" name="ZoneTexte 42"/>
            <p:cNvSpPr txBox="1"/>
            <p:nvPr/>
          </p:nvSpPr>
          <p:spPr>
            <a:xfrm>
              <a:off x="5857884" y="2428868"/>
              <a:ext cx="3571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V</a:t>
              </a:r>
              <a:endParaRPr lang="fr-FR" dirty="0"/>
            </a:p>
          </p:txBody>
        </p:sp>
        <p:sp>
          <p:nvSpPr>
            <p:cNvPr id="44" name="ZoneTexte 43"/>
            <p:cNvSpPr txBox="1"/>
            <p:nvPr/>
          </p:nvSpPr>
          <p:spPr>
            <a:xfrm>
              <a:off x="6286512" y="2428868"/>
              <a:ext cx="3571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F</a:t>
              </a:r>
              <a:endParaRPr lang="fr-FR" dirty="0"/>
            </a:p>
          </p:txBody>
        </p:sp>
        <p:sp>
          <p:nvSpPr>
            <p:cNvPr id="45" name="ZoneTexte 44"/>
            <p:cNvSpPr txBox="1"/>
            <p:nvPr/>
          </p:nvSpPr>
          <p:spPr>
            <a:xfrm>
              <a:off x="6786578" y="2428868"/>
              <a:ext cx="3571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V</a:t>
              </a:r>
              <a:endParaRPr lang="fr-FR" dirty="0"/>
            </a:p>
          </p:txBody>
        </p:sp>
        <p:sp>
          <p:nvSpPr>
            <p:cNvPr id="46" name="Ellipse 45"/>
            <p:cNvSpPr/>
            <p:nvPr/>
          </p:nvSpPr>
          <p:spPr>
            <a:xfrm>
              <a:off x="4214810" y="3143248"/>
              <a:ext cx="142876" cy="142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47" name="Connecteur droit 46"/>
            <p:cNvCxnSpPr>
              <a:stCxn id="46" idx="6"/>
            </p:cNvCxnSpPr>
            <p:nvPr/>
          </p:nvCxnSpPr>
          <p:spPr>
            <a:xfrm>
              <a:off x="4357686" y="3214686"/>
              <a:ext cx="285752" cy="9286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/>
            <p:cNvCxnSpPr>
              <a:stCxn id="46" idx="2"/>
            </p:cNvCxnSpPr>
            <p:nvPr/>
          </p:nvCxnSpPr>
          <p:spPr>
            <a:xfrm rot="10800000" flipV="1">
              <a:off x="4000496" y="3214686"/>
              <a:ext cx="214314" cy="9286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ZoneTexte 48"/>
            <p:cNvSpPr txBox="1"/>
            <p:nvPr/>
          </p:nvSpPr>
          <p:spPr>
            <a:xfrm>
              <a:off x="3857620" y="3357562"/>
              <a:ext cx="3571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smtClean="0">
                  <a:sym typeface="Symbol"/>
                </a:rPr>
                <a:t></a:t>
              </a:r>
              <a:endParaRPr lang="fr-FR" dirty="0"/>
            </a:p>
          </p:txBody>
        </p:sp>
        <p:sp>
          <p:nvSpPr>
            <p:cNvPr id="50" name="ZoneTexte 49"/>
            <p:cNvSpPr txBox="1"/>
            <p:nvPr/>
          </p:nvSpPr>
          <p:spPr>
            <a:xfrm>
              <a:off x="4429124" y="3357562"/>
              <a:ext cx="3571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smtClean="0">
                  <a:sym typeface="Symbol"/>
                </a:rPr>
                <a:t></a:t>
              </a:r>
              <a:endParaRPr lang="fr-FR" dirty="0"/>
            </a:p>
          </p:txBody>
        </p:sp>
        <p:sp>
          <p:nvSpPr>
            <p:cNvPr id="51" name="Ellipse 50"/>
            <p:cNvSpPr/>
            <p:nvPr/>
          </p:nvSpPr>
          <p:spPr>
            <a:xfrm>
              <a:off x="5143504" y="3143248"/>
              <a:ext cx="142876" cy="142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52" name="Connecteur droit 51"/>
            <p:cNvCxnSpPr>
              <a:stCxn id="51" idx="6"/>
            </p:cNvCxnSpPr>
            <p:nvPr/>
          </p:nvCxnSpPr>
          <p:spPr>
            <a:xfrm>
              <a:off x="5286380" y="3214686"/>
              <a:ext cx="285752" cy="9286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/>
            <p:cNvCxnSpPr>
              <a:stCxn id="51" idx="2"/>
            </p:cNvCxnSpPr>
            <p:nvPr/>
          </p:nvCxnSpPr>
          <p:spPr>
            <a:xfrm rot="10800000" flipV="1">
              <a:off x="4929190" y="3214686"/>
              <a:ext cx="214314" cy="9286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ZoneTexte 53"/>
            <p:cNvSpPr txBox="1"/>
            <p:nvPr/>
          </p:nvSpPr>
          <p:spPr>
            <a:xfrm>
              <a:off x="4786314" y="3357562"/>
              <a:ext cx="3571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smtClean="0">
                  <a:sym typeface="Symbol"/>
                </a:rPr>
                <a:t></a:t>
              </a:r>
              <a:endParaRPr lang="fr-FR" dirty="0"/>
            </a:p>
          </p:txBody>
        </p:sp>
        <p:sp>
          <p:nvSpPr>
            <p:cNvPr id="55" name="ZoneTexte 54"/>
            <p:cNvSpPr txBox="1"/>
            <p:nvPr/>
          </p:nvSpPr>
          <p:spPr>
            <a:xfrm>
              <a:off x="5357818" y="3357562"/>
              <a:ext cx="3571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smtClean="0">
                  <a:sym typeface="Symbol"/>
                </a:rPr>
                <a:t></a:t>
              </a:r>
              <a:endParaRPr lang="fr-FR" dirty="0"/>
            </a:p>
          </p:txBody>
        </p:sp>
        <p:sp>
          <p:nvSpPr>
            <p:cNvPr id="56" name="Ellipse 55"/>
            <p:cNvSpPr/>
            <p:nvPr/>
          </p:nvSpPr>
          <p:spPr>
            <a:xfrm>
              <a:off x="6000760" y="3143248"/>
              <a:ext cx="142876" cy="142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57" name="Connecteur droit 56"/>
            <p:cNvCxnSpPr>
              <a:stCxn id="56" idx="6"/>
            </p:cNvCxnSpPr>
            <p:nvPr/>
          </p:nvCxnSpPr>
          <p:spPr>
            <a:xfrm>
              <a:off x="6143636" y="3214686"/>
              <a:ext cx="285752" cy="9286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/>
            <p:cNvCxnSpPr>
              <a:stCxn id="56" idx="2"/>
            </p:cNvCxnSpPr>
            <p:nvPr/>
          </p:nvCxnSpPr>
          <p:spPr>
            <a:xfrm rot="10800000" flipV="1">
              <a:off x="5786446" y="3214686"/>
              <a:ext cx="214314" cy="9286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ZoneTexte 58"/>
            <p:cNvSpPr txBox="1"/>
            <p:nvPr/>
          </p:nvSpPr>
          <p:spPr>
            <a:xfrm>
              <a:off x="5643570" y="3357562"/>
              <a:ext cx="3571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smtClean="0">
                  <a:sym typeface="Symbol"/>
                </a:rPr>
                <a:t></a:t>
              </a:r>
              <a:endParaRPr lang="fr-FR" dirty="0"/>
            </a:p>
          </p:txBody>
        </p:sp>
        <p:sp>
          <p:nvSpPr>
            <p:cNvPr id="60" name="ZoneTexte 59"/>
            <p:cNvSpPr txBox="1"/>
            <p:nvPr/>
          </p:nvSpPr>
          <p:spPr>
            <a:xfrm>
              <a:off x="6143636" y="3357562"/>
              <a:ext cx="3571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smtClean="0">
                  <a:sym typeface="Symbol"/>
                </a:rPr>
                <a:t></a:t>
              </a:r>
              <a:endParaRPr lang="fr-FR" dirty="0"/>
            </a:p>
          </p:txBody>
        </p:sp>
        <p:sp>
          <p:nvSpPr>
            <p:cNvPr id="61" name="Ellipse 60"/>
            <p:cNvSpPr/>
            <p:nvPr/>
          </p:nvSpPr>
          <p:spPr>
            <a:xfrm>
              <a:off x="6929454" y="3143248"/>
              <a:ext cx="142876" cy="142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62" name="Connecteur droit 61"/>
            <p:cNvCxnSpPr>
              <a:stCxn id="61" idx="6"/>
            </p:cNvCxnSpPr>
            <p:nvPr/>
          </p:nvCxnSpPr>
          <p:spPr>
            <a:xfrm>
              <a:off x="7072330" y="3214686"/>
              <a:ext cx="285752" cy="9286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/>
            <p:cNvCxnSpPr>
              <a:stCxn id="61" idx="2"/>
            </p:cNvCxnSpPr>
            <p:nvPr/>
          </p:nvCxnSpPr>
          <p:spPr>
            <a:xfrm rot="10800000" flipV="1">
              <a:off x="6715140" y="3214686"/>
              <a:ext cx="214314" cy="9286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ZoneTexte 63"/>
            <p:cNvSpPr txBox="1"/>
            <p:nvPr/>
          </p:nvSpPr>
          <p:spPr>
            <a:xfrm>
              <a:off x="6572264" y="3357562"/>
              <a:ext cx="3571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smtClean="0">
                  <a:sym typeface="Symbol"/>
                </a:rPr>
                <a:t></a:t>
              </a:r>
              <a:endParaRPr lang="fr-FR" dirty="0"/>
            </a:p>
          </p:txBody>
        </p:sp>
        <p:sp>
          <p:nvSpPr>
            <p:cNvPr id="65" name="ZoneTexte 64"/>
            <p:cNvSpPr txBox="1"/>
            <p:nvPr/>
          </p:nvSpPr>
          <p:spPr>
            <a:xfrm>
              <a:off x="7143768" y="3357562"/>
              <a:ext cx="3571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smtClean="0">
                  <a:sym typeface="Symbol"/>
                </a:rPr>
                <a:t></a:t>
              </a:r>
              <a:endParaRPr lang="fr-FR" dirty="0"/>
            </a:p>
          </p:txBody>
        </p:sp>
        <p:sp>
          <p:nvSpPr>
            <p:cNvPr id="66" name="Ellipse 65"/>
            <p:cNvSpPr/>
            <p:nvPr/>
          </p:nvSpPr>
          <p:spPr>
            <a:xfrm>
              <a:off x="3571868" y="3143248"/>
              <a:ext cx="142876" cy="142876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7" name="Ellipse 66"/>
            <p:cNvSpPr/>
            <p:nvPr/>
          </p:nvSpPr>
          <p:spPr>
            <a:xfrm>
              <a:off x="4572000" y="3071810"/>
              <a:ext cx="142876" cy="142876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8" name="Ellipse 67"/>
            <p:cNvSpPr/>
            <p:nvPr/>
          </p:nvSpPr>
          <p:spPr>
            <a:xfrm>
              <a:off x="5429256" y="3071810"/>
              <a:ext cx="142876" cy="142876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9" name="Ellipse 68"/>
            <p:cNvSpPr/>
            <p:nvPr/>
          </p:nvSpPr>
          <p:spPr>
            <a:xfrm>
              <a:off x="6357950" y="3143248"/>
              <a:ext cx="142876" cy="142876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0" name="Ellipse 69"/>
            <p:cNvSpPr/>
            <p:nvPr/>
          </p:nvSpPr>
          <p:spPr>
            <a:xfrm>
              <a:off x="3929058" y="4143380"/>
              <a:ext cx="142876" cy="142876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1" name="Ellipse 70"/>
            <p:cNvSpPr/>
            <p:nvPr/>
          </p:nvSpPr>
          <p:spPr>
            <a:xfrm>
              <a:off x="4572000" y="4143380"/>
              <a:ext cx="142876" cy="142876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2" name="Ellipse 71"/>
            <p:cNvSpPr/>
            <p:nvPr/>
          </p:nvSpPr>
          <p:spPr>
            <a:xfrm>
              <a:off x="4857752" y="4143380"/>
              <a:ext cx="142876" cy="142876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3" name="Ellipse 72"/>
            <p:cNvSpPr/>
            <p:nvPr/>
          </p:nvSpPr>
          <p:spPr>
            <a:xfrm>
              <a:off x="5500694" y="4143380"/>
              <a:ext cx="142876" cy="142876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4" name="Ellipse 73"/>
            <p:cNvSpPr/>
            <p:nvPr/>
          </p:nvSpPr>
          <p:spPr>
            <a:xfrm>
              <a:off x="5715008" y="4143380"/>
              <a:ext cx="142876" cy="142876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5" name="Ellipse 74"/>
            <p:cNvSpPr/>
            <p:nvPr/>
          </p:nvSpPr>
          <p:spPr>
            <a:xfrm>
              <a:off x="6357950" y="4143380"/>
              <a:ext cx="142876" cy="142876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6" name="Ellipse 75"/>
            <p:cNvSpPr/>
            <p:nvPr/>
          </p:nvSpPr>
          <p:spPr>
            <a:xfrm>
              <a:off x="6643702" y="4143380"/>
              <a:ext cx="142876" cy="142876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7" name="Ellipse 76"/>
            <p:cNvSpPr/>
            <p:nvPr/>
          </p:nvSpPr>
          <p:spPr>
            <a:xfrm>
              <a:off x="7286644" y="4143380"/>
              <a:ext cx="142876" cy="142876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78" name="Rectangle 77"/>
          <p:cNvSpPr/>
          <p:nvPr/>
        </p:nvSpPr>
        <p:spPr>
          <a:xfrm>
            <a:off x="500034" y="1500174"/>
            <a:ext cx="2786081" cy="590931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274320" indent="-274320" algn="just">
              <a:lnSpc>
                <a:spcPct val="90000"/>
              </a:lnSpc>
              <a:buClr>
                <a:schemeClr val="accent3"/>
              </a:buClr>
              <a:defRPr/>
            </a:pPr>
            <a:r>
              <a:rPr lang="fr-FR" b="1" dirty="0" smtClean="0"/>
              <a:t>Tableau Ordonné, format  fixe des articles</a:t>
            </a:r>
            <a:endParaRPr lang="fr-FR" b="1" i="1" dirty="0"/>
          </a:p>
        </p:txBody>
      </p:sp>
      <p:sp>
        <p:nvSpPr>
          <p:cNvPr id="79" name="Rectangle 78"/>
          <p:cNvSpPr/>
          <p:nvPr/>
        </p:nvSpPr>
        <p:spPr>
          <a:xfrm>
            <a:off x="500035" y="2428868"/>
            <a:ext cx="2786081" cy="108952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274320" indent="-274320" algn="just">
              <a:lnSpc>
                <a:spcPct val="90000"/>
              </a:lnSpc>
              <a:buClr>
                <a:schemeClr val="accent3"/>
              </a:buClr>
              <a:defRPr/>
            </a:pPr>
            <a:r>
              <a:rPr lang="fr-FR" b="1" dirty="0" smtClean="0"/>
              <a:t>Liste non ordonné, format variable des articles, chevauchement  non permis</a:t>
            </a:r>
            <a:endParaRPr lang="fr-FR" b="1" i="1" dirty="0"/>
          </a:p>
        </p:txBody>
      </p:sp>
      <p:sp>
        <p:nvSpPr>
          <p:cNvPr id="80" name="Rectangle 79"/>
          <p:cNvSpPr/>
          <p:nvPr/>
        </p:nvSpPr>
        <p:spPr>
          <a:xfrm>
            <a:off x="500034" y="3929066"/>
            <a:ext cx="642942" cy="34163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274320" indent="-274320" algn="just">
              <a:lnSpc>
                <a:spcPct val="90000"/>
              </a:lnSpc>
              <a:buClr>
                <a:schemeClr val="accent3"/>
              </a:buClr>
              <a:defRPr/>
            </a:pPr>
            <a:r>
              <a:rPr lang="fr-FR" b="1" dirty="0" smtClean="0"/>
              <a:t>Etc.</a:t>
            </a:r>
            <a:endParaRPr lang="fr-FR" b="1" i="1" dirty="0"/>
          </a:p>
        </p:txBody>
      </p:sp>
      <p:cxnSp>
        <p:nvCxnSpPr>
          <p:cNvPr id="81" name="Connecteur droit 80"/>
          <p:cNvCxnSpPr/>
          <p:nvPr/>
        </p:nvCxnSpPr>
        <p:spPr>
          <a:xfrm rot="5400000">
            <a:off x="1215208" y="3642520"/>
            <a:ext cx="500066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9" grpId="0" animBg="1"/>
      <p:bldP spid="8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fr-FR" sz="2000" b="1" dirty="0" smtClean="0"/>
          </a:p>
          <a:p>
            <a:pPr eaLnBrk="1" hangingPunct="1">
              <a:lnSpc>
                <a:spcPct val="90000"/>
              </a:lnSpc>
            </a:pPr>
            <a:r>
              <a:rPr lang="fr-FR" sz="2000" b="1" dirty="0" smtClean="0"/>
              <a:t>2 fichiers sont utilisés : fichier d'index et fichier de données. </a:t>
            </a:r>
          </a:p>
          <a:p>
            <a:pPr eaLnBrk="1" hangingPunct="1">
              <a:lnSpc>
                <a:spcPct val="90000"/>
              </a:lnSpc>
            </a:pPr>
            <a:endParaRPr lang="fr-FR" sz="2000" b="1" dirty="0" smtClean="0"/>
          </a:p>
          <a:p>
            <a:pPr eaLnBrk="1" hangingPunct="1">
              <a:lnSpc>
                <a:spcPct val="90000"/>
              </a:lnSpc>
            </a:pPr>
            <a:r>
              <a:rPr lang="fr-FR" sz="2000" b="1" dirty="0" smtClean="0"/>
              <a:t>En règle générale, le fichier de données n'est pas trié. </a:t>
            </a:r>
          </a:p>
          <a:p>
            <a:pPr eaLnBrk="1" hangingPunct="1">
              <a:lnSpc>
                <a:spcPct val="90000"/>
              </a:lnSpc>
            </a:pPr>
            <a:endParaRPr lang="fr-FR" sz="2000" b="1" dirty="0" smtClean="0"/>
          </a:p>
          <a:p>
            <a:pPr eaLnBrk="1" hangingPunct="1">
              <a:lnSpc>
                <a:spcPct val="90000"/>
              </a:lnSpc>
            </a:pPr>
            <a:r>
              <a:rPr lang="fr-FR" sz="2000" b="1" dirty="0" smtClean="0"/>
              <a:t>Fichier de données = Structure simple de fichier non ordonné (tableau ou une liste linéaire chainée). </a:t>
            </a:r>
          </a:p>
          <a:p>
            <a:pPr eaLnBrk="1" hangingPunct="1">
              <a:lnSpc>
                <a:spcPct val="90000"/>
              </a:lnSpc>
            </a:pPr>
            <a:endParaRPr lang="fr-FR" sz="2000" b="1" dirty="0" smtClean="0"/>
          </a:p>
          <a:p>
            <a:pPr eaLnBrk="1" hangingPunct="1">
              <a:lnSpc>
                <a:spcPct val="90000"/>
              </a:lnSpc>
            </a:pPr>
            <a:r>
              <a:rPr lang="fr-FR" sz="2000" b="1" dirty="0" smtClean="0"/>
              <a:t>Fichier d'index = Tableau ordonné (selon les clés) en mémoire. (recherche dichotomique en mémoire).</a:t>
            </a:r>
          </a:p>
          <a:p>
            <a:pPr eaLnBrk="1" hangingPunct="1">
              <a:lnSpc>
                <a:spcPct val="90000"/>
              </a:lnSpc>
            </a:pPr>
            <a:endParaRPr lang="fr-FR" sz="2000" b="1" dirty="0" smtClean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Indexes simples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1"/>
            <a:ext cx="7115196" cy="1828799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fr-FR" sz="2000" b="1" dirty="0" smtClean="0"/>
              <a:t>Fichier de données non ordonné. </a:t>
            </a:r>
          </a:p>
          <a:p>
            <a:pPr eaLnBrk="1" hangingPunct="1">
              <a:lnSpc>
                <a:spcPct val="90000"/>
              </a:lnSpc>
            </a:pPr>
            <a:endParaRPr lang="fr-FR" sz="2000" b="1" dirty="0" smtClean="0"/>
          </a:p>
          <a:p>
            <a:pPr>
              <a:lnSpc>
                <a:spcPct val="90000"/>
              </a:lnSpc>
            </a:pPr>
            <a:r>
              <a:rPr lang="fr-FR" sz="2000" b="1" dirty="0" smtClean="0"/>
              <a:t>Fichier d'index ordonné chargé en mémoire dans un tableau (contient toutes les clés) </a:t>
            </a:r>
          </a:p>
          <a:p>
            <a:pPr eaLnBrk="1" hangingPunct="1">
              <a:lnSpc>
                <a:spcPct val="90000"/>
              </a:lnSpc>
            </a:pPr>
            <a:endParaRPr lang="fr-FR" sz="2000" b="1" dirty="0" smtClean="0"/>
          </a:p>
        </p:txBody>
      </p:sp>
      <p:sp>
        <p:nvSpPr>
          <p:cNvPr id="5" name="Rectangle 4"/>
          <p:cNvSpPr/>
          <p:nvPr/>
        </p:nvSpPr>
        <p:spPr bwMode="auto">
          <a:xfrm>
            <a:off x="857250" y="5929332"/>
            <a:ext cx="104140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dirty="0">
                <a:solidFill>
                  <a:schemeClr val="tx1"/>
                </a:solidFill>
              </a:rPr>
              <a:t>43  15   18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2378075" y="5929332"/>
            <a:ext cx="104140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dirty="0">
                <a:solidFill>
                  <a:schemeClr val="tx1"/>
                </a:solidFill>
              </a:rPr>
              <a:t>32  65   12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3900488" y="5929332"/>
            <a:ext cx="1039812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dirty="0">
                <a:solidFill>
                  <a:schemeClr val="tx1"/>
                </a:solidFill>
              </a:rPr>
              <a:t>22   55  58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5500688" y="5929332"/>
            <a:ext cx="104140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dirty="0">
                <a:solidFill>
                  <a:schemeClr val="tx1"/>
                </a:solidFill>
              </a:rPr>
              <a:t>35  72  78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7102475" y="5929332"/>
            <a:ext cx="104140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400" dirty="0">
                <a:solidFill>
                  <a:schemeClr val="tx1"/>
                </a:solidFill>
              </a:rPr>
              <a:t>99  19  93</a:t>
            </a:r>
          </a:p>
        </p:txBody>
      </p:sp>
      <p:graphicFrame>
        <p:nvGraphicFramePr>
          <p:cNvPr id="20" name="Tableau 19"/>
          <p:cNvGraphicFramePr>
            <a:graphicFrameLocks noGrp="1"/>
          </p:cNvGraphicFramePr>
          <p:nvPr/>
        </p:nvGraphicFramePr>
        <p:xfrm>
          <a:off x="2786050" y="3643314"/>
          <a:ext cx="1333488" cy="185420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666744"/>
                <a:gridCol w="666744"/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43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15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18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32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…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22" name="Connecteur droit avec flèche 21"/>
          <p:cNvCxnSpPr/>
          <p:nvPr/>
        </p:nvCxnSpPr>
        <p:spPr>
          <a:xfrm rot="10800000" flipV="1">
            <a:off x="1071538" y="3857628"/>
            <a:ext cx="2643206" cy="20717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/>
          <p:cNvCxnSpPr>
            <a:endCxn id="5" idx="0"/>
          </p:cNvCxnSpPr>
          <p:nvPr/>
        </p:nvCxnSpPr>
        <p:spPr>
          <a:xfrm rot="10800000" flipV="1">
            <a:off x="1377950" y="4214818"/>
            <a:ext cx="2336794" cy="17145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/>
          <p:nvPr/>
        </p:nvCxnSpPr>
        <p:spPr>
          <a:xfrm rot="10800000" flipV="1">
            <a:off x="1643042" y="4500570"/>
            <a:ext cx="2071702" cy="14287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/>
          <p:cNvCxnSpPr/>
          <p:nvPr/>
        </p:nvCxnSpPr>
        <p:spPr>
          <a:xfrm rot="10800000" flipV="1">
            <a:off x="2571736" y="4929198"/>
            <a:ext cx="1143008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4357686" y="4143380"/>
            <a:ext cx="1714500" cy="3413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indent="-274320" algn="ctr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defRPr/>
            </a:pPr>
            <a:r>
              <a:rPr lang="fr-FR" sz="1800" b="1" dirty="0"/>
              <a:t>Fichier d’index</a:t>
            </a:r>
          </a:p>
        </p:txBody>
      </p:sp>
      <p:sp>
        <p:nvSpPr>
          <p:cNvPr id="30" name="Rectangle 29"/>
          <p:cNvSpPr/>
          <p:nvPr/>
        </p:nvSpPr>
        <p:spPr>
          <a:xfrm>
            <a:off x="2928926" y="6357958"/>
            <a:ext cx="2214563" cy="3413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indent="-274320" algn="ctr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defRPr/>
            </a:pPr>
            <a:r>
              <a:rPr lang="fr-FR" sz="1800" b="1" dirty="0"/>
              <a:t>Fichier de données</a:t>
            </a:r>
          </a:p>
        </p:txBody>
      </p:sp>
      <p:sp>
        <p:nvSpPr>
          <p:cNvPr id="31" name="Rectangle 30"/>
          <p:cNvSpPr/>
          <p:nvPr/>
        </p:nvSpPr>
        <p:spPr>
          <a:xfrm>
            <a:off x="0" y="0"/>
            <a:ext cx="32146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Indexes simples : variante 1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29" grpId="0"/>
      <p:bldP spid="30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1"/>
            <a:ext cx="8186766" cy="1257296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fr-FR" sz="2000" b="1" dirty="0" smtClean="0"/>
              <a:t>Fichier de données non ordonné.</a:t>
            </a:r>
          </a:p>
          <a:p>
            <a:pPr eaLnBrk="1" hangingPunct="1">
              <a:buFont typeface="Wingdings 2" pitchFamily="18" charset="2"/>
              <a:buNone/>
            </a:pPr>
            <a:r>
              <a:rPr lang="fr-FR" sz="2000" b="1" dirty="0" smtClean="0"/>
              <a:t>Fichier d’index ordonné maintenu sur le disque (contient toutes les clés)  [ </a:t>
            </a:r>
            <a:r>
              <a:rPr lang="fr-FR" sz="2000" b="1" i="1" dirty="0" smtClean="0"/>
              <a:t>Dense index </a:t>
            </a:r>
            <a:r>
              <a:rPr lang="fr-FR" sz="2000" b="1" dirty="0" smtClean="0"/>
              <a:t>]</a:t>
            </a:r>
          </a:p>
        </p:txBody>
      </p:sp>
      <p:sp>
        <p:nvSpPr>
          <p:cNvPr id="27" name="Rectangle 26"/>
          <p:cNvSpPr/>
          <p:nvPr/>
        </p:nvSpPr>
        <p:spPr>
          <a:xfrm>
            <a:off x="3071813" y="4143375"/>
            <a:ext cx="1714500" cy="3413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indent="-274320" algn="ctr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defRPr/>
            </a:pPr>
            <a:r>
              <a:rPr lang="fr-FR" sz="1800" b="1" dirty="0"/>
              <a:t>Fichier d’index</a:t>
            </a:r>
          </a:p>
        </p:txBody>
      </p:sp>
      <p:sp>
        <p:nvSpPr>
          <p:cNvPr id="28" name="Rectangle 27"/>
          <p:cNvSpPr/>
          <p:nvPr/>
        </p:nvSpPr>
        <p:spPr>
          <a:xfrm>
            <a:off x="3000375" y="5945188"/>
            <a:ext cx="2214563" cy="3413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indent="-274320" algn="ctr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defRPr/>
            </a:pPr>
            <a:r>
              <a:rPr lang="fr-FR" sz="1800" b="1" dirty="0"/>
              <a:t>Fichier de données</a:t>
            </a:r>
          </a:p>
        </p:txBody>
      </p:sp>
      <p:grpSp>
        <p:nvGrpSpPr>
          <p:cNvPr id="2" name="Groupe 36"/>
          <p:cNvGrpSpPr>
            <a:grpSpLocks/>
          </p:cNvGrpSpPr>
          <p:nvPr/>
        </p:nvGrpSpPr>
        <p:grpSpPr bwMode="auto">
          <a:xfrm>
            <a:off x="857250" y="4714875"/>
            <a:ext cx="7286625" cy="1000125"/>
            <a:chOff x="857224" y="4714884"/>
            <a:chExt cx="7286676" cy="1000132"/>
          </a:xfrm>
        </p:grpSpPr>
        <p:sp>
          <p:nvSpPr>
            <p:cNvPr id="5" name="Rectangle 4"/>
            <p:cNvSpPr/>
            <p:nvPr/>
          </p:nvSpPr>
          <p:spPr>
            <a:xfrm>
              <a:off x="857224" y="5429264"/>
              <a:ext cx="1041407" cy="28575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sz="1400" dirty="0">
                  <a:solidFill>
                    <a:schemeClr val="tx1"/>
                  </a:solidFill>
                </a:rPr>
                <a:t>43  15   18</a:t>
              </a:r>
            </a:p>
          </p:txBody>
        </p:sp>
        <p:sp>
          <p:nvSpPr>
            <p:cNvPr id="6" name="Rectangle 5"/>
            <p:cNvSpPr/>
            <p:nvPr/>
          </p:nvSpPr>
          <p:spPr>
            <a:xfrm>
              <a:off x="2378060" y="5429264"/>
              <a:ext cx="1041407" cy="28575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sz="1400" dirty="0">
                  <a:solidFill>
                    <a:schemeClr val="tx1"/>
                  </a:solidFill>
                </a:rPr>
                <a:t>32  65   12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3900483" y="5429264"/>
              <a:ext cx="1039819" cy="28575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sz="1400" dirty="0">
                  <a:solidFill>
                    <a:schemeClr val="tx1"/>
                  </a:solidFill>
                </a:rPr>
                <a:t>22   55  58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5500695" y="5429264"/>
              <a:ext cx="1041407" cy="28575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sz="1400" dirty="0">
                  <a:solidFill>
                    <a:schemeClr val="tx1"/>
                  </a:solidFill>
                </a:rPr>
                <a:t>35  72  78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7102493" y="5429264"/>
              <a:ext cx="1041407" cy="28575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sz="1400" dirty="0">
                  <a:solidFill>
                    <a:schemeClr val="tx1"/>
                  </a:solidFill>
                </a:rPr>
                <a:t>99  19  93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257277" y="4714884"/>
              <a:ext cx="2401905" cy="285752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sz="1400" dirty="0">
                  <a:solidFill>
                    <a:schemeClr val="tx1"/>
                  </a:solidFill>
                </a:rPr>
                <a:t>(12, .) (15,.) (18,.) (19,.) (22, .)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700589" y="4714884"/>
              <a:ext cx="2401904" cy="285752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sz="1400" dirty="0">
                  <a:solidFill>
                    <a:schemeClr val="tx1"/>
                  </a:solidFill>
                </a:rPr>
                <a:t>(32,.) (35,.) ….. </a:t>
              </a:r>
            </a:p>
          </p:txBody>
        </p:sp>
        <p:cxnSp>
          <p:nvCxnSpPr>
            <p:cNvPr id="13" name="Connecteur droit avec flèche 12"/>
            <p:cNvCxnSpPr>
              <a:stCxn id="10" idx="3"/>
              <a:endCxn id="11" idx="1"/>
            </p:cNvCxnSpPr>
            <p:nvPr/>
          </p:nvCxnSpPr>
          <p:spPr>
            <a:xfrm>
              <a:off x="3659182" y="4857760"/>
              <a:ext cx="1041407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Connecteur droit avec flèche 14"/>
            <p:cNvCxnSpPr>
              <a:endCxn id="5" idx="0"/>
            </p:cNvCxnSpPr>
            <p:nvPr/>
          </p:nvCxnSpPr>
          <p:spPr>
            <a:xfrm rot="5400000">
              <a:off x="1456509" y="4826804"/>
              <a:ext cx="523879" cy="68104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avec flèche 16"/>
            <p:cNvCxnSpPr>
              <a:endCxn id="5" idx="0"/>
            </p:cNvCxnSpPr>
            <p:nvPr/>
          </p:nvCxnSpPr>
          <p:spPr>
            <a:xfrm rot="10800000" flipV="1">
              <a:off x="1377928" y="4905385"/>
              <a:ext cx="1160471" cy="52387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avec flèche 18"/>
            <p:cNvCxnSpPr/>
            <p:nvPr/>
          </p:nvCxnSpPr>
          <p:spPr>
            <a:xfrm>
              <a:off x="2949564" y="4857760"/>
              <a:ext cx="4622832" cy="57150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avec flèche 20"/>
            <p:cNvCxnSpPr>
              <a:endCxn id="6" idx="0"/>
            </p:cNvCxnSpPr>
            <p:nvPr/>
          </p:nvCxnSpPr>
          <p:spPr>
            <a:xfrm rot="10800000" flipV="1">
              <a:off x="2898763" y="4905385"/>
              <a:ext cx="2601931" cy="52387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avec flèche 22"/>
            <p:cNvCxnSpPr>
              <a:endCxn id="7" idx="0"/>
            </p:cNvCxnSpPr>
            <p:nvPr/>
          </p:nvCxnSpPr>
          <p:spPr>
            <a:xfrm>
              <a:off x="3428992" y="4857760"/>
              <a:ext cx="992195" cy="57150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avec flèche 23"/>
            <p:cNvCxnSpPr>
              <a:endCxn id="6" idx="0"/>
            </p:cNvCxnSpPr>
            <p:nvPr/>
          </p:nvCxnSpPr>
          <p:spPr>
            <a:xfrm>
              <a:off x="1714480" y="4929199"/>
              <a:ext cx="1184283" cy="50006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avec flèche 35"/>
            <p:cNvCxnSpPr>
              <a:endCxn id="8" idx="0"/>
            </p:cNvCxnSpPr>
            <p:nvPr/>
          </p:nvCxnSpPr>
          <p:spPr>
            <a:xfrm rot="5400000">
              <a:off x="5796766" y="5153831"/>
              <a:ext cx="500065" cy="50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Rectangle 21"/>
          <p:cNvSpPr/>
          <p:nvPr/>
        </p:nvSpPr>
        <p:spPr>
          <a:xfrm>
            <a:off x="0" y="0"/>
            <a:ext cx="30003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Indexes simples : variante 2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1"/>
            <a:ext cx="8186766" cy="154304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fr-FR" sz="2000" b="1" dirty="0" smtClean="0"/>
              <a:t>Fichier de données ordonné.</a:t>
            </a:r>
          </a:p>
          <a:p>
            <a:pPr eaLnBrk="1" hangingPunct="1">
              <a:buFont typeface="Wingdings 2" pitchFamily="18" charset="2"/>
              <a:buNone/>
            </a:pPr>
            <a:r>
              <a:rPr lang="fr-FR" sz="2000" b="1" dirty="0" smtClean="0"/>
              <a:t>Fichier d’index ordonné maintenu sur le disque (ne contient pas toutes les clés)  [ </a:t>
            </a:r>
            <a:r>
              <a:rPr lang="fr-FR" sz="2000" b="1" i="1" dirty="0" err="1" smtClean="0"/>
              <a:t>Sparse</a:t>
            </a:r>
            <a:r>
              <a:rPr lang="fr-FR" sz="2000" b="1" i="1" dirty="0" smtClean="0"/>
              <a:t> index </a:t>
            </a:r>
            <a:r>
              <a:rPr lang="fr-FR" sz="2000" b="1" dirty="0" smtClean="0"/>
              <a:t>]</a:t>
            </a:r>
          </a:p>
        </p:txBody>
      </p:sp>
      <p:grpSp>
        <p:nvGrpSpPr>
          <p:cNvPr id="2" name="Groupe 28"/>
          <p:cNvGrpSpPr>
            <a:grpSpLocks/>
          </p:cNvGrpSpPr>
          <p:nvPr/>
        </p:nvGrpSpPr>
        <p:grpSpPr bwMode="auto">
          <a:xfrm>
            <a:off x="857250" y="4714875"/>
            <a:ext cx="7286625" cy="1000125"/>
            <a:chOff x="1000100" y="4071942"/>
            <a:chExt cx="6500858" cy="1500198"/>
          </a:xfrm>
        </p:grpSpPr>
        <p:sp>
          <p:nvSpPr>
            <p:cNvPr id="5" name="Rectangle 4"/>
            <p:cNvSpPr/>
            <p:nvPr/>
          </p:nvSpPr>
          <p:spPr>
            <a:xfrm>
              <a:off x="1000100" y="5143512"/>
              <a:ext cx="929099" cy="4286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sz="1400" dirty="0">
                  <a:solidFill>
                    <a:schemeClr val="tx1"/>
                  </a:solidFill>
                </a:rPr>
                <a:t>13  15   18</a:t>
              </a:r>
            </a:p>
          </p:txBody>
        </p:sp>
        <p:sp>
          <p:nvSpPr>
            <p:cNvPr id="6" name="Rectangle 5"/>
            <p:cNvSpPr/>
            <p:nvPr/>
          </p:nvSpPr>
          <p:spPr>
            <a:xfrm>
              <a:off x="2356924" y="5143512"/>
              <a:ext cx="929099" cy="4286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sz="1400" dirty="0">
                  <a:solidFill>
                    <a:schemeClr val="tx1"/>
                  </a:solidFill>
                </a:rPr>
                <a:t>32  35   38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3715165" y="5143512"/>
              <a:ext cx="927682" cy="4286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sz="1400" dirty="0">
                  <a:solidFill>
                    <a:schemeClr val="tx1"/>
                  </a:solidFill>
                </a:rPr>
                <a:t>53   55  58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5142804" y="5143512"/>
              <a:ext cx="929099" cy="4286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sz="1400" dirty="0">
                  <a:solidFill>
                    <a:schemeClr val="tx1"/>
                  </a:solidFill>
                </a:rPr>
                <a:t>68  72  78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6571859" y="5143512"/>
              <a:ext cx="929099" cy="4286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sz="1400" dirty="0">
                  <a:solidFill>
                    <a:schemeClr val="tx1"/>
                  </a:solidFill>
                </a:rPr>
                <a:t>93  96  99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357010" y="4071942"/>
              <a:ext cx="2142876" cy="428628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sz="1400" dirty="0">
                  <a:solidFill>
                    <a:schemeClr val="tx1"/>
                  </a:solidFill>
                </a:rPr>
                <a:t>(13,.) (32,.) (53,.)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428984" y="4071942"/>
              <a:ext cx="2142875" cy="428628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sz="1400" dirty="0">
                  <a:solidFill>
                    <a:schemeClr val="tx1"/>
                  </a:solidFill>
                </a:rPr>
                <a:t>(68,.) (93,.) </a:t>
              </a:r>
            </a:p>
          </p:txBody>
        </p:sp>
        <p:cxnSp>
          <p:nvCxnSpPr>
            <p:cNvPr id="13" name="Connecteur droit avec flèche 12"/>
            <p:cNvCxnSpPr>
              <a:stCxn id="10" idx="3"/>
              <a:endCxn id="11" idx="1"/>
            </p:cNvCxnSpPr>
            <p:nvPr/>
          </p:nvCxnSpPr>
          <p:spPr>
            <a:xfrm>
              <a:off x="3499886" y="4286256"/>
              <a:ext cx="929099" cy="2382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Connecteur droit avec flèche 14"/>
            <p:cNvCxnSpPr>
              <a:endCxn id="5" idx="0"/>
            </p:cNvCxnSpPr>
            <p:nvPr/>
          </p:nvCxnSpPr>
          <p:spPr>
            <a:xfrm rot="5400000">
              <a:off x="1375538" y="4446805"/>
              <a:ext cx="785818" cy="60759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avec flèche 16"/>
            <p:cNvCxnSpPr>
              <a:endCxn id="6" idx="0"/>
            </p:cNvCxnSpPr>
            <p:nvPr/>
          </p:nvCxnSpPr>
          <p:spPr>
            <a:xfrm rot="16200000" flipH="1">
              <a:off x="2267813" y="4589853"/>
              <a:ext cx="785818" cy="32150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avec flèche 18"/>
            <p:cNvCxnSpPr>
              <a:endCxn id="7" idx="0"/>
            </p:cNvCxnSpPr>
            <p:nvPr/>
          </p:nvCxnSpPr>
          <p:spPr>
            <a:xfrm>
              <a:off x="2929113" y="4357694"/>
              <a:ext cx="1250601" cy="78581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avec flèche 20"/>
            <p:cNvCxnSpPr>
              <a:endCxn id="8" idx="0"/>
            </p:cNvCxnSpPr>
            <p:nvPr/>
          </p:nvCxnSpPr>
          <p:spPr>
            <a:xfrm rot="16200000" flipH="1">
              <a:off x="4982169" y="4518329"/>
              <a:ext cx="785818" cy="46454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avec flèche 22"/>
            <p:cNvCxnSpPr>
              <a:endCxn id="9" idx="0"/>
            </p:cNvCxnSpPr>
            <p:nvPr/>
          </p:nvCxnSpPr>
          <p:spPr>
            <a:xfrm>
              <a:off x="5858040" y="4357694"/>
              <a:ext cx="1178369" cy="78581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Rectangle 26"/>
          <p:cNvSpPr/>
          <p:nvPr/>
        </p:nvSpPr>
        <p:spPr>
          <a:xfrm>
            <a:off x="3071813" y="4143375"/>
            <a:ext cx="1714500" cy="3413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indent="-274320" algn="ctr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defRPr/>
            </a:pPr>
            <a:r>
              <a:rPr lang="fr-FR" sz="1800" b="1" dirty="0"/>
              <a:t>Fichier d’index</a:t>
            </a:r>
          </a:p>
        </p:txBody>
      </p:sp>
      <p:sp>
        <p:nvSpPr>
          <p:cNvPr id="28" name="Rectangle 27"/>
          <p:cNvSpPr/>
          <p:nvPr/>
        </p:nvSpPr>
        <p:spPr>
          <a:xfrm>
            <a:off x="3000375" y="5945188"/>
            <a:ext cx="2214563" cy="3413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indent="-274320" algn="ctr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defRPr/>
            </a:pPr>
            <a:r>
              <a:rPr lang="fr-FR" sz="1800" b="1" dirty="0"/>
              <a:t>Fichier de données</a:t>
            </a:r>
          </a:p>
        </p:txBody>
      </p:sp>
      <p:sp>
        <p:nvSpPr>
          <p:cNvPr id="20" name="Rectangle 19"/>
          <p:cNvSpPr/>
          <p:nvPr/>
        </p:nvSpPr>
        <p:spPr>
          <a:xfrm>
            <a:off x="0" y="0"/>
            <a:ext cx="32861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Indexes simples : variante 3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285992"/>
            <a:ext cx="2828916" cy="318612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fr-FR" sz="2000" b="1" dirty="0" smtClean="0"/>
              <a:t>Méthode d'accès = ARM avec Ordre &gt; 100.</a:t>
            </a:r>
          </a:p>
          <a:p>
            <a:pPr algn="just" eaLnBrk="1" hangingPunct="1"/>
            <a:endParaRPr lang="fr-FR" sz="2000" b="1" dirty="0" smtClean="0"/>
          </a:p>
          <a:p>
            <a:pPr algn="just" eaLnBrk="1" hangingPunct="1">
              <a:buNone/>
            </a:pPr>
            <a:r>
              <a:rPr lang="fr-FR" sz="2000" b="1" dirty="0" smtClean="0"/>
              <a:t>Un nœud = un bloc sur le disque. </a:t>
            </a:r>
          </a:p>
          <a:p>
            <a:pPr algn="just" eaLnBrk="1" hangingPunct="1">
              <a:buNone/>
            </a:pPr>
            <a:endParaRPr lang="fr-FR" sz="2000" b="1" dirty="0" smtClean="0"/>
          </a:p>
          <a:p>
            <a:pPr algn="just">
              <a:buNone/>
            </a:pPr>
            <a:r>
              <a:rPr lang="fr-FR" sz="2000" b="1" dirty="0" smtClean="0"/>
              <a:t>Bloc= cluster </a:t>
            </a:r>
          </a:p>
          <a:p>
            <a:pPr algn="just">
              <a:buNone/>
            </a:pPr>
            <a:r>
              <a:rPr lang="fr-FR" sz="2000" b="1" dirty="0" smtClean="0"/>
              <a:t>(unité d’entrée/sortie)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31432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 de recherche </a:t>
            </a:r>
            <a:r>
              <a:rPr lang="fr-FR" b="1" i="1" dirty="0" err="1" smtClean="0">
                <a:solidFill>
                  <a:prstClr val="black"/>
                </a:solidFill>
                <a:cs typeface="Times New Roman" pitchFamily="18" charset="0"/>
              </a:rPr>
              <a:t>m-aire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4000496" y="1928802"/>
            <a:ext cx="3429024" cy="11430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Avantages: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Pas de problème de taille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Fichier ordonné</a:t>
            </a:r>
          </a:p>
        </p:txBody>
      </p:sp>
      <p:sp>
        <p:nvSpPr>
          <p:cNvPr id="9" name="Rectangle 8"/>
          <p:cNvSpPr/>
          <p:nvPr/>
        </p:nvSpPr>
        <p:spPr>
          <a:xfrm>
            <a:off x="4000496" y="3857628"/>
            <a:ext cx="5072066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ct val="20000"/>
              </a:spcBef>
              <a:defRPr/>
            </a:pPr>
            <a:r>
              <a:rPr lang="fr-FR" sz="2000" b="1" dirty="0" smtClean="0">
                <a:solidFill>
                  <a:prstClr val="black"/>
                </a:solidFill>
              </a:rPr>
              <a:t>Inconvénients:</a:t>
            </a:r>
          </a:p>
          <a:p>
            <a:pPr marL="342900" lvl="0" indent="-342900" algn="just">
              <a:spcBef>
                <a:spcPct val="20000"/>
              </a:spcBef>
              <a:defRPr/>
            </a:pPr>
            <a:r>
              <a:rPr lang="fr-FR" sz="2000" b="1" dirty="0" smtClean="0">
                <a:solidFill>
                  <a:prstClr val="black"/>
                </a:solidFill>
              </a:rPr>
              <a:t>- Destinés pour les fichiers statiques</a:t>
            </a:r>
          </a:p>
          <a:p>
            <a:pPr marL="342900" lvl="0" indent="-342900" algn="just">
              <a:spcBef>
                <a:spcPct val="20000"/>
              </a:spcBef>
              <a:defRPr/>
            </a:pPr>
            <a:r>
              <a:rPr lang="fr-FR" sz="2000" b="1" dirty="0" smtClean="0">
                <a:solidFill>
                  <a:prstClr val="black"/>
                </a:solidFill>
              </a:rPr>
              <a:t>- Déséquilibre de l’ ARM </a:t>
            </a:r>
          </a:p>
          <a:p>
            <a:pPr marL="342900" lvl="0" indent="-342900" algn="just">
              <a:spcBef>
                <a:spcPct val="20000"/>
              </a:spcBef>
              <a:defRPr/>
            </a:pPr>
            <a:r>
              <a:rPr lang="fr-FR" sz="2000" b="1" dirty="0" smtClean="0">
                <a:solidFill>
                  <a:prstClr val="black"/>
                </a:solidFill>
              </a:rPr>
              <a:t>(Pas de solution </a:t>
            </a:r>
            <a:r>
              <a:rPr lang="fr-FR" sz="2000" b="1" dirty="0" smtClean="0">
                <a:solidFill>
                  <a:prstClr val="black"/>
                </a:solidFill>
                <a:sym typeface="Wingdings" pitchFamily="2" charset="2"/>
              </a:rPr>
              <a:t> Réorganisation périodique</a:t>
            </a:r>
          </a:p>
        </p:txBody>
      </p:sp>
      <p:cxnSp>
        <p:nvCxnSpPr>
          <p:cNvPr id="6" name="Connecteur droit 5"/>
          <p:cNvCxnSpPr/>
          <p:nvPr/>
        </p:nvCxnSpPr>
        <p:spPr>
          <a:xfrm rot="5400000">
            <a:off x="929456" y="3499644"/>
            <a:ext cx="500066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4282" y="1500174"/>
            <a:ext cx="81439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b="1" dirty="0" smtClean="0"/>
              <a:t>Implémentation des ARM :  2 façons de ranger les articles :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29289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 de recherche </a:t>
            </a:r>
            <a:r>
              <a:rPr lang="fr-FR" b="1" i="1" dirty="0" err="1" smtClean="0">
                <a:solidFill>
                  <a:prstClr val="black"/>
                </a:solidFill>
                <a:cs typeface="Times New Roman" pitchFamily="18" charset="0"/>
              </a:rPr>
              <a:t>m-aire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714480" y="5774422"/>
            <a:ext cx="228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/>
            <a:r>
              <a:rPr lang="fr-FR" b="1" dirty="0" smtClean="0">
                <a:solidFill>
                  <a:prstClr val="black"/>
                </a:solidFill>
              </a:rPr>
              <a:t>Si le fichier est grand : utilisation de (ii)</a:t>
            </a:r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28596" y="3929066"/>
            <a:ext cx="25717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fr-FR" b="1" dirty="0" smtClean="0">
                <a:solidFill>
                  <a:prstClr val="black"/>
                </a:solidFill>
              </a:rPr>
              <a:t>(ii) séparément. Pointeur additionnel vers l'information. (fichier = index vers un fichier de données 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071802" y="2500306"/>
            <a:ext cx="57246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/>
              <a:t> (S</a:t>
            </a:r>
            <a:r>
              <a:rPr lang="fr-FR" b="1" baseline="-25000" dirty="0" smtClean="0"/>
              <a:t>1</a:t>
            </a:r>
            <a:r>
              <a:rPr lang="fr-FR" b="1" dirty="0" smtClean="0"/>
              <a:t>, </a:t>
            </a:r>
            <a:r>
              <a:rPr lang="fr-FR" b="1" dirty="0" smtClean="0">
                <a:solidFill>
                  <a:srgbClr val="0070C0"/>
                </a:solidFill>
              </a:rPr>
              <a:t>(Clé</a:t>
            </a:r>
            <a:r>
              <a:rPr lang="fr-FR" b="1" baseline="-25000" dirty="0" smtClean="0">
                <a:solidFill>
                  <a:srgbClr val="0070C0"/>
                </a:solidFill>
              </a:rPr>
              <a:t>1</a:t>
            </a:r>
            <a:r>
              <a:rPr lang="fr-FR" b="1" dirty="0" smtClean="0">
                <a:solidFill>
                  <a:srgbClr val="0070C0"/>
                </a:solidFill>
              </a:rPr>
              <a:t>, Article</a:t>
            </a:r>
            <a:r>
              <a:rPr lang="fr-FR" b="1" baseline="-25000" dirty="0" smtClean="0">
                <a:solidFill>
                  <a:srgbClr val="0070C0"/>
                </a:solidFill>
              </a:rPr>
              <a:t>1</a:t>
            </a:r>
            <a:r>
              <a:rPr lang="fr-FR" b="1" dirty="0" smtClean="0">
                <a:solidFill>
                  <a:srgbClr val="0070C0"/>
                </a:solidFill>
              </a:rPr>
              <a:t>)</a:t>
            </a:r>
            <a:r>
              <a:rPr lang="fr-FR" b="1" dirty="0" smtClean="0"/>
              <a:t>, S</a:t>
            </a:r>
            <a:r>
              <a:rPr lang="fr-FR" b="1" baseline="-25000" dirty="0" smtClean="0"/>
              <a:t>2</a:t>
            </a:r>
            <a:r>
              <a:rPr lang="fr-FR" b="1" dirty="0" smtClean="0"/>
              <a:t>, ....... , </a:t>
            </a:r>
            <a:r>
              <a:rPr lang="fr-FR" b="1" dirty="0" smtClean="0">
                <a:solidFill>
                  <a:srgbClr val="0070C0"/>
                </a:solidFill>
              </a:rPr>
              <a:t>(</a:t>
            </a:r>
            <a:r>
              <a:rPr lang="fr-FR" b="1" dirty="0" err="1" smtClean="0">
                <a:solidFill>
                  <a:srgbClr val="0070C0"/>
                </a:solidFill>
              </a:rPr>
              <a:t>Clé</a:t>
            </a:r>
            <a:r>
              <a:rPr lang="fr-FR" b="1" baseline="-25000" dirty="0" err="1" smtClean="0">
                <a:solidFill>
                  <a:srgbClr val="0070C0"/>
                </a:solidFill>
              </a:rPr>
              <a:t>n</a:t>
            </a:r>
            <a:r>
              <a:rPr lang="fr-FR" b="1" baseline="-25000" dirty="0" smtClean="0">
                <a:solidFill>
                  <a:srgbClr val="0070C0"/>
                </a:solidFill>
              </a:rPr>
              <a:t>-1</a:t>
            </a:r>
            <a:r>
              <a:rPr lang="fr-FR" b="1" dirty="0" smtClean="0">
                <a:solidFill>
                  <a:srgbClr val="0070C0"/>
                </a:solidFill>
              </a:rPr>
              <a:t>, </a:t>
            </a:r>
            <a:r>
              <a:rPr lang="fr-FR" b="1" dirty="0" err="1" smtClean="0">
                <a:solidFill>
                  <a:srgbClr val="0070C0"/>
                </a:solidFill>
              </a:rPr>
              <a:t>Article</a:t>
            </a:r>
            <a:r>
              <a:rPr lang="fr-FR" b="1" baseline="-25000" dirty="0" err="1" smtClean="0">
                <a:solidFill>
                  <a:srgbClr val="0070C0"/>
                </a:solidFill>
              </a:rPr>
              <a:t>n</a:t>
            </a:r>
            <a:r>
              <a:rPr lang="fr-FR" b="1" baseline="-25000" dirty="0" smtClean="0">
                <a:solidFill>
                  <a:srgbClr val="0070C0"/>
                </a:solidFill>
              </a:rPr>
              <a:t>-1</a:t>
            </a:r>
            <a:r>
              <a:rPr lang="fr-FR" b="1" dirty="0" smtClean="0">
                <a:solidFill>
                  <a:srgbClr val="0070C0"/>
                </a:solidFill>
              </a:rPr>
              <a:t>)</a:t>
            </a:r>
            <a:r>
              <a:rPr lang="fr-FR" b="1" dirty="0" smtClean="0"/>
              <a:t>,S</a:t>
            </a:r>
            <a:r>
              <a:rPr lang="fr-FR" b="1" baseline="-25000" dirty="0" smtClean="0"/>
              <a:t>n</a:t>
            </a:r>
            <a:r>
              <a:rPr lang="fr-FR" b="1" dirty="0" smtClean="0"/>
              <a:t>)	</a:t>
            </a:r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>
            <a:off x="357158" y="2143116"/>
            <a:ext cx="25003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lvl="0" indent="-400050" algn="just"/>
            <a:r>
              <a:rPr lang="fr-FR" b="1" dirty="0" smtClean="0">
                <a:solidFill>
                  <a:prstClr val="black"/>
                </a:solidFill>
              </a:rPr>
              <a:t>(i) dans les nœuds avec les clés, (fichier de données  =  ARM)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062198" y="4071942"/>
            <a:ext cx="57246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/>
              <a:t> (S</a:t>
            </a:r>
            <a:r>
              <a:rPr lang="fr-FR" b="1" baseline="-25000" dirty="0" smtClean="0"/>
              <a:t>1</a:t>
            </a:r>
            <a:r>
              <a:rPr lang="fr-FR" b="1" dirty="0" smtClean="0"/>
              <a:t>, </a:t>
            </a:r>
            <a:r>
              <a:rPr lang="fr-FR" b="1" dirty="0" smtClean="0">
                <a:solidFill>
                  <a:srgbClr val="0070C0"/>
                </a:solidFill>
              </a:rPr>
              <a:t>(Clé</a:t>
            </a:r>
            <a:r>
              <a:rPr lang="fr-FR" b="1" baseline="-25000" dirty="0" smtClean="0">
                <a:solidFill>
                  <a:srgbClr val="0070C0"/>
                </a:solidFill>
              </a:rPr>
              <a:t>1</a:t>
            </a:r>
            <a:r>
              <a:rPr lang="fr-FR" b="1" dirty="0" smtClean="0">
                <a:solidFill>
                  <a:srgbClr val="0070C0"/>
                </a:solidFill>
              </a:rPr>
              <a:t>, Adresse</a:t>
            </a:r>
            <a:r>
              <a:rPr lang="fr-FR" b="1" baseline="-25000" dirty="0" smtClean="0">
                <a:solidFill>
                  <a:srgbClr val="0070C0"/>
                </a:solidFill>
              </a:rPr>
              <a:t>1</a:t>
            </a:r>
            <a:r>
              <a:rPr lang="fr-FR" b="1" dirty="0" smtClean="0">
                <a:solidFill>
                  <a:srgbClr val="0070C0"/>
                </a:solidFill>
              </a:rPr>
              <a:t>)</a:t>
            </a:r>
            <a:r>
              <a:rPr lang="fr-FR" b="1" dirty="0" smtClean="0"/>
              <a:t>, S</a:t>
            </a:r>
            <a:r>
              <a:rPr lang="fr-FR" b="1" baseline="-25000" dirty="0" smtClean="0"/>
              <a:t>2</a:t>
            </a:r>
            <a:r>
              <a:rPr lang="fr-FR" b="1" dirty="0" smtClean="0"/>
              <a:t>, ....... , </a:t>
            </a:r>
            <a:r>
              <a:rPr lang="fr-FR" b="1" dirty="0" smtClean="0">
                <a:solidFill>
                  <a:srgbClr val="0070C0"/>
                </a:solidFill>
              </a:rPr>
              <a:t>(</a:t>
            </a:r>
            <a:r>
              <a:rPr lang="fr-FR" b="1" dirty="0" err="1" smtClean="0">
                <a:solidFill>
                  <a:srgbClr val="0070C0"/>
                </a:solidFill>
              </a:rPr>
              <a:t>Clé</a:t>
            </a:r>
            <a:r>
              <a:rPr lang="fr-FR" b="1" baseline="-25000" dirty="0" err="1" smtClean="0">
                <a:solidFill>
                  <a:srgbClr val="0070C0"/>
                </a:solidFill>
              </a:rPr>
              <a:t>n</a:t>
            </a:r>
            <a:r>
              <a:rPr lang="fr-FR" b="1" baseline="-25000" dirty="0" smtClean="0">
                <a:solidFill>
                  <a:srgbClr val="0070C0"/>
                </a:solidFill>
              </a:rPr>
              <a:t>-1</a:t>
            </a:r>
            <a:r>
              <a:rPr lang="fr-FR" b="1" dirty="0" smtClean="0">
                <a:solidFill>
                  <a:srgbClr val="0070C0"/>
                </a:solidFill>
              </a:rPr>
              <a:t>, </a:t>
            </a:r>
            <a:r>
              <a:rPr lang="fr-FR" b="1" dirty="0" err="1" smtClean="0">
                <a:solidFill>
                  <a:srgbClr val="0070C0"/>
                </a:solidFill>
              </a:rPr>
              <a:t>Adresse</a:t>
            </a:r>
            <a:r>
              <a:rPr lang="fr-FR" b="1" baseline="-25000" dirty="0" err="1" smtClean="0">
                <a:solidFill>
                  <a:srgbClr val="0070C0"/>
                </a:solidFill>
              </a:rPr>
              <a:t>n</a:t>
            </a:r>
            <a:r>
              <a:rPr lang="fr-FR" b="1" baseline="-25000" dirty="0" smtClean="0">
                <a:solidFill>
                  <a:srgbClr val="0070C0"/>
                </a:solidFill>
              </a:rPr>
              <a:t>-1</a:t>
            </a:r>
            <a:r>
              <a:rPr lang="fr-FR" b="1" dirty="0" smtClean="0">
                <a:solidFill>
                  <a:srgbClr val="0070C0"/>
                </a:solidFill>
              </a:rPr>
              <a:t>)</a:t>
            </a:r>
            <a:r>
              <a:rPr lang="fr-FR" b="1" dirty="0" smtClean="0"/>
              <a:t>,S</a:t>
            </a:r>
            <a:r>
              <a:rPr lang="fr-FR" b="1" baseline="-25000" dirty="0" smtClean="0"/>
              <a:t>n</a:t>
            </a:r>
            <a:r>
              <a:rPr lang="fr-FR" b="1" dirty="0" smtClean="0"/>
              <a:t>)	</a:t>
            </a:r>
            <a:endParaRPr lang="fr-FR" dirty="0"/>
          </a:p>
        </p:txBody>
      </p:sp>
      <p:sp>
        <p:nvSpPr>
          <p:cNvPr id="15" name="Rectangle 14"/>
          <p:cNvSpPr/>
          <p:nvPr/>
        </p:nvSpPr>
        <p:spPr>
          <a:xfrm>
            <a:off x="4786314" y="4643446"/>
            <a:ext cx="321471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fr-FR" b="1" dirty="0" smtClean="0">
                <a:solidFill>
                  <a:prstClr val="black"/>
                </a:solidFill>
              </a:rPr>
              <a:t>Bloc=4K</a:t>
            </a:r>
          </a:p>
          <a:p>
            <a:pPr lvl="0" algn="just"/>
            <a:r>
              <a:rPr lang="fr-FR" b="1" dirty="0" smtClean="0">
                <a:solidFill>
                  <a:prstClr val="black"/>
                </a:solidFill>
              </a:rPr>
              <a:t>Clé= 4 octets</a:t>
            </a:r>
          </a:p>
          <a:p>
            <a:pPr lvl="0" algn="just"/>
            <a:r>
              <a:rPr lang="fr-FR" b="1" dirty="0" smtClean="0">
                <a:solidFill>
                  <a:prstClr val="black"/>
                </a:solidFill>
              </a:rPr>
              <a:t>Adresse= 4 octets</a:t>
            </a:r>
          </a:p>
          <a:p>
            <a:pPr lvl="0" algn="just"/>
            <a:r>
              <a:rPr lang="fr-FR" b="1" dirty="0" smtClean="0">
                <a:solidFill>
                  <a:prstClr val="black"/>
                </a:solidFill>
              </a:rPr>
              <a:t>S</a:t>
            </a:r>
            <a:r>
              <a:rPr lang="fr-FR" b="1" baseline="-25000" dirty="0" smtClean="0">
                <a:solidFill>
                  <a:prstClr val="black"/>
                </a:solidFill>
              </a:rPr>
              <a:t>i</a:t>
            </a:r>
            <a:r>
              <a:rPr lang="fr-FR" b="1" dirty="0" smtClean="0">
                <a:solidFill>
                  <a:prstClr val="black"/>
                </a:solidFill>
              </a:rPr>
              <a:t>=4 octets</a:t>
            </a:r>
          </a:p>
          <a:p>
            <a:pPr lvl="0" algn="just"/>
            <a:r>
              <a:rPr lang="fr-FR" b="1" dirty="0" smtClean="0">
                <a:solidFill>
                  <a:prstClr val="black"/>
                </a:solidFill>
              </a:rPr>
              <a:t>Article=200 octets</a:t>
            </a:r>
          </a:p>
          <a:p>
            <a:pPr marL="400050" lvl="0" indent="-400050" algn="just">
              <a:buAutoNum type="romanLcParenBoth"/>
            </a:pPr>
            <a:r>
              <a:rPr lang="fr-FR" b="1" dirty="0" smtClean="0">
                <a:solidFill>
                  <a:prstClr val="black"/>
                </a:solidFill>
                <a:sym typeface="Wingdings" pitchFamily="2" charset="2"/>
              </a:rPr>
              <a:t> Ordre=20</a:t>
            </a:r>
          </a:p>
          <a:p>
            <a:pPr marL="400050" lvl="0" indent="-400050" algn="just">
              <a:buAutoNum type="romanLcParenBoth"/>
            </a:pPr>
            <a:r>
              <a:rPr lang="fr-FR" b="1" dirty="0" smtClean="0">
                <a:solidFill>
                  <a:prstClr val="black"/>
                </a:solidFill>
                <a:sym typeface="Wingdings" pitchFamily="2" charset="2"/>
              </a:rPr>
              <a:t> Ordre= 341</a:t>
            </a:r>
            <a:endParaRPr lang="fr-FR" b="1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57158" y="1142984"/>
            <a:ext cx="38576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b="1" dirty="0" smtClean="0"/>
              <a:t>But : Accélérer l’accès à l’information 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Hachage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57158" y="2416726"/>
            <a:ext cx="83582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lvl="0" indent="-400050" algn="just"/>
            <a:r>
              <a:rPr lang="fr-FR" b="1" dirty="0" smtClean="0"/>
              <a:t>Une collision apparaît quand plus de b articles ont la même adresse de bloc. </a:t>
            </a:r>
            <a:endParaRPr lang="fr-FR" b="1" dirty="0" smtClean="0">
              <a:solidFill>
                <a:prstClr val="black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357158" y="2916792"/>
            <a:ext cx="72152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lvl="0" indent="-400050" algn="just"/>
            <a:r>
              <a:rPr lang="fr-FR" b="1" dirty="0" smtClean="0">
                <a:solidFill>
                  <a:prstClr val="black"/>
                </a:solidFill>
              </a:rPr>
              <a:t>Nécessite une phase d’initialisation de tous les blocs</a:t>
            </a:r>
          </a:p>
        </p:txBody>
      </p:sp>
      <p:sp>
        <p:nvSpPr>
          <p:cNvPr id="50" name="Rectangle 49"/>
          <p:cNvSpPr/>
          <p:nvPr/>
        </p:nvSpPr>
        <p:spPr>
          <a:xfrm>
            <a:off x="357158" y="3585993"/>
            <a:ext cx="72152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lvl="0" indent="-400050" algn="just"/>
            <a:r>
              <a:rPr lang="fr-FR" b="1" dirty="0" smtClean="0">
                <a:solidFill>
                  <a:prstClr val="black"/>
                </a:solidFill>
              </a:rPr>
              <a:t>Méthodes intéressantes sur le disque :</a:t>
            </a:r>
          </a:p>
          <a:p>
            <a:pPr marL="400050" lvl="0" indent="-400050" algn="just">
              <a:buFontTx/>
              <a:buChar char="-"/>
            </a:pPr>
            <a:r>
              <a:rPr lang="fr-FR" b="1" dirty="0" smtClean="0">
                <a:solidFill>
                  <a:prstClr val="black"/>
                </a:solidFill>
              </a:rPr>
              <a:t>Essai linéaire (Contiguïté physique des blocs)</a:t>
            </a:r>
          </a:p>
          <a:p>
            <a:pPr marL="400050" lvl="0" indent="-400050" algn="just">
              <a:buFontTx/>
              <a:buChar char="-"/>
            </a:pPr>
            <a:r>
              <a:rPr lang="fr-FR" b="1" dirty="0" smtClean="0">
                <a:solidFill>
                  <a:prstClr val="black"/>
                </a:solidFill>
              </a:rPr>
              <a:t>Chainage séparé (Débordements dans un même cylindre(ou cylindres  voisins)</a:t>
            </a:r>
          </a:p>
        </p:txBody>
      </p:sp>
      <p:sp>
        <p:nvSpPr>
          <p:cNvPr id="51" name="Rectangle 50"/>
          <p:cNvSpPr/>
          <p:nvPr/>
        </p:nvSpPr>
        <p:spPr>
          <a:xfrm>
            <a:off x="357158" y="4880630"/>
            <a:ext cx="37147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Avantages </a:t>
            </a:r>
          </a:p>
          <a:p>
            <a:r>
              <a:rPr lang="fr-FR" b="1" dirty="0" smtClean="0"/>
              <a:t>- Pas de mémoire pour l'index. </a:t>
            </a:r>
          </a:p>
          <a:p>
            <a:r>
              <a:rPr lang="fr-FR" b="1" dirty="0" smtClean="0"/>
              <a:t>- Facilitent les opérations. </a:t>
            </a:r>
          </a:p>
          <a:p>
            <a:r>
              <a:rPr lang="fr-FR" b="1" dirty="0" smtClean="0"/>
              <a:t>- Temps d'accès  &lt; inférieur à 2. </a:t>
            </a:r>
          </a:p>
          <a:p>
            <a:r>
              <a:rPr lang="fr-FR" b="1" dirty="0" smtClean="0"/>
              <a:t>- Efficaces pour les fichiers statiques. </a:t>
            </a:r>
          </a:p>
        </p:txBody>
      </p:sp>
      <p:sp>
        <p:nvSpPr>
          <p:cNvPr id="52" name="Rectangle 51"/>
          <p:cNvSpPr/>
          <p:nvPr/>
        </p:nvSpPr>
        <p:spPr>
          <a:xfrm>
            <a:off x="357158" y="1643050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lvl="0" indent="-400050" algn="just"/>
            <a:r>
              <a:rPr lang="fr-FR" b="1" dirty="0" smtClean="0">
                <a:solidFill>
                  <a:prstClr val="black"/>
                </a:solidFill>
              </a:rPr>
              <a:t>Le fichier = tableau de M blocs         //             Bloc= b articles. </a:t>
            </a:r>
          </a:p>
        </p:txBody>
      </p:sp>
      <p:sp>
        <p:nvSpPr>
          <p:cNvPr id="53" name="Rectangle 52"/>
          <p:cNvSpPr/>
          <p:nvPr/>
        </p:nvSpPr>
        <p:spPr>
          <a:xfrm>
            <a:off x="4500594" y="486312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b="1" dirty="0" smtClean="0">
                <a:solidFill>
                  <a:prstClr val="black"/>
                </a:solidFill>
              </a:rPr>
              <a:t>Inconvénients :</a:t>
            </a:r>
          </a:p>
          <a:p>
            <a:r>
              <a:rPr lang="fr-FR" b="1" dirty="0" smtClean="0">
                <a:solidFill>
                  <a:prstClr val="black"/>
                </a:solidFill>
              </a:rPr>
              <a:t>Ne répondent pas aux fichiers dynamiques</a:t>
            </a:r>
          </a:p>
          <a:p>
            <a:r>
              <a:rPr lang="fr-FR" b="1" dirty="0" smtClean="0">
                <a:solidFill>
                  <a:prstClr val="black"/>
                </a:solidFill>
              </a:rPr>
              <a:t>Fichiers désordonnés.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  <p:bldP spid="49" grpId="0"/>
      <p:bldP spid="50" grpId="0"/>
      <p:bldP spid="51" grpId="0"/>
      <p:bldP spid="52" grpId="0"/>
      <p:bldP spid="5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Hachage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071538" y="4786322"/>
            <a:ext cx="18573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lvl="0" indent="-400050" algn="just"/>
            <a:r>
              <a:rPr lang="fr-FR" b="1" dirty="0" smtClean="0">
                <a:solidFill>
                  <a:prstClr val="black"/>
                </a:solidFill>
              </a:rPr>
              <a:t>Chainage séparé</a:t>
            </a:r>
          </a:p>
        </p:txBody>
      </p:sp>
      <p:grpSp>
        <p:nvGrpSpPr>
          <p:cNvPr id="81" name="Groupe 80"/>
          <p:cNvGrpSpPr/>
          <p:nvPr/>
        </p:nvGrpSpPr>
        <p:grpSpPr>
          <a:xfrm>
            <a:off x="3643306" y="3571876"/>
            <a:ext cx="5045272" cy="2571768"/>
            <a:chOff x="3071802" y="1571612"/>
            <a:chExt cx="5045272" cy="2571768"/>
          </a:xfrm>
        </p:grpSpPr>
        <p:sp>
          <p:nvSpPr>
            <p:cNvPr id="47" name="ZoneTexte 46"/>
            <p:cNvSpPr txBox="1"/>
            <p:nvPr/>
          </p:nvSpPr>
          <p:spPr>
            <a:xfrm>
              <a:off x="3071802" y="3643314"/>
              <a:ext cx="6448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M-1</a:t>
              </a:r>
              <a:endParaRPr lang="fr-FR" dirty="0"/>
            </a:p>
          </p:txBody>
        </p:sp>
        <p:sp>
          <p:nvSpPr>
            <p:cNvPr id="43" name="Forme libre 42"/>
            <p:cNvSpPr/>
            <p:nvPr/>
          </p:nvSpPr>
          <p:spPr>
            <a:xfrm>
              <a:off x="4892117" y="2093938"/>
              <a:ext cx="1675509" cy="2049442"/>
            </a:xfrm>
            <a:custGeom>
              <a:avLst/>
              <a:gdLst>
                <a:gd name="connsiteX0" fmla="*/ 30271 w 2731907"/>
                <a:gd name="connsiteY0" fmla="*/ 120073 h 3611418"/>
                <a:gd name="connsiteX1" fmla="*/ 44126 w 2731907"/>
                <a:gd name="connsiteY1" fmla="*/ 923636 h 3611418"/>
                <a:gd name="connsiteX2" fmla="*/ 71835 w 2731907"/>
                <a:gd name="connsiteY2" fmla="*/ 1117600 h 3611418"/>
                <a:gd name="connsiteX3" fmla="*/ 99544 w 2731907"/>
                <a:gd name="connsiteY3" fmla="*/ 1463964 h 3611418"/>
                <a:gd name="connsiteX4" fmla="*/ 127253 w 2731907"/>
                <a:gd name="connsiteY4" fmla="*/ 1671782 h 3611418"/>
                <a:gd name="connsiteX5" fmla="*/ 141107 w 2731907"/>
                <a:gd name="connsiteY5" fmla="*/ 1851891 h 3611418"/>
                <a:gd name="connsiteX6" fmla="*/ 168816 w 2731907"/>
                <a:gd name="connsiteY6" fmla="*/ 2004291 h 3611418"/>
                <a:gd name="connsiteX7" fmla="*/ 182671 w 2731907"/>
                <a:gd name="connsiteY7" fmla="*/ 2142836 h 3611418"/>
                <a:gd name="connsiteX8" fmla="*/ 238089 w 2731907"/>
                <a:gd name="connsiteY8" fmla="*/ 2350655 h 3611418"/>
                <a:gd name="connsiteX9" fmla="*/ 265798 w 2731907"/>
                <a:gd name="connsiteY9" fmla="*/ 2433782 h 3611418"/>
                <a:gd name="connsiteX10" fmla="*/ 279653 w 2731907"/>
                <a:gd name="connsiteY10" fmla="*/ 2489200 h 3611418"/>
                <a:gd name="connsiteX11" fmla="*/ 307362 w 2731907"/>
                <a:gd name="connsiteY11" fmla="*/ 2530764 h 3611418"/>
                <a:gd name="connsiteX12" fmla="*/ 293507 w 2731907"/>
                <a:gd name="connsiteY12" fmla="*/ 2586182 h 3611418"/>
                <a:gd name="connsiteX13" fmla="*/ 321216 w 2731907"/>
                <a:gd name="connsiteY13" fmla="*/ 2863273 h 3611418"/>
                <a:gd name="connsiteX14" fmla="*/ 348926 w 2731907"/>
                <a:gd name="connsiteY14" fmla="*/ 2946400 h 3611418"/>
                <a:gd name="connsiteX15" fmla="*/ 390489 w 2731907"/>
                <a:gd name="connsiteY15" fmla="*/ 3112655 h 3611418"/>
                <a:gd name="connsiteX16" fmla="*/ 432053 w 2731907"/>
                <a:gd name="connsiteY16" fmla="*/ 3181927 h 3611418"/>
                <a:gd name="connsiteX17" fmla="*/ 529035 w 2731907"/>
                <a:gd name="connsiteY17" fmla="*/ 3334327 h 3611418"/>
                <a:gd name="connsiteX18" fmla="*/ 598307 w 2731907"/>
                <a:gd name="connsiteY18" fmla="*/ 3417455 h 3611418"/>
                <a:gd name="connsiteX19" fmla="*/ 639871 w 2731907"/>
                <a:gd name="connsiteY19" fmla="*/ 3459018 h 3611418"/>
                <a:gd name="connsiteX20" fmla="*/ 695289 w 2731907"/>
                <a:gd name="connsiteY20" fmla="*/ 3472873 h 3611418"/>
                <a:gd name="connsiteX21" fmla="*/ 861544 w 2731907"/>
                <a:gd name="connsiteY21" fmla="*/ 3569855 h 3611418"/>
                <a:gd name="connsiteX22" fmla="*/ 903107 w 2731907"/>
                <a:gd name="connsiteY22" fmla="*/ 3583709 h 3611418"/>
                <a:gd name="connsiteX23" fmla="*/ 1041653 w 2731907"/>
                <a:gd name="connsiteY23" fmla="*/ 3611418 h 3611418"/>
                <a:gd name="connsiteX24" fmla="*/ 1304889 w 2731907"/>
                <a:gd name="connsiteY24" fmla="*/ 3583709 h 3611418"/>
                <a:gd name="connsiteX25" fmla="*/ 1401871 w 2731907"/>
                <a:gd name="connsiteY25" fmla="*/ 3528291 h 3611418"/>
                <a:gd name="connsiteX26" fmla="*/ 1512707 w 2731907"/>
                <a:gd name="connsiteY26" fmla="*/ 3486727 h 3611418"/>
                <a:gd name="connsiteX27" fmla="*/ 1595835 w 2731907"/>
                <a:gd name="connsiteY27" fmla="*/ 3403600 h 3611418"/>
                <a:gd name="connsiteX28" fmla="*/ 1637398 w 2731907"/>
                <a:gd name="connsiteY28" fmla="*/ 3334327 h 3611418"/>
                <a:gd name="connsiteX29" fmla="*/ 1997616 w 2731907"/>
                <a:gd name="connsiteY29" fmla="*/ 2918691 h 3611418"/>
                <a:gd name="connsiteX30" fmla="*/ 2177726 w 2731907"/>
                <a:gd name="connsiteY30" fmla="*/ 2613891 h 3611418"/>
                <a:gd name="connsiteX31" fmla="*/ 2288562 w 2731907"/>
                <a:gd name="connsiteY31" fmla="*/ 2461491 h 3611418"/>
                <a:gd name="connsiteX32" fmla="*/ 2385544 w 2731907"/>
                <a:gd name="connsiteY32" fmla="*/ 2253673 h 3611418"/>
                <a:gd name="connsiteX33" fmla="*/ 2496380 w 2731907"/>
                <a:gd name="connsiteY33" fmla="*/ 2045855 h 3611418"/>
                <a:gd name="connsiteX34" fmla="*/ 2551798 w 2731907"/>
                <a:gd name="connsiteY34" fmla="*/ 1893455 h 3611418"/>
                <a:gd name="connsiteX35" fmla="*/ 2662635 w 2731907"/>
                <a:gd name="connsiteY35" fmla="*/ 1644073 h 3611418"/>
                <a:gd name="connsiteX36" fmla="*/ 2731907 w 2731907"/>
                <a:gd name="connsiteY36" fmla="*/ 1186873 h 3611418"/>
                <a:gd name="connsiteX37" fmla="*/ 2718053 w 2731907"/>
                <a:gd name="connsiteY37" fmla="*/ 771236 h 3611418"/>
                <a:gd name="connsiteX38" fmla="*/ 2690344 w 2731907"/>
                <a:gd name="connsiteY38" fmla="*/ 701964 h 3611418"/>
                <a:gd name="connsiteX39" fmla="*/ 2524089 w 2731907"/>
                <a:gd name="connsiteY39" fmla="*/ 535709 h 3611418"/>
                <a:gd name="connsiteX40" fmla="*/ 2343980 w 2731907"/>
                <a:gd name="connsiteY40" fmla="*/ 314036 h 3611418"/>
                <a:gd name="connsiteX41" fmla="*/ 2205435 w 2731907"/>
                <a:gd name="connsiteY41" fmla="*/ 161636 h 3611418"/>
                <a:gd name="connsiteX42" fmla="*/ 2163871 w 2731907"/>
                <a:gd name="connsiteY42" fmla="*/ 147782 h 3611418"/>
                <a:gd name="connsiteX43" fmla="*/ 2094598 w 2731907"/>
                <a:gd name="connsiteY43" fmla="*/ 120073 h 3611418"/>
                <a:gd name="connsiteX44" fmla="*/ 1997616 w 2731907"/>
                <a:gd name="connsiteY44" fmla="*/ 92364 h 3611418"/>
                <a:gd name="connsiteX45" fmla="*/ 1928344 w 2731907"/>
                <a:gd name="connsiteY45" fmla="*/ 78509 h 3611418"/>
                <a:gd name="connsiteX46" fmla="*/ 1734380 w 2731907"/>
                <a:gd name="connsiteY46" fmla="*/ 64655 h 3611418"/>
                <a:gd name="connsiteX47" fmla="*/ 1623544 w 2731907"/>
                <a:gd name="connsiteY47" fmla="*/ 36945 h 3611418"/>
                <a:gd name="connsiteX48" fmla="*/ 1568126 w 2731907"/>
                <a:gd name="connsiteY48" fmla="*/ 23091 h 3611418"/>
                <a:gd name="connsiteX49" fmla="*/ 1415726 w 2731907"/>
                <a:gd name="connsiteY49" fmla="*/ 36945 h 3611418"/>
                <a:gd name="connsiteX50" fmla="*/ 1360307 w 2731907"/>
                <a:gd name="connsiteY50" fmla="*/ 64655 h 3611418"/>
                <a:gd name="connsiteX51" fmla="*/ 1263326 w 2731907"/>
                <a:gd name="connsiteY51" fmla="*/ 92364 h 3611418"/>
                <a:gd name="connsiteX52" fmla="*/ 1097071 w 2731907"/>
                <a:gd name="connsiteY52" fmla="*/ 161636 h 3611418"/>
                <a:gd name="connsiteX53" fmla="*/ 986235 w 2731907"/>
                <a:gd name="connsiteY53" fmla="*/ 189345 h 3611418"/>
                <a:gd name="connsiteX54" fmla="*/ 806126 w 2731907"/>
                <a:gd name="connsiteY54" fmla="*/ 217055 h 3611418"/>
                <a:gd name="connsiteX55" fmla="*/ 750707 w 2731907"/>
                <a:gd name="connsiteY55" fmla="*/ 230909 h 3611418"/>
                <a:gd name="connsiteX56" fmla="*/ 321216 w 2731907"/>
                <a:gd name="connsiteY56" fmla="*/ 230909 h 3611418"/>
                <a:gd name="connsiteX57" fmla="*/ 265798 w 2731907"/>
                <a:gd name="connsiteY57" fmla="*/ 244764 h 3611418"/>
                <a:gd name="connsiteX58" fmla="*/ 99544 w 2731907"/>
                <a:gd name="connsiteY58" fmla="*/ 230909 h 3611418"/>
                <a:gd name="connsiteX59" fmla="*/ 57980 w 2731907"/>
                <a:gd name="connsiteY59" fmla="*/ 203200 h 3611418"/>
                <a:gd name="connsiteX60" fmla="*/ 30271 w 2731907"/>
                <a:gd name="connsiteY60" fmla="*/ 120073 h 3611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2731907" h="3611418">
                  <a:moveTo>
                    <a:pt x="30271" y="120073"/>
                  </a:moveTo>
                  <a:cubicBezTo>
                    <a:pt x="27962" y="240146"/>
                    <a:pt x="32973" y="655974"/>
                    <a:pt x="44126" y="923636"/>
                  </a:cubicBezTo>
                  <a:cubicBezTo>
                    <a:pt x="46845" y="988890"/>
                    <a:pt x="65171" y="1052630"/>
                    <a:pt x="71835" y="1117600"/>
                  </a:cubicBezTo>
                  <a:cubicBezTo>
                    <a:pt x="83652" y="1232819"/>
                    <a:pt x="84236" y="1349156"/>
                    <a:pt x="99544" y="1463964"/>
                  </a:cubicBezTo>
                  <a:cubicBezTo>
                    <a:pt x="108780" y="1533237"/>
                    <a:pt x="119808" y="1602294"/>
                    <a:pt x="127253" y="1671782"/>
                  </a:cubicBezTo>
                  <a:cubicBezTo>
                    <a:pt x="133668" y="1731653"/>
                    <a:pt x="133639" y="1792142"/>
                    <a:pt x="141107" y="1851891"/>
                  </a:cubicBezTo>
                  <a:cubicBezTo>
                    <a:pt x="147511" y="1903125"/>
                    <a:pt x="161514" y="1953177"/>
                    <a:pt x="168816" y="2004291"/>
                  </a:cubicBezTo>
                  <a:cubicBezTo>
                    <a:pt x="175380" y="2050237"/>
                    <a:pt x="175041" y="2097055"/>
                    <a:pt x="182671" y="2142836"/>
                  </a:cubicBezTo>
                  <a:cubicBezTo>
                    <a:pt x="188522" y="2177939"/>
                    <a:pt x="226414" y="2312712"/>
                    <a:pt x="238089" y="2350655"/>
                  </a:cubicBezTo>
                  <a:cubicBezTo>
                    <a:pt x="246679" y="2378571"/>
                    <a:pt x="257405" y="2405806"/>
                    <a:pt x="265798" y="2433782"/>
                  </a:cubicBezTo>
                  <a:cubicBezTo>
                    <a:pt x="271270" y="2452020"/>
                    <a:pt x="272152" y="2471698"/>
                    <a:pt x="279653" y="2489200"/>
                  </a:cubicBezTo>
                  <a:cubicBezTo>
                    <a:pt x="286212" y="2504505"/>
                    <a:pt x="298126" y="2516909"/>
                    <a:pt x="307362" y="2530764"/>
                  </a:cubicBezTo>
                  <a:cubicBezTo>
                    <a:pt x="302744" y="2549237"/>
                    <a:pt x="293507" y="2567141"/>
                    <a:pt x="293507" y="2586182"/>
                  </a:cubicBezTo>
                  <a:cubicBezTo>
                    <a:pt x="293507" y="2631613"/>
                    <a:pt x="303578" y="2792722"/>
                    <a:pt x="321216" y="2863273"/>
                  </a:cubicBezTo>
                  <a:cubicBezTo>
                    <a:pt x="328300" y="2891609"/>
                    <a:pt x="339689" y="2918691"/>
                    <a:pt x="348926" y="2946400"/>
                  </a:cubicBezTo>
                  <a:cubicBezTo>
                    <a:pt x="360173" y="3013882"/>
                    <a:pt x="361600" y="3049100"/>
                    <a:pt x="390489" y="3112655"/>
                  </a:cubicBezTo>
                  <a:cubicBezTo>
                    <a:pt x="401632" y="3137170"/>
                    <a:pt x="419286" y="3158217"/>
                    <a:pt x="432053" y="3181927"/>
                  </a:cubicBezTo>
                  <a:cubicBezTo>
                    <a:pt x="506931" y="3320987"/>
                    <a:pt x="453188" y="3258482"/>
                    <a:pt x="529035" y="3334327"/>
                  </a:cubicBezTo>
                  <a:cubicBezTo>
                    <a:pt x="574599" y="3425454"/>
                    <a:pt x="531169" y="3361506"/>
                    <a:pt x="598307" y="3417455"/>
                  </a:cubicBezTo>
                  <a:cubicBezTo>
                    <a:pt x="613359" y="3429998"/>
                    <a:pt x="622859" y="3449297"/>
                    <a:pt x="639871" y="3459018"/>
                  </a:cubicBezTo>
                  <a:cubicBezTo>
                    <a:pt x="656403" y="3468465"/>
                    <a:pt x="676816" y="3468255"/>
                    <a:pt x="695289" y="3472873"/>
                  </a:cubicBezTo>
                  <a:cubicBezTo>
                    <a:pt x="773848" y="3525245"/>
                    <a:pt x="776859" y="3532217"/>
                    <a:pt x="861544" y="3569855"/>
                  </a:cubicBezTo>
                  <a:cubicBezTo>
                    <a:pt x="874889" y="3575786"/>
                    <a:pt x="889065" y="3579697"/>
                    <a:pt x="903107" y="3583709"/>
                  </a:cubicBezTo>
                  <a:cubicBezTo>
                    <a:pt x="960982" y="3600245"/>
                    <a:pt x="976324" y="3600530"/>
                    <a:pt x="1041653" y="3611418"/>
                  </a:cubicBezTo>
                  <a:cubicBezTo>
                    <a:pt x="1087006" y="3608395"/>
                    <a:pt x="1231887" y="3611085"/>
                    <a:pt x="1304889" y="3583709"/>
                  </a:cubicBezTo>
                  <a:cubicBezTo>
                    <a:pt x="1402049" y="3547274"/>
                    <a:pt x="1321477" y="3568488"/>
                    <a:pt x="1401871" y="3528291"/>
                  </a:cubicBezTo>
                  <a:cubicBezTo>
                    <a:pt x="1434999" y="3511727"/>
                    <a:pt x="1476738" y="3498717"/>
                    <a:pt x="1512707" y="3486727"/>
                  </a:cubicBezTo>
                  <a:cubicBezTo>
                    <a:pt x="1540416" y="3459018"/>
                    <a:pt x="1575674" y="3437202"/>
                    <a:pt x="1595835" y="3403600"/>
                  </a:cubicBezTo>
                  <a:cubicBezTo>
                    <a:pt x="1609689" y="3380509"/>
                    <a:pt x="1619582" y="3354519"/>
                    <a:pt x="1637398" y="3334327"/>
                  </a:cubicBezTo>
                  <a:cubicBezTo>
                    <a:pt x="1783036" y="3169270"/>
                    <a:pt x="1883300" y="3128268"/>
                    <a:pt x="1997616" y="2918691"/>
                  </a:cubicBezTo>
                  <a:cubicBezTo>
                    <a:pt x="2074419" y="2777887"/>
                    <a:pt x="2086263" y="2748037"/>
                    <a:pt x="2177726" y="2613891"/>
                  </a:cubicBezTo>
                  <a:cubicBezTo>
                    <a:pt x="2213111" y="2561992"/>
                    <a:pt x="2257172" y="2515900"/>
                    <a:pt x="2288562" y="2461491"/>
                  </a:cubicBezTo>
                  <a:cubicBezTo>
                    <a:pt x="2326763" y="2395276"/>
                    <a:pt x="2351357" y="2322047"/>
                    <a:pt x="2385544" y="2253673"/>
                  </a:cubicBezTo>
                  <a:cubicBezTo>
                    <a:pt x="2420654" y="2183452"/>
                    <a:pt x="2463480" y="2117138"/>
                    <a:pt x="2496380" y="2045855"/>
                  </a:cubicBezTo>
                  <a:cubicBezTo>
                    <a:pt x="2519032" y="1996776"/>
                    <a:pt x="2530505" y="1943139"/>
                    <a:pt x="2551798" y="1893455"/>
                  </a:cubicBezTo>
                  <a:cubicBezTo>
                    <a:pt x="2725646" y="1487810"/>
                    <a:pt x="2536511" y="1980400"/>
                    <a:pt x="2662635" y="1644073"/>
                  </a:cubicBezTo>
                  <a:cubicBezTo>
                    <a:pt x="2727178" y="1289086"/>
                    <a:pt x="2708704" y="1442115"/>
                    <a:pt x="2731907" y="1186873"/>
                  </a:cubicBezTo>
                  <a:cubicBezTo>
                    <a:pt x="2727289" y="1048327"/>
                    <a:pt x="2729891" y="909352"/>
                    <a:pt x="2718053" y="771236"/>
                  </a:cubicBezTo>
                  <a:cubicBezTo>
                    <a:pt x="2715929" y="746457"/>
                    <a:pt x="2705266" y="721860"/>
                    <a:pt x="2690344" y="701964"/>
                  </a:cubicBezTo>
                  <a:cubicBezTo>
                    <a:pt x="2646008" y="642850"/>
                    <a:pt x="2571591" y="593767"/>
                    <a:pt x="2524089" y="535709"/>
                  </a:cubicBezTo>
                  <a:cubicBezTo>
                    <a:pt x="2380603" y="360337"/>
                    <a:pt x="2440432" y="434601"/>
                    <a:pt x="2343980" y="314036"/>
                  </a:cubicBezTo>
                  <a:cubicBezTo>
                    <a:pt x="2301030" y="260348"/>
                    <a:pt x="2260509" y="204471"/>
                    <a:pt x="2205435" y="161636"/>
                  </a:cubicBezTo>
                  <a:cubicBezTo>
                    <a:pt x="2193907" y="152670"/>
                    <a:pt x="2177545" y="152910"/>
                    <a:pt x="2163871" y="147782"/>
                  </a:cubicBezTo>
                  <a:cubicBezTo>
                    <a:pt x="2140585" y="139050"/>
                    <a:pt x="2117884" y="128805"/>
                    <a:pt x="2094598" y="120073"/>
                  </a:cubicBezTo>
                  <a:cubicBezTo>
                    <a:pt x="2060926" y="107446"/>
                    <a:pt x="2033360" y="100307"/>
                    <a:pt x="1997616" y="92364"/>
                  </a:cubicBezTo>
                  <a:cubicBezTo>
                    <a:pt x="1974629" y="87256"/>
                    <a:pt x="1951763" y="80974"/>
                    <a:pt x="1928344" y="78509"/>
                  </a:cubicBezTo>
                  <a:cubicBezTo>
                    <a:pt x="1863881" y="71723"/>
                    <a:pt x="1799035" y="69273"/>
                    <a:pt x="1734380" y="64655"/>
                  </a:cubicBezTo>
                  <a:lnTo>
                    <a:pt x="1623544" y="36945"/>
                  </a:lnTo>
                  <a:lnTo>
                    <a:pt x="1568126" y="23091"/>
                  </a:lnTo>
                  <a:cubicBezTo>
                    <a:pt x="1517326" y="27709"/>
                    <a:pt x="1465745" y="26941"/>
                    <a:pt x="1415726" y="36945"/>
                  </a:cubicBezTo>
                  <a:cubicBezTo>
                    <a:pt x="1395474" y="40996"/>
                    <a:pt x="1379717" y="57597"/>
                    <a:pt x="1360307" y="64655"/>
                  </a:cubicBezTo>
                  <a:cubicBezTo>
                    <a:pt x="1328711" y="76145"/>
                    <a:pt x="1294706" y="80295"/>
                    <a:pt x="1263326" y="92364"/>
                  </a:cubicBezTo>
                  <a:cubicBezTo>
                    <a:pt x="1084080" y="161304"/>
                    <a:pt x="1275578" y="110634"/>
                    <a:pt x="1097071" y="161636"/>
                  </a:cubicBezTo>
                  <a:cubicBezTo>
                    <a:pt x="1060454" y="172098"/>
                    <a:pt x="1023472" y="181366"/>
                    <a:pt x="986235" y="189345"/>
                  </a:cubicBezTo>
                  <a:cubicBezTo>
                    <a:pt x="911249" y="205414"/>
                    <a:pt x="884008" y="202895"/>
                    <a:pt x="806126" y="217055"/>
                  </a:cubicBezTo>
                  <a:cubicBezTo>
                    <a:pt x="787392" y="220461"/>
                    <a:pt x="769180" y="226291"/>
                    <a:pt x="750707" y="230909"/>
                  </a:cubicBezTo>
                  <a:cubicBezTo>
                    <a:pt x="527658" y="217789"/>
                    <a:pt x="530008" y="207710"/>
                    <a:pt x="321216" y="230909"/>
                  </a:cubicBezTo>
                  <a:cubicBezTo>
                    <a:pt x="302291" y="233012"/>
                    <a:pt x="284271" y="240146"/>
                    <a:pt x="265798" y="244764"/>
                  </a:cubicBezTo>
                  <a:cubicBezTo>
                    <a:pt x="210380" y="240146"/>
                    <a:pt x="154074" y="241815"/>
                    <a:pt x="99544" y="230909"/>
                  </a:cubicBezTo>
                  <a:cubicBezTo>
                    <a:pt x="83216" y="227643"/>
                    <a:pt x="68945" y="215731"/>
                    <a:pt x="57980" y="203200"/>
                  </a:cubicBezTo>
                  <a:cubicBezTo>
                    <a:pt x="0" y="136938"/>
                    <a:pt x="32580" y="0"/>
                    <a:pt x="30271" y="120073"/>
                  </a:cubicBez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687843" y="2273292"/>
              <a:ext cx="994834" cy="2460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8" name="Connecteur droit 17"/>
            <p:cNvCxnSpPr/>
            <p:nvPr/>
          </p:nvCxnSpPr>
          <p:spPr>
            <a:xfrm rot="5400000">
              <a:off x="4402566" y="2396289"/>
              <a:ext cx="246064" cy="116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18"/>
            <p:cNvSpPr/>
            <p:nvPr/>
          </p:nvSpPr>
          <p:spPr>
            <a:xfrm>
              <a:off x="3687843" y="2568569"/>
              <a:ext cx="994834" cy="2460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0" name="Connecteur droit 19"/>
            <p:cNvCxnSpPr/>
            <p:nvPr/>
          </p:nvCxnSpPr>
          <p:spPr>
            <a:xfrm rot="5400000">
              <a:off x="4402566" y="2691566"/>
              <a:ext cx="246064" cy="116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0"/>
            <p:cNvSpPr/>
            <p:nvPr/>
          </p:nvSpPr>
          <p:spPr>
            <a:xfrm>
              <a:off x="3687843" y="2863846"/>
              <a:ext cx="994834" cy="2460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2" name="Connecteur droit 21"/>
            <p:cNvCxnSpPr/>
            <p:nvPr/>
          </p:nvCxnSpPr>
          <p:spPr>
            <a:xfrm rot="5400000">
              <a:off x="4402566" y="2986843"/>
              <a:ext cx="246064" cy="116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ectangle 22"/>
            <p:cNvSpPr/>
            <p:nvPr/>
          </p:nvSpPr>
          <p:spPr>
            <a:xfrm>
              <a:off x="3687843" y="3700464"/>
              <a:ext cx="994834" cy="2460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4" name="Connecteur droit 23"/>
            <p:cNvCxnSpPr/>
            <p:nvPr/>
          </p:nvCxnSpPr>
          <p:spPr>
            <a:xfrm rot="5400000">
              <a:off x="4402566" y="3823462"/>
              <a:ext cx="246064" cy="116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ctangle 24"/>
            <p:cNvSpPr/>
            <p:nvPr/>
          </p:nvSpPr>
          <p:spPr>
            <a:xfrm>
              <a:off x="5258634" y="2420930"/>
              <a:ext cx="418877" cy="19685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7" name="Connecteur droit 26"/>
            <p:cNvCxnSpPr/>
            <p:nvPr/>
          </p:nvCxnSpPr>
          <p:spPr>
            <a:xfrm rot="5400000">
              <a:off x="5474366" y="2519321"/>
              <a:ext cx="196851" cy="116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27"/>
            <p:cNvSpPr/>
            <p:nvPr/>
          </p:nvSpPr>
          <p:spPr>
            <a:xfrm>
              <a:off x="5939310" y="2420930"/>
              <a:ext cx="418877" cy="19685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9" name="Connecteur droit 28"/>
            <p:cNvCxnSpPr/>
            <p:nvPr/>
          </p:nvCxnSpPr>
          <p:spPr>
            <a:xfrm rot="5400000">
              <a:off x="6155042" y="2519321"/>
              <a:ext cx="196851" cy="116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29"/>
            <p:cNvSpPr/>
            <p:nvPr/>
          </p:nvSpPr>
          <p:spPr>
            <a:xfrm>
              <a:off x="5310993" y="2863846"/>
              <a:ext cx="418877" cy="19685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1" name="Connecteur droit 30"/>
            <p:cNvCxnSpPr/>
            <p:nvPr/>
          </p:nvCxnSpPr>
          <p:spPr>
            <a:xfrm rot="5400000">
              <a:off x="5474366" y="2962237"/>
              <a:ext cx="196851" cy="116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avec flèche 32"/>
            <p:cNvCxnSpPr>
              <a:stCxn id="16" idx="3"/>
              <a:endCxn id="25" idx="1"/>
            </p:cNvCxnSpPr>
            <p:nvPr/>
          </p:nvCxnSpPr>
          <p:spPr>
            <a:xfrm>
              <a:off x="4682677" y="2396324"/>
              <a:ext cx="575957" cy="12303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avec flèche 34"/>
            <p:cNvCxnSpPr>
              <a:stCxn id="25" idx="3"/>
              <a:endCxn id="28" idx="1"/>
            </p:cNvCxnSpPr>
            <p:nvPr/>
          </p:nvCxnSpPr>
          <p:spPr>
            <a:xfrm>
              <a:off x="5677511" y="2519356"/>
              <a:ext cx="261798" cy="109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avec flèche 36"/>
            <p:cNvCxnSpPr>
              <a:stCxn id="21" idx="3"/>
              <a:endCxn id="30" idx="1"/>
            </p:cNvCxnSpPr>
            <p:nvPr/>
          </p:nvCxnSpPr>
          <p:spPr>
            <a:xfrm flipV="1">
              <a:off x="4682677" y="2962272"/>
              <a:ext cx="628316" cy="2460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Rectangle 37"/>
            <p:cNvSpPr/>
            <p:nvPr/>
          </p:nvSpPr>
          <p:spPr>
            <a:xfrm>
              <a:off x="5310993" y="3700464"/>
              <a:ext cx="418877" cy="19685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9" name="Connecteur droit 38"/>
            <p:cNvCxnSpPr/>
            <p:nvPr/>
          </p:nvCxnSpPr>
          <p:spPr>
            <a:xfrm rot="5400000">
              <a:off x="5474366" y="3798855"/>
              <a:ext cx="196851" cy="116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avec flèche 40"/>
            <p:cNvCxnSpPr>
              <a:stCxn id="23" idx="3"/>
              <a:endCxn id="38" idx="1"/>
            </p:cNvCxnSpPr>
            <p:nvPr/>
          </p:nvCxnSpPr>
          <p:spPr>
            <a:xfrm flipV="1">
              <a:off x="4682677" y="3798890"/>
              <a:ext cx="628316" cy="2460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ZoneTexte 43"/>
            <p:cNvSpPr txBox="1"/>
            <p:nvPr/>
          </p:nvSpPr>
          <p:spPr>
            <a:xfrm>
              <a:off x="3426045" y="2273292"/>
              <a:ext cx="221117" cy="2544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0</a:t>
              </a:r>
              <a:endParaRPr lang="fr-FR" dirty="0"/>
            </a:p>
          </p:txBody>
        </p:sp>
        <p:sp>
          <p:nvSpPr>
            <p:cNvPr id="45" name="ZoneTexte 44"/>
            <p:cNvSpPr txBox="1"/>
            <p:nvPr/>
          </p:nvSpPr>
          <p:spPr>
            <a:xfrm>
              <a:off x="3426045" y="2568569"/>
              <a:ext cx="221117" cy="2544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1</a:t>
              </a:r>
              <a:endParaRPr lang="fr-FR" dirty="0"/>
            </a:p>
          </p:txBody>
        </p:sp>
        <p:sp>
          <p:nvSpPr>
            <p:cNvPr id="46" name="ZoneTexte 45"/>
            <p:cNvSpPr txBox="1"/>
            <p:nvPr/>
          </p:nvSpPr>
          <p:spPr>
            <a:xfrm>
              <a:off x="3426045" y="2855482"/>
              <a:ext cx="221117" cy="2544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2</a:t>
              </a:r>
              <a:endParaRPr lang="fr-FR" dirty="0"/>
            </a:p>
          </p:txBody>
        </p:sp>
        <p:sp>
          <p:nvSpPr>
            <p:cNvPr id="48" name="ZoneTexte 47"/>
            <p:cNvSpPr txBox="1"/>
            <p:nvPr/>
          </p:nvSpPr>
          <p:spPr>
            <a:xfrm>
              <a:off x="5834590" y="3109910"/>
              <a:ext cx="228248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Zone de débordement</a:t>
              </a:r>
            </a:p>
            <a:p>
              <a:r>
                <a:rPr lang="fr-FR" dirty="0" smtClean="0"/>
                <a:t>(même cylindre)</a:t>
              </a:r>
              <a:endParaRPr lang="fr-FR" dirty="0"/>
            </a:p>
          </p:txBody>
        </p:sp>
        <p:sp>
          <p:nvSpPr>
            <p:cNvPr id="32" name="ZoneTexte 31"/>
            <p:cNvSpPr txBox="1"/>
            <p:nvPr/>
          </p:nvSpPr>
          <p:spPr>
            <a:xfrm>
              <a:off x="3635483" y="3011485"/>
              <a:ext cx="837755" cy="360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 smtClean="0"/>
                <a:t>…..</a:t>
              </a:r>
              <a:endParaRPr lang="fr-FR" sz="2800" dirty="0"/>
            </a:p>
          </p:txBody>
        </p:sp>
        <p:sp>
          <p:nvSpPr>
            <p:cNvPr id="34" name="ZoneTexte 33"/>
            <p:cNvSpPr txBox="1"/>
            <p:nvPr/>
          </p:nvSpPr>
          <p:spPr>
            <a:xfrm>
              <a:off x="3145168" y="1571612"/>
              <a:ext cx="23456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Zone primaire: M blocs</a:t>
              </a:r>
              <a:endParaRPr lang="fr-FR" dirty="0"/>
            </a:p>
          </p:txBody>
        </p:sp>
      </p:grpSp>
      <p:grpSp>
        <p:nvGrpSpPr>
          <p:cNvPr id="80" name="Groupe 79"/>
          <p:cNvGrpSpPr/>
          <p:nvPr/>
        </p:nvGrpSpPr>
        <p:grpSpPr>
          <a:xfrm>
            <a:off x="3705775" y="1000108"/>
            <a:ext cx="3580869" cy="2130440"/>
            <a:chOff x="4284320" y="4370394"/>
            <a:chExt cx="3580869" cy="2130440"/>
          </a:xfrm>
        </p:grpSpPr>
        <p:sp>
          <p:nvSpPr>
            <p:cNvPr id="63" name="ZoneTexte 62"/>
            <p:cNvSpPr txBox="1"/>
            <p:nvPr/>
          </p:nvSpPr>
          <p:spPr>
            <a:xfrm>
              <a:off x="4284320" y="6131502"/>
              <a:ext cx="7163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M-1</a:t>
              </a:r>
              <a:endParaRPr lang="fr-FR" dirty="0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4828923" y="4714884"/>
              <a:ext cx="994834" cy="2460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65" name="Connecteur droit 64"/>
            <p:cNvCxnSpPr/>
            <p:nvPr/>
          </p:nvCxnSpPr>
          <p:spPr>
            <a:xfrm rot="5400000">
              <a:off x="5543646" y="4837881"/>
              <a:ext cx="246064" cy="116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Rectangle 65"/>
            <p:cNvSpPr/>
            <p:nvPr/>
          </p:nvSpPr>
          <p:spPr>
            <a:xfrm>
              <a:off x="4828923" y="5010161"/>
              <a:ext cx="994834" cy="2460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67" name="Connecteur droit 66"/>
            <p:cNvCxnSpPr/>
            <p:nvPr/>
          </p:nvCxnSpPr>
          <p:spPr>
            <a:xfrm rot="5400000">
              <a:off x="5543646" y="5133158"/>
              <a:ext cx="246064" cy="116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Rectangle 67"/>
            <p:cNvSpPr/>
            <p:nvPr/>
          </p:nvSpPr>
          <p:spPr>
            <a:xfrm>
              <a:off x="4828923" y="5305438"/>
              <a:ext cx="994834" cy="2460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69" name="Connecteur droit 68"/>
            <p:cNvCxnSpPr/>
            <p:nvPr/>
          </p:nvCxnSpPr>
          <p:spPr>
            <a:xfrm rot="5400000">
              <a:off x="5543646" y="5428435"/>
              <a:ext cx="246064" cy="116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Rectangle 69"/>
            <p:cNvSpPr/>
            <p:nvPr/>
          </p:nvSpPr>
          <p:spPr>
            <a:xfrm>
              <a:off x="4828923" y="6142056"/>
              <a:ext cx="994834" cy="2460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71" name="Connecteur droit 70"/>
            <p:cNvCxnSpPr/>
            <p:nvPr/>
          </p:nvCxnSpPr>
          <p:spPr>
            <a:xfrm rot="5400000">
              <a:off x="5543646" y="6265054"/>
              <a:ext cx="246064" cy="116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ZoneTexte 71"/>
            <p:cNvSpPr txBox="1"/>
            <p:nvPr/>
          </p:nvSpPr>
          <p:spPr>
            <a:xfrm>
              <a:off x="4567125" y="4714884"/>
              <a:ext cx="221117" cy="2544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0</a:t>
              </a:r>
              <a:endParaRPr lang="fr-FR" dirty="0"/>
            </a:p>
          </p:txBody>
        </p:sp>
        <p:sp>
          <p:nvSpPr>
            <p:cNvPr id="73" name="ZoneTexte 72"/>
            <p:cNvSpPr txBox="1"/>
            <p:nvPr/>
          </p:nvSpPr>
          <p:spPr>
            <a:xfrm>
              <a:off x="4567125" y="5010161"/>
              <a:ext cx="221117" cy="2544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1</a:t>
              </a:r>
              <a:endParaRPr lang="fr-FR" dirty="0"/>
            </a:p>
          </p:txBody>
        </p:sp>
        <p:sp>
          <p:nvSpPr>
            <p:cNvPr id="74" name="ZoneTexte 73"/>
            <p:cNvSpPr txBox="1"/>
            <p:nvPr/>
          </p:nvSpPr>
          <p:spPr>
            <a:xfrm>
              <a:off x="4567125" y="5297074"/>
              <a:ext cx="221117" cy="2544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2</a:t>
              </a:r>
              <a:endParaRPr lang="fr-FR" dirty="0"/>
            </a:p>
          </p:txBody>
        </p:sp>
        <p:sp>
          <p:nvSpPr>
            <p:cNvPr id="75" name="ZoneTexte 74"/>
            <p:cNvSpPr txBox="1"/>
            <p:nvPr/>
          </p:nvSpPr>
          <p:spPr>
            <a:xfrm>
              <a:off x="4776563" y="5453077"/>
              <a:ext cx="837755" cy="360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 smtClean="0"/>
                <a:t>…..</a:t>
              </a:r>
              <a:endParaRPr lang="fr-FR" sz="2800" dirty="0"/>
            </a:p>
          </p:txBody>
        </p:sp>
        <p:sp>
          <p:nvSpPr>
            <p:cNvPr id="76" name="ZoneTexte 75"/>
            <p:cNvSpPr txBox="1"/>
            <p:nvPr/>
          </p:nvSpPr>
          <p:spPr>
            <a:xfrm>
              <a:off x="4724204" y="4370394"/>
              <a:ext cx="492520" cy="2544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Blocs</a:t>
              </a:r>
              <a:endParaRPr lang="fr-FR" dirty="0"/>
            </a:p>
          </p:txBody>
        </p:sp>
        <p:sp>
          <p:nvSpPr>
            <p:cNvPr id="77" name="ZoneTexte 76"/>
            <p:cNvSpPr txBox="1"/>
            <p:nvPr/>
          </p:nvSpPr>
          <p:spPr>
            <a:xfrm>
              <a:off x="6072198" y="5214950"/>
              <a:ext cx="179299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Zone primaire et </a:t>
              </a:r>
            </a:p>
            <a:p>
              <a:r>
                <a:rPr lang="fr-FR" dirty="0" smtClean="0"/>
                <a:t>de débordement</a:t>
              </a:r>
              <a:endParaRPr lang="fr-FR" dirty="0"/>
            </a:p>
          </p:txBody>
        </p:sp>
      </p:grpSp>
      <p:sp>
        <p:nvSpPr>
          <p:cNvPr id="78" name="Rectangle 77"/>
          <p:cNvSpPr/>
          <p:nvPr/>
        </p:nvSpPr>
        <p:spPr>
          <a:xfrm>
            <a:off x="1071538" y="2000240"/>
            <a:ext cx="18573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lvl="0" indent="-400050" algn="just"/>
            <a:r>
              <a:rPr lang="fr-FR" b="1" dirty="0" smtClean="0">
                <a:solidFill>
                  <a:prstClr val="black"/>
                </a:solidFill>
              </a:rPr>
              <a:t>Essai linéaire</a:t>
            </a:r>
          </a:p>
        </p:txBody>
      </p:sp>
      <p:cxnSp>
        <p:nvCxnSpPr>
          <p:cNvPr id="51" name="Connecteur droit 50"/>
          <p:cNvCxnSpPr/>
          <p:nvPr/>
        </p:nvCxnSpPr>
        <p:spPr>
          <a:xfrm>
            <a:off x="1428728" y="3286124"/>
            <a:ext cx="678661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7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orme libre 20"/>
          <p:cNvSpPr/>
          <p:nvPr/>
        </p:nvSpPr>
        <p:spPr>
          <a:xfrm>
            <a:off x="1579418" y="1246909"/>
            <a:ext cx="1966693" cy="633746"/>
          </a:xfrm>
          <a:custGeom>
            <a:avLst/>
            <a:gdLst>
              <a:gd name="connsiteX0" fmla="*/ 332509 w 1966693"/>
              <a:gd name="connsiteY0" fmla="*/ 0 h 633746"/>
              <a:gd name="connsiteX1" fmla="*/ 193964 w 1966693"/>
              <a:gd name="connsiteY1" fmla="*/ 41564 h 633746"/>
              <a:gd name="connsiteX2" fmla="*/ 96982 w 1966693"/>
              <a:gd name="connsiteY2" fmla="*/ 152400 h 633746"/>
              <a:gd name="connsiteX3" fmla="*/ 55418 w 1966693"/>
              <a:gd name="connsiteY3" fmla="*/ 277091 h 633746"/>
              <a:gd name="connsiteX4" fmla="*/ 13855 w 1966693"/>
              <a:gd name="connsiteY4" fmla="*/ 318655 h 633746"/>
              <a:gd name="connsiteX5" fmla="*/ 0 w 1966693"/>
              <a:gd name="connsiteY5" fmla="*/ 360218 h 633746"/>
              <a:gd name="connsiteX6" fmla="*/ 13855 w 1966693"/>
              <a:gd name="connsiteY6" fmla="*/ 484909 h 633746"/>
              <a:gd name="connsiteX7" fmla="*/ 55418 w 1966693"/>
              <a:gd name="connsiteY7" fmla="*/ 526473 h 633746"/>
              <a:gd name="connsiteX8" fmla="*/ 304800 w 1966693"/>
              <a:gd name="connsiteY8" fmla="*/ 568036 h 633746"/>
              <a:gd name="connsiteX9" fmla="*/ 748146 w 1966693"/>
              <a:gd name="connsiteY9" fmla="*/ 609600 h 633746"/>
              <a:gd name="connsiteX10" fmla="*/ 1510146 w 1966693"/>
              <a:gd name="connsiteY10" fmla="*/ 581891 h 633746"/>
              <a:gd name="connsiteX11" fmla="*/ 1634837 w 1966693"/>
              <a:gd name="connsiteY11" fmla="*/ 609600 h 633746"/>
              <a:gd name="connsiteX12" fmla="*/ 1704109 w 1966693"/>
              <a:gd name="connsiteY12" fmla="*/ 623455 h 633746"/>
              <a:gd name="connsiteX13" fmla="*/ 1842655 w 1966693"/>
              <a:gd name="connsiteY13" fmla="*/ 609600 h 633746"/>
              <a:gd name="connsiteX14" fmla="*/ 1925782 w 1966693"/>
              <a:gd name="connsiteY14" fmla="*/ 581891 h 633746"/>
              <a:gd name="connsiteX15" fmla="*/ 1925782 w 1966693"/>
              <a:gd name="connsiteY15" fmla="*/ 249382 h 633746"/>
              <a:gd name="connsiteX16" fmla="*/ 1884218 w 1966693"/>
              <a:gd name="connsiteY16" fmla="*/ 207818 h 633746"/>
              <a:gd name="connsiteX17" fmla="*/ 1856509 w 1966693"/>
              <a:gd name="connsiteY17" fmla="*/ 166255 h 633746"/>
              <a:gd name="connsiteX18" fmla="*/ 1801091 w 1966693"/>
              <a:gd name="connsiteY18" fmla="*/ 152400 h 633746"/>
              <a:gd name="connsiteX19" fmla="*/ 1759527 w 1966693"/>
              <a:gd name="connsiteY19" fmla="*/ 110836 h 633746"/>
              <a:gd name="connsiteX20" fmla="*/ 1676400 w 1966693"/>
              <a:gd name="connsiteY20" fmla="*/ 96982 h 633746"/>
              <a:gd name="connsiteX21" fmla="*/ 1524000 w 1966693"/>
              <a:gd name="connsiteY21" fmla="*/ 69273 h 633746"/>
              <a:gd name="connsiteX22" fmla="*/ 1302327 w 1966693"/>
              <a:gd name="connsiteY22" fmla="*/ 41564 h 633746"/>
              <a:gd name="connsiteX23" fmla="*/ 1025237 w 1966693"/>
              <a:gd name="connsiteY23" fmla="*/ 55418 h 633746"/>
              <a:gd name="connsiteX24" fmla="*/ 928255 w 1966693"/>
              <a:gd name="connsiteY24" fmla="*/ 110836 h 633746"/>
              <a:gd name="connsiteX25" fmla="*/ 831273 w 1966693"/>
              <a:gd name="connsiteY25" fmla="*/ 138546 h 633746"/>
              <a:gd name="connsiteX26" fmla="*/ 748146 w 1966693"/>
              <a:gd name="connsiteY26" fmla="*/ 124691 h 633746"/>
              <a:gd name="connsiteX27" fmla="*/ 706582 w 1966693"/>
              <a:gd name="connsiteY27" fmla="*/ 96982 h 633746"/>
              <a:gd name="connsiteX28" fmla="*/ 457200 w 1966693"/>
              <a:gd name="connsiteY28" fmla="*/ 83127 h 633746"/>
              <a:gd name="connsiteX29" fmla="*/ 374073 w 1966693"/>
              <a:gd name="connsiteY29" fmla="*/ 55418 h 633746"/>
              <a:gd name="connsiteX30" fmla="*/ 332509 w 1966693"/>
              <a:gd name="connsiteY30" fmla="*/ 41564 h 633746"/>
              <a:gd name="connsiteX31" fmla="*/ 332509 w 1966693"/>
              <a:gd name="connsiteY31" fmla="*/ 0 h 633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966693" h="633746">
                <a:moveTo>
                  <a:pt x="332509" y="0"/>
                </a:moveTo>
                <a:cubicBezTo>
                  <a:pt x="309418" y="0"/>
                  <a:pt x="237656" y="21174"/>
                  <a:pt x="193964" y="41564"/>
                </a:cubicBezTo>
                <a:cubicBezTo>
                  <a:pt x="138391" y="67498"/>
                  <a:pt x="117084" y="100136"/>
                  <a:pt x="96982" y="152400"/>
                </a:cubicBezTo>
                <a:cubicBezTo>
                  <a:pt x="81254" y="193292"/>
                  <a:pt x="86397" y="246111"/>
                  <a:pt x="55418" y="277091"/>
                </a:cubicBezTo>
                <a:lnTo>
                  <a:pt x="13855" y="318655"/>
                </a:lnTo>
                <a:cubicBezTo>
                  <a:pt x="9237" y="332509"/>
                  <a:pt x="0" y="345614"/>
                  <a:pt x="0" y="360218"/>
                </a:cubicBezTo>
                <a:cubicBezTo>
                  <a:pt x="0" y="402037"/>
                  <a:pt x="631" y="445236"/>
                  <a:pt x="13855" y="484909"/>
                </a:cubicBezTo>
                <a:cubicBezTo>
                  <a:pt x="20051" y="503497"/>
                  <a:pt x="39474" y="515085"/>
                  <a:pt x="55418" y="526473"/>
                </a:cubicBezTo>
                <a:cubicBezTo>
                  <a:pt x="131013" y="580470"/>
                  <a:pt x="208869" y="561184"/>
                  <a:pt x="304800" y="568036"/>
                </a:cubicBezTo>
                <a:cubicBezTo>
                  <a:pt x="501922" y="633746"/>
                  <a:pt x="358741" y="594623"/>
                  <a:pt x="748146" y="609600"/>
                </a:cubicBezTo>
                <a:lnTo>
                  <a:pt x="1510146" y="581891"/>
                </a:lnTo>
                <a:cubicBezTo>
                  <a:pt x="1586383" y="581891"/>
                  <a:pt x="1577694" y="595314"/>
                  <a:pt x="1634837" y="609600"/>
                </a:cubicBezTo>
                <a:cubicBezTo>
                  <a:pt x="1657682" y="615311"/>
                  <a:pt x="1681018" y="618837"/>
                  <a:pt x="1704109" y="623455"/>
                </a:cubicBezTo>
                <a:cubicBezTo>
                  <a:pt x="1750291" y="618837"/>
                  <a:pt x="1797038" y="618153"/>
                  <a:pt x="1842655" y="609600"/>
                </a:cubicBezTo>
                <a:cubicBezTo>
                  <a:pt x="1871363" y="604217"/>
                  <a:pt x="1925782" y="581891"/>
                  <a:pt x="1925782" y="581891"/>
                </a:cubicBezTo>
                <a:cubicBezTo>
                  <a:pt x="1966693" y="459160"/>
                  <a:pt x="1964581" y="482170"/>
                  <a:pt x="1925782" y="249382"/>
                </a:cubicBezTo>
                <a:cubicBezTo>
                  <a:pt x="1922561" y="230055"/>
                  <a:pt x="1896761" y="222870"/>
                  <a:pt x="1884218" y="207818"/>
                </a:cubicBezTo>
                <a:cubicBezTo>
                  <a:pt x="1873558" y="195026"/>
                  <a:pt x="1870363" y="175491"/>
                  <a:pt x="1856509" y="166255"/>
                </a:cubicBezTo>
                <a:cubicBezTo>
                  <a:pt x="1840666" y="155693"/>
                  <a:pt x="1819564" y="157018"/>
                  <a:pt x="1801091" y="152400"/>
                </a:cubicBezTo>
                <a:cubicBezTo>
                  <a:pt x="1787236" y="138545"/>
                  <a:pt x="1777432" y="118794"/>
                  <a:pt x="1759527" y="110836"/>
                </a:cubicBezTo>
                <a:cubicBezTo>
                  <a:pt x="1733857" y="99427"/>
                  <a:pt x="1704038" y="102007"/>
                  <a:pt x="1676400" y="96982"/>
                </a:cubicBezTo>
                <a:cubicBezTo>
                  <a:pt x="1600269" y="83140"/>
                  <a:pt x="1605676" y="80411"/>
                  <a:pt x="1524000" y="69273"/>
                </a:cubicBezTo>
                <a:cubicBezTo>
                  <a:pt x="1450217" y="59212"/>
                  <a:pt x="1302327" y="41564"/>
                  <a:pt x="1302327" y="41564"/>
                </a:cubicBezTo>
                <a:cubicBezTo>
                  <a:pt x="1209964" y="46182"/>
                  <a:pt x="1117368" y="47407"/>
                  <a:pt x="1025237" y="55418"/>
                </a:cubicBezTo>
                <a:cubicBezTo>
                  <a:pt x="978404" y="59490"/>
                  <a:pt x="969053" y="87523"/>
                  <a:pt x="928255" y="110836"/>
                </a:cubicBezTo>
                <a:cubicBezTo>
                  <a:pt x="912795" y="119670"/>
                  <a:pt x="843271" y="135546"/>
                  <a:pt x="831273" y="138546"/>
                </a:cubicBezTo>
                <a:cubicBezTo>
                  <a:pt x="803564" y="133928"/>
                  <a:pt x="774796" y="133574"/>
                  <a:pt x="748146" y="124691"/>
                </a:cubicBezTo>
                <a:cubicBezTo>
                  <a:pt x="732349" y="119425"/>
                  <a:pt x="723066" y="99337"/>
                  <a:pt x="706582" y="96982"/>
                </a:cubicBezTo>
                <a:cubicBezTo>
                  <a:pt x="624163" y="85208"/>
                  <a:pt x="540327" y="87745"/>
                  <a:pt x="457200" y="83127"/>
                </a:cubicBezTo>
                <a:lnTo>
                  <a:pt x="374073" y="55418"/>
                </a:lnTo>
                <a:lnTo>
                  <a:pt x="332509" y="41564"/>
                </a:lnTo>
                <a:cubicBezTo>
                  <a:pt x="283261" y="8732"/>
                  <a:pt x="355600" y="0"/>
                  <a:pt x="332509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1752600" y="533400"/>
            <a:ext cx="1676400" cy="3048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fr-FR"/>
              <a:t>AVL </a:t>
            </a:r>
          </a:p>
        </p:txBody>
      </p:sp>
      <p:sp>
        <p:nvSpPr>
          <p:cNvPr id="8195" name="Rectangle 5"/>
          <p:cNvSpPr>
            <a:spLocks noChangeArrowheads="1"/>
          </p:cNvSpPr>
          <p:nvPr/>
        </p:nvSpPr>
        <p:spPr bwMode="auto">
          <a:xfrm>
            <a:off x="1785938" y="1447800"/>
            <a:ext cx="1676400" cy="3048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fr-FR"/>
              <a:t>B Arbres</a:t>
            </a:r>
          </a:p>
        </p:txBody>
      </p:sp>
      <p:sp>
        <p:nvSpPr>
          <p:cNvPr id="8196" name="Rectangle 6"/>
          <p:cNvSpPr>
            <a:spLocks noChangeArrowheads="1"/>
          </p:cNvSpPr>
          <p:nvPr/>
        </p:nvSpPr>
        <p:spPr bwMode="auto">
          <a:xfrm>
            <a:off x="3714750" y="1428750"/>
            <a:ext cx="1676400" cy="3048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fr-FR" dirty="0"/>
              <a:t>Arbres 2-3</a:t>
            </a:r>
          </a:p>
        </p:txBody>
      </p:sp>
      <p:sp>
        <p:nvSpPr>
          <p:cNvPr id="8197" name="Rectangle 7"/>
          <p:cNvSpPr>
            <a:spLocks noChangeArrowheads="1"/>
          </p:cNvSpPr>
          <p:nvPr/>
        </p:nvSpPr>
        <p:spPr bwMode="auto">
          <a:xfrm>
            <a:off x="5786438" y="1428750"/>
            <a:ext cx="1676400" cy="3048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fr-FR"/>
              <a:t>Arbres 2-4</a:t>
            </a:r>
          </a:p>
        </p:txBody>
      </p:sp>
      <p:sp>
        <p:nvSpPr>
          <p:cNvPr id="8198" name="Rectangle 10"/>
          <p:cNvSpPr>
            <a:spLocks noChangeArrowheads="1"/>
          </p:cNvSpPr>
          <p:nvPr/>
        </p:nvSpPr>
        <p:spPr bwMode="auto">
          <a:xfrm>
            <a:off x="1785938" y="4214813"/>
            <a:ext cx="1676400" cy="3048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fr-FR"/>
              <a:t>Arbres AA</a:t>
            </a:r>
          </a:p>
        </p:txBody>
      </p:sp>
      <p:sp>
        <p:nvSpPr>
          <p:cNvPr id="8199" name="Rectangle 13"/>
          <p:cNvSpPr>
            <a:spLocks noChangeArrowheads="1"/>
          </p:cNvSpPr>
          <p:nvPr/>
        </p:nvSpPr>
        <p:spPr bwMode="auto">
          <a:xfrm>
            <a:off x="1785938" y="3500438"/>
            <a:ext cx="2286000" cy="357187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fr-FR"/>
              <a:t>Arbres Red-Black</a:t>
            </a:r>
          </a:p>
        </p:txBody>
      </p:sp>
      <p:sp>
        <p:nvSpPr>
          <p:cNvPr id="8200" name="Line 15"/>
          <p:cNvSpPr>
            <a:spLocks noChangeShapeType="1"/>
          </p:cNvSpPr>
          <p:nvPr/>
        </p:nvSpPr>
        <p:spPr bwMode="auto">
          <a:xfrm>
            <a:off x="1524000" y="457200"/>
            <a:ext cx="0" cy="6172200"/>
          </a:xfrm>
          <a:prstGeom prst="line">
            <a:avLst/>
          </a:prstGeom>
          <a:noFill/>
          <a:ln w="76200" cap="sq" cmpd="tri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 wrap="none"/>
          <a:lstStyle/>
          <a:p>
            <a:endParaRPr lang="fr-FR"/>
          </a:p>
        </p:txBody>
      </p:sp>
      <p:sp>
        <p:nvSpPr>
          <p:cNvPr id="8201" name="Line 17"/>
          <p:cNvSpPr>
            <a:spLocks noChangeShapeType="1"/>
          </p:cNvSpPr>
          <p:nvPr/>
        </p:nvSpPr>
        <p:spPr bwMode="auto">
          <a:xfrm>
            <a:off x="1576388" y="1143000"/>
            <a:ext cx="6781800" cy="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fr-FR"/>
          </a:p>
        </p:txBody>
      </p:sp>
      <p:sp>
        <p:nvSpPr>
          <p:cNvPr id="8202" name="Line 18"/>
          <p:cNvSpPr>
            <a:spLocks noChangeShapeType="1"/>
          </p:cNvSpPr>
          <p:nvPr/>
        </p:nvSpPr>
        <p:spPr bwMode="auto">
          <a:xfrm>
            <a:off x="1600200" y="5029200"/>
            <a:ext cx="6858000" cy="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fr-FR"/>
          </a:p>
        </p:txBody>
      </p:sp>
      <p:sp>
        <p:nvSpPr>
          <p:cNvPr id="8203" name="Oval 19"/>
          <p:cNvSpPr>
            <a:spLocks noChangeArrowheads="1"/>
          </p:cNvSpPr>
          <p:nvPr/>
        </p:nvSpPr>
        <p:spPr bwMode="auto">
          <a:xfrm rot="-5400000">
            <a:off x="-892968" y="3178969"/>
            <a:ext cx="3643312" cy="857250"/>
          </a:xfrm>
          <a:prstGeom prst="ellipse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fr-FR"/>
              <a:t>Arbres équilibrés en RAM</a:t>
            </a:r>
          </a:p>
        </p:txBody>
      </p:sp>
      <p:sp>
        <p:nvSpPr>
          <p:cNvPr id="8204" name="Text Box 26"/>
          <p:cNvSpPr txBox="1">
            <a:spLocks noChangeArrowheads="1"/>
          </p:cNvSpPr>
          <p:nvPr/>
        </p:nvSpPr>
        <p:spPr bwMode="auto">
          <a:xfrm>
            <a:off x="3429000" y="457200"/>
            <a:ext cx="800100" cy="46196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fr-FR"/>
              <a:t>1962</a:t>
            </a:r>
          </a:p>
        </p:txBody>
      </p:sp>
      <p:sp>
        <p:nvSpPr>
          <p:cNvPr id="8205" name="Text Box 27"/>
          <p:cNvSpPr txBox="1">
            <a:spLocks noChangeArrowheads="1"/>
          </p:cNvSpPr>
          <p:nvPr/>
        </p:nvSpPr>
        <p:spPr bwMode="auto">
          <a:xfrm>
            <a:off x="7358063" y="1857375"/>
            <a:ext cx="800100" cy="46196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fr-FR"/>
              <a:t>1972</a:t>
            </a:r>
          </a:p>
        </p:txBody>
      </p:sp>
      <p:sp>
        <p:nvSpPr>
          <p:cNvPr id="8206" name="Text Box 30"/>
          <p:cNvSpPr txBox="1">
            <a:spLocks noChangeArrowheads="1"/>
          </p:cNvSpPr>
          <p:nvPr/>
        </p:nvSpPr>
        <p:spPr bwMode="auto">
          <a:xfrm>
            <a:off x="3629025" y="4143375"/>
            <a:ext cx="800100" cy="46196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fr-FR"/>
              <a:t>1993</a:t>
            </a:r>
          </a:p>
        </p:txBody>
      </p:sp>
      <p:sp>
        <p:nvSpPr>
          <p:cNvPr id="8207" name="Text Box 32"/>
          <p:cNvSpPr txBox="1">
            <a:spLocks noChangeArrowheads="1"/>
          </p:cNvSpPr>
          <p:nvPr/>
        </p:nvSpPr>
        <p:spPr bwMode="auto">
          <a:xfrm>
            <a:off x="3571875" y="5857875"/>
            <a:ext cx="800100" cy="46196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fr-FR"/>
              <a:t>2008</a:t>
            </a:r>
          </a:p>
        </p:txBody>
      </p:sp>
      <p:sp>
        <p:nvSpPr>
          <p:cNvPr id="8208" name="Rectangle 34"/>
          <p:cNvSpPr>
            <a:spLocks noChangeArrowheads="1"/>
          </p:cNvSpPr>
          <p:nvPr/>
        </p:nvSpPr>
        <p:spPr bwMode="auto">
          <a:xfrm>
            <a:off x="1824038" y="5857875"/>
            <a:ext cx="1676400" cy="357188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fr-FR"/>
              <a:t>LLRB</a:t>
            </a:r>
          </a:p>
        </p:txBody>
      </p:sp>
      <p:sp>
        <p:nvSpPr>
          <p:cNvPr id="8209" name="Text Box 30"/>
          <p:cNvSpPr txBox="1">
            <a:spLocks noChangeArrowheads="1"/>
          </p:cNvSpPr>
          <p:nvPr/>
        </p:nvSpPr>
        <p:spPr bwMode="auto">
          <a:xfrm>
            <a:off x="4129088" y="3429000"/>
            <a:ext cx="800100" cy="46196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fr-FR"/>
              <a:t>1978</a:t>
            </a:r>
          </a:p>
        </p:txBody>
      </p:sp>
      <p:sp>
        <p:nvSpPr>
          <p:cNvPr id="8210" name="Line 18"/>
          <p:cNvSpPr>
            <a:spLocks noChangeShapeType="1"/>
          </p:cNvSpPr>
          <p:nvPr/>
        </p:nvSpPr>
        <p:spPr bwMode="auto">
          <a:xfrm>
            <a:off x="1571625" y="3143250"/>
            <a:ext cx="6858000" cy="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fr-FR"/>
          </a:p>
        </p:txBody>
      </p:sp>
      <p:sp>
        <p:nvSpPr>
          <p:cNvPr id="8211" name="Rectangle 5"/>
          <p:cNvSpPr>
            <a:spLocks noChangeArrowheads="1"/>
          </p:cNvSpPr>
          <p:nvPr/>
        </p:nvSpPr>
        <p:spPr bwMode="auto">
          <a:xfrm>
            <a:off x="1785938" y="2052638"/>
            <a:ext cx="2857500" cy="3048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fr-FR"/>
              <a:t>BB : B-arbres Binaires</a:t>
            </a:r>
          </a:p>
        </p:txBody>
      </p:sp>
      <p:sp>
        <p:nvSpPr>
          <p:cNvPr id="8212" name="Rectangle 5"/>
          <p:cNvSpPr>
            <a:spLocks noChangeArrowheads="1"/>
          </p:cNvSpPr>
          <p:nvPr/>
        </p:nvSpPr>
        <p:spPr bwMode="auto">
          <a:xfrm>
            <a:off x="1785938" y="2643188"/>
            <a:ext cx="4643437" cy="357187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fr-FR"/>
              <a:t>SBB : B-arbres Binaires Symétriques</a:t>
            </a:r>
          </a:p>
        </p:txBody>
      </p:sp>
      <p:sp>
        <p:nvSpPr>
          <p:cNvPr id="22" name="Rectangle 21"/>
          <p:cNvSpPr/>
          <p:nvPr/>
        </p:nvSpPr>
        <p:spPr>
          <a:xfrm>
            <a:off x="0" y="0"/>
            <a:ext cx="35718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Arbres équilibrés en RAM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ylindre 9"/>
          <p:cNvSpPr/>
          <p:nvPr/>
        </p:nvSpPr>
        <p:spPr>
          <a:xfrm>
            <a:off x="785786" y="1214422"/>
            <a:ext cx="6786610" cy="5214974"/>
          </a:xfrm>
          <a:prstGeom prst="can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 rot="1813602">
            <a:off x="555028" y="5352527"/>
            <a:ext cx="1571636" cy="642942"/>
          </a:xfrm>
        </p:spPr>
        <p:txBody>
          <a:bodyPr>
            <a:noAutofit/>
          </a:bodyPr>
          <a:lstStyle/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fr-FR" sz="2200" b="1" dirty="0" smtClean="0">
                <a:cs typeface="Times New Roman" pitchFamily="18" charset="0"/>
              </a:rPr>
              <a:t>Local </a:t>
            </a:r>
            <a:r>
              <a:rPr lang="fr-FR" sz="2200" b="1" dirty="0">
                <a:cs typeface="Times New Roman" pitchFamily="18" charset="0"/>
              </a:rPr>
              <a:t>ou distribué 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42862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>
                <a:solidFill>
                  <a:prstClr val="black"/>
                </a:solidFill>
                <a:cs typeface="Times New Roman" pitchFamily="18" charset="0"/>
              </a:rPr>
              <a:t>Structures de </a:t>
            </a: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fichiers :  </a:t>
            </a:r>
            <a:r>
              <a:rPr lang="fr-FR" b="1" dirty="0" smtClean="0">
                <a:cs typeface="Times New Roman" pitchFamily="18" charset="0"/>
              </a:rPr>
              <a:t>Classification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85984" y="3181988"/>
            <a:ext cx="4214842" cy="117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sz="2200" b="1" dirty="0" smtClean="0">
                <a:solidFill>
                  <a:prstClr val="black"/>
                </a:solidFill>
                <a:cs typeface="Times New Roman" pitchFamily="18" charset="0"/>
              </a:rPr>
              <a:t>- Organisation directe( </a:t>
            </a:r>
            <a:r>
              <a:rPr lang="fr-FR" sz="2200" b="1" dirty="0">
                <a:solidFill>
                  <a:prstClr val="black"/>
                </a:solidFill>
                <a:cs typeface="Times New Roman" pitchFamily="18" charset="0"/>
              </a:rPr>
              <a:t>hash-code) </a:t>
            </a:r>
            <a:endParaRPr lang="fr-FR" sz="2200" b="1" dirty="0" smtClean="0">
              <a:solidFill>
                <a:prstClr val="black"/>
              </a:solidFill>
              <a:cs typeface="Times New Roman" pitchFamily="18" charset="0"/>
            </a:endParaRPr>
          </a:p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sz="2200" b="1" dirty="0" smtClean="0">
                <a:solidFill>
                  <a:prstClr val="black"/>
                </a:solidFill>
                <a:cs typeface="Times New Roman" pitchFamily="18" charset="0"/>
              </a:rPr>
              <a:t>- Organisation </a:t>
            </a:r>
            <a:r>
              <a:rPr lang="fr-FR" sz="2200" b="1" dirty="0">
                <a:solidFill>
                  <a:prstClr val="black"/>
                </a:solidFill>
                <a:cs typeface="Times New Roman" pitchFamily="18" charset="0"/>
              </a:rPr>
              <a:t>d'arbre ( tables d'index hiérarchisées )</a:t>
            </a:r>
          </a:p>
        </p:txBody>
      </p:sp>
      <p:sp>
        <p:nvSpPr>
          <p:cNvPr id="7" name="Rectangle 6"/>
          <p:cNvSpPr/>
          <p:nvPr/>
        </p:nvSpPr>
        <p:spPr>
          <a:xfrm rot="2375998">
            <a:off x="5950898" y="1517158"/>
            <a:ext cx="257176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sz="2200" b="1" dirty="0">
                <a:solidFill>
                  <a:prstClr val="black"/>
                </a:solidFill>
                <a:cs typeface="Times New Roman" pitchFamily="18" charset="0"/>
              </a:rPr>
              <a:t>Simple attribut, plusieurs attributs</a:t>
            </a:r>
          </a:p>
        </p:txBody>
      </p:sp>
      <p:sp>
        <p:nvSpPr>
          <p:cNvPr id="8" name="Rectangle 7"/>
          <p:cNvSpPr/>
          <p:nvPr/>
        </p:nvSpPr>
        <p:spPr>
          <a:xfrm rot="19937319">
            <a:off x="433637" y="1371231"/>
            <a:ext cx="178595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sz="2200" b="1" dirty="0">
                <a:solidFill>
                  <a:prstClr val="black"/>
                </a:solidFill>
                <a:cs typeface="Times New Roman" pitchFamily="18" charset="0"/>
              </a:rPr>
              <a:t>Statique </a:t>
            </a:r>
            <a:r>
              <a:rPr lang="fr-FR" sz="2200" b="1" dirty="0" smtClean="0">
                <a:solidFill>
                  <a:prstClr val="black"/>
                </a:solidFill>
                <a:cs typeface="Times New Roman" pitchFamily="18" charset="0"/>
              </a:rPr>
              <a:t>ou dynamique</a:t>
            </a:r>
            <a:endParaRPr lang="fr-FR" sz="2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 rot="19188870">
            <a:off x="5836336" y="5218736"/>
            <a:ext cx="2286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sz="2200" b="1" dirty="0">
                <a:solidFill>
                  <a:prstClr val="black"/>
                </a:solidFill>
                <a:cs typeface="Times New Roman" pitchFamily="18" charset="0"/>
              </a:rPr>
              <a:t>Préservation de l'ordre ou pas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build="p"/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1752600" y="533400"/>
            <a:ext cx="1676400" cy="3048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fr-FR"/>
              <a:t>Hachage </a:t>
            </a:r>
          </a:p>
        </p:txBody>
      </p:sp>
      <p:sp>
        <p:nvSpPr>
          <p:cNvPr id="11267" name="Rectangle 5"/>
          <p:cNvSpPr>
            <a:spLocks noChangeArrowheads="1"/>
          </p:cNvSpPr>
          <p:nvPr/>
        </p:nvSpPr>
        <p:spPr bwMode="auto">
          <a:xfrm>
            <a:off x="1752600" y="1447800"/>
            <a:ext cx="1676400" cy="3048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fr-FR"/>
              <a:t>B Arbres</a:t>
            </a:r>
          </a:p>
        </p:txBody>
      </p:sp>
      <p:sp>
        <p:nvSpPr>
          <p:cNvPr id="11268" name="Rectangle 6"/>
          <p:cNvSpPr>
            <a:spLocks noChangeArrowheads="1"/>
          </p:cNvSpPr>
          <p:nvPr/>
        </p:nvSpPr>
        <p:spPr bwMode="auto">
          <a:xfrm>
            <a:off x="1752600" y="2209800"/>
            <a:ext cx="1676400" cy="3048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fr-FR"/>
              <a:t>LH</a:t>
            </a:r>
          </a:p>
        </p:txBody>
      </p:sp>
      <p:sp>
        <p:nvSpPr>
          <p:cNvPr id="11269" name="Rectangle 7"/>
          <p:cNvSpPr>
            <a:spLocks noChangeArrowheads="1"/>
          </p:cNvSpPr>
          <p:nvPr/>
        </p:nvSpPr>
        <p:spPr bwMode="auto">
          <a:xfrm>
            <a:off x="3810000" y="2209800"/>
            <a:ext cx="1676400" cy="3048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fr-FR"/>
              <a:t>TH </a:t>
            </a:r>
          </a:p>
        </p:txBody>
      </p:sp>
      <p:sp>
        <p:nvSpPr>
          <p:cNvPr id="11270" name="Rectangle 8"/>
          <p:cNvSpPr>
            <a:spLocks noChangeArrowheads="1"/>
          </p:cNvSpPr>
          <p:nvPr/>
        </p:nvSpPr>
        <p:spPr bwMode="auto">
          <a:xfrm>
            <a:off x="7086600" y="6096000"/>
            <a:ext cx="1676400" cy="3048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fr-FR"/>
              <a:t>TH*</a:t>
            </a:r>
          </a:p>
        </p:txBody>
      </p:sp>
      <p:sp>
        <p:nvSpPr>
          <p:cNvPr id="11271" name="Rectangle 9"/>
          <p:cNvSpPr>
            <a:spLocks noChangeArrowheads="1"/>
          </p:cNvSpPr>
          <p:nvPr/>
        </p:nvSpPr>
        <p:spPr bwMode="auto">
          <a:xfrm>
            <a:off x="1752600" y="5181600"/>
            <a:ext cx="1676400" cy="3048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fr-FR"/>
              <a:t>LH*</a:t>
            </a:r>
          </a:p>
        </p:txBody>
      </p:sp>
      <p:sp>
        <p:nvSpPr>
          <p:cNvPr id="11272" name="Rectangle 10"/>
          <p:cNvSpPr>
            <a:spLocks noChangeArrowheads="1"/>
          </p:cNvSpPr>
          <p:nvPr/>
        </p:nvSpPr>
        <p:spPr bwMode="auto">
          <a:xfrm>
            <a:off x="1828800" y="3352800"/>
            <a:ext cx="1676400" cy="3048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fr-FR"/>
              <a:t>HI</a:t>
            </a:r>
          </a:p>
        </p:txBody>
      </p:sp>
      <p:sp>
        <p:nvSpPr>
          <p:cNvPr id="11273" name="Rectangle 11"/>
          <p:cNvSpPr>
            <a:spLocks noChangeArrowheads="1"/>
          </p:cNvSpPr>
          <p:nvPr/>
        </p:nvSpPr>
        <p:spPr bwMode="auto">
          <a:xfrm>
            <a:off x="4419600" y="6172200"/>
            <a:ext cx="1676400" cy="3048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fr-FR"/>
              <a:t>HI*</a:t>
            </a:r>
          </a:p>
        </p:txBody>
      </p:sp>
      <p:sp>
        <p:nvSpPr>
          <p:cNvPr id="11274" name="Rectangle 12"/>
          <p:cNvSpPr>
            <a:spLocks noChangeArrowheads="1"/>
          </p:cNvSpPr>
          <p:nvPr/>
        </p:nvSpPr>
        <p:spPr bwMode="auto">
          <a:xfrm>
            <a:off x="3733800" y="4419600"/>
            <a:ext cx="1676400" cy="3048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fr-FR"/>
              <a:t>MTH </a:t>
            </a:r>
          </a:p>
        </p:txBody>
      </p:sp>
      <p:sp>
        <p:nvSpPr>
          <p:cNvPr id="11275" name="Rectangle 13"/>
          <p:cNvSpPr>
            <a:spLocks noChangeArrowheads="1"/>
          </p:cNvSpPr>
          <p:nvPr/>
        </p:nvSpPr>
        <p:spPr bwMode="auto">
          <a:xfrm>
            <a:off x="1752600" y="4419600"/>
            <a:ext cx="1676400" cy="3048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fr-FR"/>
              <a:t>MLH</a:t>
            </a:r>
          </a:p>
        </p:txBody>
      </p:sp>
      <p:sp>
        <p:nvSpPr>
          <p:cNvPr id="11276" name="Rectangle 14"/>
          <p:cNvSpPr>
            <a:spLocks noChangeArrowheads="1"/>
          </p:cNvSpPr>
          <p:nvPr/>
        </p:nvSpPr>
        <p:spPr bwMode="auto">
          <a:xfrm>
            <a:off x="5715000" y="4419600"/>
            <a:ext cx="1676400" cy="3048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fr-FR"/>
              <a:t>MBT</a:t>
            </a:r>
          </a:p>
        </p:txBody>
      </p:sp>
      <p:sp>
        <p:nvSpPr>
          <p:cNvPr id="11277" name="Line 15"/>
          <p:cNvSpPr>
            <a:spLocks noChangeShapeType="1"/>
          </p:cNvSpPr>
          <p:nvPr/>
        </p:nvSpPr>
        <p:spPr bwMode="auto">
          <a:xfrm>
            <a:off x="1524000" y="457200"/>
            <a:ext cx="0" cy="6172200"/>
          </a:xfrm>
          <a:prstGeom prst="line">
            <a:avLst/>
          </a:prstGeom>
          <a:noFill/>
          <a:ln w="76200" cap="sq" cmpd="tri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 wrap="none"/>
          <a:lstStyle/>
          <a:p>
            <a:endParaRPr lang="fr-FR"/>
          </a:p>
        </p:txBody>
      </p:sp>
      <p:sp>
        <p:nvSpPr>
          <p:cNvPr id="11278" name="Line 17"/>
          <p:cNvSpPr>
            <a:spLocks noChangeShapeType="1"/>
          </p:cNvSpPr>
          <p:nvPr/>
        </p:nvSpPr>
        <p:spPr bwMode="auto">
          <a:xfrm>
            <a:off x="1600200" y="3124200"/>
            <a:ext cx="6781800" cy="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fr-FR"/>
          </a:p>
        </p:txBody>
      </p:sp>
      <p:sp>
        <p:nvSpPr>
          <p:cNvPr id="11279" name="Line 18"/>
          <p:cNvSpPr>
            <a:spLocks noChangeShapeType="1"/>
          </p:cNvSpPr>
          <p:nvPr/>
        </p:nvSpPr>
        <p:spPr bwMode="auto">
          <a:xfrm>
            <a:off x="1600200" y="5029200"/>
            <a:ext cx="6858000" cy="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fr-FR"/>
          </a:p>
        </p:txBody>
      </p:sp>
      <p:sp>
        <p:nvSpPr>
          <p:cNvPr id="11280" name="Oval 19"/>
          <p:cNvSpPr>
            <a:spLocks noChangeArrowheads="1"/>
          </p:cNvSpPr>
          <p:nvPr/>
        </p:nvSpPr>
        <p:spPr bwMode="auto">
          <a:xfrm>
            <a:off x="6248400" y="1676400"/>
            <a:ext cx="2286000" cy="685800"/>
          </a:xfrm>
          <a:prstGeom prst="ellipse">
            <a:avLst/>
          </a:prstGeom>
          <a:solidFill>
            <a:schemeClr val="hlink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fr-FR"/>
              <a:t>Uni-dim</a:t>
            </a:r>
          </a:p>
        </p:txBody>
      </p:sp>
      <p:sp>
        <p:nvSpPr>
          <p:cNvPr id="11281" name="Oval 21"/>
          <p:cNvSpPr>
            <a:spLocks noChangeArrowheads="1"/>
          </p:cNvSpPr>
          <p:nvPr/>
        </p:nvSpPr>
        <p:spPr bwMode="auto">
          <a:xfrm>
            <a:off x="1905000" y="5943600"/>
            <a:ext cx="2286000" cy="685800"/>
          </a:xfrm>
          <a:prstGeom prst="ellipse">
            <a:avLst/>
          </a:prstGeom>
          <a:solidFill>
            <a:schemeClr val="hlink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fr-FR"/>
              <a:t>Distribuées</a:t>
            </a:r>
          </a:p>
        </p:txBody>
      </p:sp>
      <p:sp>
        <p:nvSpPr>
          <p:cNvPr id="11282" name="Oval 22"/>
          <p:cNvSpPr>
            <a:spLocks noChangeArrowheads="1"/>
          </p:cNvSpPr>
          <p:nvPr/>
        </p:nvSpPr>
        <p:spPr bwMode="auto">
          <a:xfrm>
            <a:off x="6172200" y="3352800"/>
            <a:ext cx="2286000" cy="685800"/>
          </a:xfrm>
          <a:prstGeom prst="ellipse">
            <a:avLst/>
          </a:prstGeom>
          <a:solidFill>
            <a:schemeClr val="hlink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fr-FR"/>
              <a:t>Multi-dim</a:t>
            </a:r>
          </a:p>
        </p:txBody>
      </p:sp>
      <p:sp>
        <p:nvSpPr>
          <p:cNvPr id="11283" name="Text Box 26"/>
          <p:cNvSpPr txBox="1">
            <a:spLocks noChangeArrowheads="1"/>
          </p:cNvSpPr>
          <p:nvPr/>
        </p:nvSpPr>
        <p:spPr bwMode="auto">
          <a:xfrm>
            <a:off x="3429000" y="457200"/>
            <a:ext cx="7937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fr-FR"/>
              <a:t>1955</a:t>
            </a:r>
          </a:p>
        </p:txBody>
      </p:sp>
      <p:sp>
        <p:nvSpPr>
          <p:cNvPr id="11284" name="Text Box 27"/>
          <p:cNvSpPr txBox="1">
            <a:spLocks noChangeArrowheads="1"/>
          </p:cNvSpPr>
          <p:nvPr/>
        </p:nvSpPr>
        <p:spPr bwMode="auto">
          <a:xfrm>
            <a:off x="3429000" y="1371600"/>
            <a:ext cx="7937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fr-FR"/>
              <a:t>1973</a:t>
            </a:r>
          </a:p>
        </p:txBody>
      </p:sp>
      <p:sp>
        <p:nvSpPr>
          <p:cNvPr id="11285" name="Text Box 28"/>
          <p:cNvSpPr txBox="1">
            <a:spLocks noChangeArrowheads="1"/>
          </p:cNvSpPr>
          <p:nvPr/>
        </p:nvSpPr>
        <p:spPr bwMode="auto">
          <a:xfrm>
            <a:off x="1981200" y="2514600"/>
            <a:ext cx="7937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fr-FR"/>
              <a:t>1980</a:t>
            </a:r>
          </a:p>
        </p:txBody>
      </p:sp>
      <p:sp>
        <p:nvSpPr>
          <p:cNvPr id="11286" name="Text Box 29"/>
          <p:cNvSpPr txBox="1">
            <a:spLocks noChangeArrowheads="1"/>
          </p:cNvSpPr>
          <p:nvPr/>
        </p:nvSpPr>
        <p:spPr bwMode="auto">
          <a:xfrm>
            <a:off x="4038600" y="2514600"/>
            <a:ext cx="7937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fr-FR"/>
              <a:t>1981</a:t>
            </a:r>
          </a:p>
        </p:txBody>
      </p:sp>
      <p:sp>
        <p:nvSpPr>
          <p:cNvPr id="11287" name="Text Box 30"/>
          <p:cNvSpPr txBox="1">
            <a:spLocks noChangeArrowheads="1"/>
          </p:cNvSpPr>
          <p:nvPr/>
        </p:nvSpPr>
        <p:spPr bwMode="auto">
          <a:xfrm>
            <a:off x="3505200" y="3276600"/>
            <a:ext cx="7937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fr-FR"/>
              <a:t>1983</a:t>
            </a:r>
          </a:p>
        </p:txBody>
      </p:sp>
      <p:sp>
        <p:nvSpPr>
          <p:cNvPr id="11288" name="Text Box 31"/>
          <p:cNvSpPr txBox="1">
            <a:spLocks noChangeArrowheads="1"/>
          </p:cNvSpPr>
          <p:nvPr/>
        </p:nvSpPr>
        <p:spPr bwMode="auto">
          <a:xfrm>
            <a:off x="6172200" y="6096000"/>
            <a:ext cx="7937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fr-FR"/>
              <a:t>2002</a:t>
            </a:r>
          </a:p>
        </p:txBody>
      </p:sp>
      <p:sp>
        <p:nvSpPr>
          <p:cNvPr id="11289" name="Text Box 32"/>
          <p:cNvSpPr txBox="1">
            <a:spLocks noChangeArrowheads="1"/>
          </p:cNvSpPr>
          <p:nvPr/>
        </p:nvSpPr>
        <p:spPr bwMode="auto">
          <a:xfrm>
            <a:off x="3505200" y="5105400"/>
            <a:ext cx="7937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fr-FR"/>
              <a:t>1993</a:t>
            </a:r>
          </a:p>
        </p:txBody>
      </p:sp>
      <p:sp>
        <p:nvSpPr>
          <p:cNvPr id="11290" name="Text Box 33"/>
          <p:cNvSpPr txBox="1">
            <a:spLocks noChangeArrowheads="1"/>
          </p:cNvSpPr>
          <p:nvPr/>
        </p:nvSpPr>
        <p:spPr bwMode="auto">
          <a:xfrm>
            <a:off x="7391400" y="4343400"/>
            <a:ext cx="7937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fr-FR"/>
              <a:t>1985</a:t>
            </a:r>
          </a:p>
        </p:txBody>
      </p:sp>
      <p:sp>
        <p:nvSpPr>
          <p:cNvPr id="11291" name="Rectangle 34"/>
          <p:cNvSpPr>
            <a:spLocks noChangeArrowheads="1"/>
          </p:cNvSpPr>
          <p:nvPr/>
        </p:nvSpPr>
        <p:spPr bwMode="auto">
          <a:xfrm>
            <a:off x="4419600" y="5638800"/>
            <a:ext cx="1676400" cy="3048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fr-FR"/>
              <a:t>RP*</a:t>
            </a:r>
          </a:p>
        </p:txBody>
      </p:sp>
      <p:sp>
        <p:nvSpPr>
          <p:cNvPr id="11292" name="Text Box 35"/>
          <p:cNvSpPr txBox="1">
            <a:spLocks noChangeArrowheads="1"/>
          </p:cNvSpPr>
          <p:nvPr/>
        </p:nvSpPr>
        <p:spPr bwMode="auto">
          <a:xfrm>
            <a:off x="6324600" y="5562600"/>
            <a:ext cx="7937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fr-FR"/>
              <a:t>1996</a:t>
            </a:r>
          </a:p>
        </p:txBody>
      </p:sp>
      <p:sp>
        <p:nvSpPr>
          <p:cNvPr id="29" name="Oval 19"/>
          <p:cNvSpPr>
            <a:spLocks noChangeArrowheads="1"/>
          </p:cNvSpPr>
          <p:nvPr/>
        </p:nvSpPr>
        <p:spPr bwMode="auto">
          <a:xfrm rot="-5400000">
            <a:off x="-892968" y="3178969"/>
            <a:ext cx="3643312" cy="857250"/>
          </a:xfrm>
          <a:prstGeom prst="ellipse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fr-FR" dirty="0" smtClean="0"/>
              <a:t>Structures de fichiers</a:t>
            </a:r>
            <a:endParaRPr lang="fr-FR" dirty="0"/>
          </a:p>
        </p:txBody>
      </p:sp>
      <p:sp>
        <p:nvSpPr>
          <p:cNvPr id="30" name="Rectangle 29"/>
          <p:cNvSpPr/>
          <p:nvPr/>
        </p:nvSpPr>
        <p:spPr>
          <a:xfrm>
            <a:off x="0" y="0"/>
            <a:ext cx="35718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Structures de fichiers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llipse 11"/>
          <p:cNvSpPr/>
          <p:nvPr/>
        </p:nvSpPr>
        <p:spPr>
          <a:xfrm>
            <a:off x="857224" y="1142984"/>
            <a:ext cx="6357982" cy="457203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ZoneTexte 2"/>
          <p:cNvSpPr txBox="1"/>
          <p:nvPr/>
        </p:nvSpPr>
        <p:spPr>
          <a:xfrm>
            <a:off x="6500826" y="3000372"/>
            <a:ext cx="1428760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 smtClean="0"/>
              <a:t>O-notation</a:t>
            </a:r>
            <a:endParaRPr lang="fr-FR" b="1" dirty="0"/>
          </a:p>
        </p:txBody>
      </p:sp>
      <p:sp>
        <p:nvSpPr>
          <p:cNvPr id="4" name="ZoneTexte 3"/>
          <p:cNvSpPr txBox="1"/>
          <p:nvPr/>
        </p:nvSpPr>
        <p:spPr>
          <a:xfrm>
            <a:off x="500034" y="1857364"/>
            <a:ext cx="2000264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 smtClean="0"/>
              <a:t>Complexité des algorithmes</a:t>
            </a:r>
            <a:endParaRPr lang="fr-FR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5643570" y="1714488"/>
            <a:ext cx="2000264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 smtClean="0"/>
              <a:t>Mesure des algorithmes</a:t>
            </a:r>
            <a:endParaRPr lang="fr-FR" b="1" dirty="0"/>
          </a:p>
        </p:txBody>
      </p:sp>
      <p:sp>
        <p:nvSpPr>
          <p:cNvPr id="8" name="ZoneTexte 7"/>
          <p:cNvSpPr txBox="1"/>
          <p:nvPr/>
        </p:nvSpPr>
        <p:spPr>
          <a:xfrm>
            <a:off x="6143636" y="3714752"/>
            <a:ext cx="2000264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 smtClean="0"/>
              <a:t>Stratégies: files d’attente - piles</a:t>
            </a:r>
            <a:endParaRPr lang="fr-FR" b="1" dirty="0"/>
          </a:p>
        </p:txBody>
      </p:sp>
      <p:sp>
        <p:nvSpPr>
          <p:cNvPr id="9" name="ZoneTexte 8"/>
          <p:cNvSpPr txBox="1"/>
          <p:nvPr/>
        </p:nvSpPr>
        <p:spPr>
          <a:xfrm>
            <a:off x="2857488" y="928670"/>
            <a:ext cx="2357454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 smtClean="0"/>
              <a:t>Expressions : itérative -récursive</a:t>
            </a:r>
            <a:endParaRPr lang="fr-FR" b="1" dirty="0"/>
          </a:p>
        </p:txBody>
      </p:sp>
      <p:sp>
        <p:nvSpPr>
          <p:cNvPr id="10" name="ZoneTexte 9"/>
          <p:cNvSpPr txBox="1"/>
          <p:nvPr/>
        </p:nvSpPr>
        <p:spPr>
          <a:xfrm>
            <a:off x="3143240" y="5072074"/>
            <a:ext cx="2000264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 smtClean="0"/>
              <a:t>Méthodologie : ascendante - descendante</a:t>
            </a:r>
            <a:endParaRPr lang="fr-FR" b="1" dirty="0"/>
          </a:p>
        </p:txBody>
      </p:sp>
      <p:sp>
        <p:nvSpPr>
          <p:cNvPr id="11" name="ZoneTexte 10"/>
          <p:cNvSpPr txBox="1"/>
          <p:nvPr/>
        </p:nvSpPr>
        <p:spPr>
          <a:xfrm>
            <a:off x="285720" y="3711363"/>
            <a:ext cx="2000264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 smtClean="0"/>
              <a:t>Types abstraits et Implémentation</a:t>
            </a:r>
            <a:endParaRPr lang="fr-FR" b="1" dirty="0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7146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Généralités 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071538" y="2708972"/>
            <a:ext cx="664373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Pré-requis : Structures de données en RAM</a:t>
            </a:r>
            <a:endParaRPr lang="fr-FR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Étoile à 5 branches 7"/>
          <p:cNvSpPr/>
          <p:nvPr/>
        </p:nvSpPr>
        <p:spPr>
          <a:xfrm>
            <a:off x="357158" y="1071546"/>
            <a:ext cx="8072494" cy="5072098"/>
          </a:xfrm>
          <a:prstGeom prst="star5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/>
          <p:cNvSpPr/>
          <p:nvPr/>
        </p:nvSpPr>
        <p:spPr>
          <a:xfrm>
            <a:off x="3286116" y="1357298"/>
            <a:ext cx="2214578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 algn="just">
              <a:lnSpc>
                <a:spcPct val="90000"/>
              </a:lnSpc>
              <a:buClr>
                <a:schemeClr val="accent3"/>
              </a:buClr>
              <a:defRPr/>
            </a:pPr>
            <a:r>
              <a:rPr lang="fr-FR" b="1" dirty="0" smtClean="0"/>
              <a:t>Tableaux, listes</a:t>
            </a:r>
            <a:endParaRPr lang="fr-FR" b="1" i="1" dirty="0"/>
          </a:p>
        </p:txBody>
      </p:sp>
      <p:sp>
        <p:nvSpPr>
          <p:cNvPr id="3" name="Rectangle 2"/>
          <p:cNvSpPr/>
          <p:nvPr/>
        </p:nvSpPr>
        <p:spPr>
          <a:xfrm>
            <a:off x="1500166" y="5786454"/>
            <a:ext cx="12144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Graphes</a:t>
            </a:r>
          </a:p>
        </p:txBody>
      </p:sp>
      <p:sp>
        <p:nvSpPr>
          <p:cNvPr id="4" name="Rectangle 3"/>
          <p:cNvSpPr/>
          <p:nvPr/>
        </p:nvSpPr>
        <p:spPr>
          <a:xfrm>
            <a:off x="6572264" y="2786058"/>
            <a:ext cx="18573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Arbre de recherche </a:t>
            </a:r>
            <a:r>
              <a:rPr lang="fr-FR" b="1" dirty="0" err="1" smtClean="0"/>
              <a:t>m-aire</a:t>
            </a:r>
            <a:r>
              <a:rPr lang="fr-FR" b="1" dirty="0" smtClean="0"/>
              <a:t> d’ordre 3 et 4</a:t>
            </a:r>
          </a:p>
        </p:txBody>
      </p:sp>
      <p:sp>
        <p:nvSpPr>
          <p:cNvPr id="5" name="Rectangle 4"/>
          <p:cNvSpPr/>
          <p:nvPr/>
        </p:nvSpPr>
        <p:spPr>
          <a:xfrm>
            <a:off x="214282" y="2714620"/>
            <a:ext cx="22145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Arbre de recherche binaire</a:t>
            </a:r>
            <a:endParaRPr lang="fr-FR" b="1" dirty="0"/>
          </a:p>
        </p:txBody>
      </p:sp>
      <p:sp>
        <p:nvSpPr>
          <p:cNvPr id="6" name="Rectangle 5"/>
          <p:cNvSpPr/>
          <p:nvPr/>
        </p:nvSpPr>
        <p:spPr>
          <a:xfrm>
            <a:off x="6072198" y="5857892"/>
            <a:ext cx="12858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Hachage</a:t>
            </a:r>
            <a:endParaRPr lang="fr-FR" b="1" dirty="0"/>
          </a:p>
        </p:txBody>
      </p:sp>
      <p:sp>
        <p:nvSpPr>
          <p:cNvPr id="77" name="Rectangle 76"/>
          <p:cNvSpPr/>
          <p:nvPr/>
        </p:nvSpPr>
        <p:spPr>
          <a:xfrm>
            <a:off x="0" y="0"/>
            <a:ext cx="44291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9BBB59"/>
              </a:buClr>
              <a:defRPr/>
            </a:pPr>
            <a:r>
              <a:rPr lang="fr-FR" b="1" i="1" dirty="0" smtClean="0">
                <a:solidFill>
                  <a:prstClr val="black"/>
                </a:solidFill>
                <a:cs typeface="Times New Roman" pitchFamily="18" charset="0"/>
              </a:rPr>
              <a:t>Structures de données en RAM</a:t>
            </a:r>
            <a:endParaRPr lang="fr-FR" b="1" i="1" dirty="0">
              <a:solidFill>
                <a:prstClr val="black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745</TotalTime>
  <Words>1754</Words>
  <Application>Microsoft Office PowerPoint</Application>
  <PresentationFormat>Affichage à l'écran (4:3)</PresentationFormat>
  <Paragraphs>446</Paragraphs>
  <Slides>39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39</vt:i4>
      </vt:variant>
    </vt:vector>
  </HeadingPairs>
  <TitlesOfParts>
    <vt:vector size="41" baseType="lpstr">
      <vt:lpstr>Thème Office</vt:lpstr>
      <vt:lpstr>Document</vt:lpstr>
      <vt:lpstr>Structures de données avancées :  Introduction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Diapositive 24</vt:lpstr>
      <vt:lpstr>Diapositive 25</vt:lpstr>
      <vt:lpstr>Diapositive 26</vt:lpstr>
      <vt:lpstr>Diapositive 27</vt:lpstr>
      <vt:lpstr>Diapositive 28</vt:lpstr>
      <vt:lpstr>Diapositive 29</vt:lpstr>
      <vt:lpstr>Diapositive 30</vt:lpstr>
      <vt:lpstr>Diapositive 31</vt:lpstr>
      <vt:lpstr>Diapositive 32</vt:lpstr>
      <vt:lpstr>Diapositive 33</vt:lpstr>
      <vt:lpstr>Diapositive 34</vt:lpstr>
      <vt:lpstr>Diapositive 35</vt:lpstr>
      <vt:lpstr>Diapositive 36</vt:lpstr>
      <vt:lpstr>Diapositive 37</vt:lpstr>
      <vt:lpstr>Diapositive 38</vt:lpstr>
      <vt:lpstr>Diapositive 39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ALGER</dc:creator>
  <cp:lastModifiedBy>ALGER</cp:lastModifiedBy>
  <cp:revision>35</cp:revision>
  <dcterms:created xsi:type="dcterms:W3CDTF">2012-12-19T18:23:46Z</dcterms:created>
  <dcterms:modified xsi:type="dcterms:W3CDTF">2014-05-20T19:09:46Z</dcterms:modified>
</cp:coreProperties>
</file>