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426" r:id="rId2"/>
    <p:sldId id="427" r:id="rId3"/>
    <p:sldId id="428" r:id="rId4"/>
    <p:sldId id="422" r:id="rId5"/>
    <p:sldId id="320" r:id="rId6"/>
    <p:sldId id="325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281" r:id="rId17"/>
    <p:sldId id="267" r:id="rId18"/>
    <p:sldId id="268" r:id="rId19"/>
    <p:sldId id="269" r:id="rId20"/>
    <p:sldId id="270" r:id="rId21"/>
    <p:sldId id="429" r:id="rId22"/>
    <p:sldId id="430" r:id="rId23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A27F3-B095-4D76-A41C-01DAA188F22E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210FCD5-B2BE-44E7-A8FD-3826A1A998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3"/>
            <a:ext cx="5669280" cy="4600575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</a:t>
            </a:r>
            <a:r>
              <a:rPr lang="fr-FR" sz="3200" i="1" dirty="0" err="1" smtClean="0"/>
              <a:t>Red</a:t>
            </a:r>
            <a:r>
              <a:rPr lang="fr-FR" sz="3200" i="1" dirty="0" smtClean="0"/>
              <a:t>-Black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 eaLnBrk="1" hangingPunct="1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907189" y="376316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607223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2: </a:t>
            </a:r>
            <a:r>
              <a:rPr lang="fr-FR" dirty="0" smtClean="0">
                <a:cs typeface="Times New Roman" pitchFamily="18" charset="0"/>
              </a:rPr>
              <a:t>le frère F de P est noir et X est le fils gauche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31"/>
          <p:cNvGrpSpPr/>
          <p:nvPr/>
        </p:nvGrpSpPr>
        <p:grpSpPr>
          <a:xfrm>
            <a:off x="695396" y="3214710"/>
            <a:ext cx="2233530" cy="1675336"/>
            <a:chOff x="428596" y="2714620"/>
            <a:chExt cx="2233530" cy="1675336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e 39"/>
          <p:cNvGrpSpPr/>
          <p:nvPr/>
        </p:nvGrpSpPr>
        <p:grpSpPr>
          <a:xfrm>
            <a:off x="5575048" y="3214710"/>
            <a:ext cx="2211662" cy="1620029"/>
            <a:chOff x="5575048" y="2769927"/>
            <a:chExt cx="2211662" cy="1620029"/>
          </a:xfrm>
        </p:grpSpPr>
        <p:sp>
          <p:nvSpPr>
            <p:cNvPr id="26" name="Ellipse 25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26" idx="6"/>
              <a:endCxn id="27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6" idx="2"/>
              <a:endCxn id="28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27" idx="2"/>
              <a:endCxn id="34" idx="0"/>
            </p:cNvCxnSpPr>
            <p:nvPr/>
          </p:nvCxnSpPr>
          <p:spPr>
            <a:xfrm rot="10800000" flipV="1">
              <a:off x="6667029" y="3564962"/>
              <a:ext cx="237640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  <a:endCxn id="33" idx="0"/>
            </p:cNvCxnSpPr>
            <p:nvPr/>
          </p:nvCxnSpPr>
          <p:spPr>
            <a:xfrm>
              <a:off x="7237074" y="3564962"/>
              <a:ext cx="383434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e 32"/>
            <p:cNvSpPr/>
            <p:nvPr/>
          </p:nvSpPr>
          <p:spPr>
            <a:xfrm>
              <a:off x="7454305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650082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571472" y="5286388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1472" y="5929330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P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prstClr val="black"/>
                </a:solidFill>
                <a:cs typeface="Times New Roman" pitchFamily="18" charset="0"/>
              </a:rPr>
              <a:t>Le processus se termine</a:t>
            </a:r>
            <a:endParaRPr lang="fr-FR" sz="16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786182" y="3334517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1928826"/>
            <a:ext cx="6000792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3: </a:t>
            </a:r>
            <a:r>
              <a:rPr lang="fr-FR" dirty="0" smtClean="0">
                <a:cs typeface="Times New Roman" pitchFamily="18" charset="0"/>
              </a:rPr>
              <a:t>le frère F de P est noir et X est le fils droit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44"/>
          <p:cNvGrpSpPr/>
          <p:nvPr/>
        </p:nvGrpSpPr>
        <p:grpSpPr>
          <a:xfrm>
            <a:off x="571472" y="2802189"/>
            <a:ext cx="2090654" cy="2318278"/>
            <a:chOff x="571472" y="2714620"/>
            <a:chExt cx="2090654" cy="231827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571472" y="3509654"/>
              <a:ext cx="428628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2025017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1071538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3" idx="6"/>
              <a:endCxn id="24" idx="0"/>
            </p:cNvCxnSpPr>
            <p:nvPr/>
          </p:nvCxnSpPr>
          <p:spPr>
            <a:xfrm>
              <a:off x="1832571" y="4230949"/>
              <a:ext cx="358649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3" idx="2"/>
              <a:endCxn id="25" idx="0"/>
            </p:cNvCxnSpPr>
            <p:nvPr/>
          </p:nvCxnSpPr>
          <p:spPr>
            <a:xfrm rot="10800000" flipV="1">
              <a:off x="1237742" y="4230948"/>
              <a:ext cx="262425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7"/>
          <p:cNvGrpSpPr/>
          <p:nvPr/>
        </p:nvGrpSpPr>
        <p:grpSpPr>
          <a:xfrm>
            <a:off x="5575048" y="2786058"/>
            <a:ext cx="2354538" cy="1691467"/>
            <a:chOff x="5575048" y="2769927"/>
            <a:chExt cx="2354538" cy="1691467"/>
          </a:xfrm>
        </p:grpSpPr>
        <p:sp>
          <p:nvSpPr>
            <p:cNvPr id="29" name="Ellipse 28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7025677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Connecteur droit 31"/>
            <p:cNvCxnSpPr>
              <a:stCxn id="29" idx="6"/>
              <a:endCxn id="30" idx="0"/>
            </p:cNvCxnSpPr>
            <p:nvPr/>
          </p:nvCxnSpPr>
          <p:spPr>
            <a:xfrm>
              <a:off x="6572264" y="2928934"/>
              <a:ext cx="619616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9" idx="2"/>
              <a:endCxn id="31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30" idx="2"/>
              <a:endCxn id="38" idx="0"/>
            </p:cNvCxnSpPr>
            <p:nvPr/>
          </p:nvCxnSpPr>
          <p:spPr>
            <a:xfrm rot="10800000" flipV="1">
              <a:off x="6691815" y="3564962"/>
              <a:ext cx="333863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0" idx="6"/>
              <a:endCxn id="36" idx="0"/>
            </p:cNvCxnSpPr>
            <p:nvPr/>
          </p:nvCxnSpPr>
          <p:spPr>
            <a:xfrm>
              <a:off x="7358082" y="3564962"/>
              <a:ext cx="405302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7597181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Connecteur droit 36"/>
            <p:cNvCxnSpPr>
              <a:stCxn id="31" idx="6"/>
              <a:endCxn id="39" idx="0"/>
            </p:cNvCxnSpPr>
            <p:nvPr/>
          </p:nvCxnSpPr>
          <p:spPr>
            <a:xfrm>
              <a:off x="5907453" y="3564962"/>
              <a:ext cx="330948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Ellipse 37"/>
            <p:cNvSpPr/>
            <p:nvPr/>
          </p:nvSpPr>
          <p:spPr>
            <a:xfrm>
              <a:off x="6525611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607219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571472" y="5357826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gauche du nœud P + 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71472" y="5857892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X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4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12" name="Flèche droite 11"/>
          <p:cNvSpPr/>
          <p:nvPr/>
        </p:nvSpPr>
        <p:spPr>
          <a:xfrm>
            <a:off x="3428992" y="3345420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1996876"/>
            <a:ext cx="485778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4: </a:t>
            </a:r>
            <a:r>
              <a:rPr lang="fr-FR" dirty="0" smtClean="0">
                <a:cs typeface="Times New Roman" pitchFamily="18" charset="0"/>
              </a:rPr>
              <a:t>le nœud père P est la racine de l'arbre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19"/>
          <p:cNvGrpSpPr/>
          <p:nvPr/>
        </p:nvGrpSpPr>
        <p:grpSpPr>
          <a:xfrm>
            <a:off x="714349" y="2845354"/>
            <a:ext cx="1785949" cy="1714512"/>
            <a:chOff x="714349" y="3214686"/>
            <a:chExt cx="1785949" cy="1714512"/>
          </a:xfrm>
        </p:grpSpPr>
        <p:sp>
          <p:nvSpPr>
            <p:cNvPr id="17" name="Ellipse 16"/>
            <p:cNvSpPr/>
            <p:nvPr/>
          </p:nvSpPr>
          <p:spPr>
            <a:xfrm>
              <a:off x="1643042" y="3214686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118191" y="401663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7" idx="2"/>
              <a:endCxn id="18" idx="0"/>
            </p:cNvCxnSpPr>
            <p:nvPr/>
          </p:nvCxnSpPr>
          <p:spPr>
            <a:xfrm rot="10800000" flipV="1">
              <a:off x="1284394" y="3373693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7" idx="6"/>
            </p:cNvCxnSpPr>
            <p:nvPr/>
          </p:nvCxnSpPr>
          <p:spPr>
            <a:xfrm>
              <a:off x="1975447" y="3373693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714349" y="4175642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450596" y="4175642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21"/>
          <p:cNvGrpSpPr/>
          <p:nvPr/>
        </p:nvGrpSpPr>
        <p:grpSpPr>
          <a:xfrm>
            <a:off x="5000629" y="2845354"/>
            <a:ext cx="1785949" cy="1714512"/>
            <a:chOff x="4643439" y="3143248"/>
            <a:chExt cx="1785949" cy="1714512"/>
          </a:xfrm>
        </p:grpSpPr>
        <p:sp>
          <p:nvSpPr>
            <p:cNvPr id="24" name="Ellipse 23"/>
            <p:cNvSpPr/>
            <p:nvPr/>
          </p:nvSpPr>
          <p:spPr>
            <a:xfrm>
              <a:off x="5572132" y="31432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047281" y="394519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4" idx="2"/>
              <a:endCxn id="25" idx="0"/>
            </p:cNvCxnSpPr>
            <p:nvPr/>
          </p:nvCxnSpPr>
          <p:spPr>
            <a:xfrm rot="10800000" flipV="1">
              <a:off x="5213484" y="3302255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4" idx="6"/>
            </p:cNvCxnSpPr>
            <p:nvPr/>
          </p:nvCxnSpPr>
          <p:spPr>
            <a:xfrm>
              <a:off x="5904537" y="3302255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5" idx="2"/>
            </p:cNvCxnSpPr>
            <p:nvPr/>
          </p:nvCxnSpPr>
          <p:spPr>
            <a:xfrm rot="10800000" flipV="1">
              <a:off x="4643439" y="4104204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6"/>
            </p:cNvCxnSpPr>
            <p:nvPr/>
          </p:nvCxnSpPr>
          <p:spPr>
            <a:xfrm>
              <a:off x="5379686" y="4104204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714348" y="4702742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 nœud père devient noir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4348" y="564357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C'est le seul cas où la hauteur noire de l'arbre augmente.</a:t>
            </a:r>
            <a:r>
              <a:rPr lang="en-US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714348" y="4581657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357422" y="2143116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5786446" y="295889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357950" y="2173074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5" name="Connecteur droit 34"/>
          <p:cNvCxnSpPr>
            <a:stCxn id="33" idx="2"/>
            <a:endCxn id="32" idx="0"/>
          </p:cNvCxnSpPr>
          <p:nvPr/>
        </p:nvCxnSpPr>
        <p:spPr>
          <a:xfrm rot="10800000" flipV="1">
            <a:off x="6058684" y="240812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1701555" y="4937529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273059" y="4151711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8" name="Connecteur droit 37"/>
          <p:cNvCxnSpPr>
            <a:stCxn id="37" idx="2"/>
            <a:endCxn id="36" idx="0"/>
          </p:cNvCxnSpPr>
          <p:nvPr/>
        </p:nvCxnSpPr>
        <p:spPr>
          <a:xfrm rot="10800000" flipV="1">
            <a:off x="1973793" y="4386765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38"/>
          <p:cNvSpPr/>
          <p:nvPr/>
        </p:nvSpPr>
        <p:spPr>
          <a:xfrm>
            <a:off x="1045099" y="5886963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1" name="Connecteur droit 40"/>
          <p:cNvCxnSpPr>
            <a:stCxn id="36" idx="2"/>
            <a:endCxn id="39" idx="0"/>
          </p:cNvCxnSpPr>
          <p:nvPr/>
        </p:nvCxnSpPr>
        <p:spPr>
          <a:xfrm rot="10800000" flipV="1">
            <a:off x="1317337" y="5172583"/>
            <a:ext cx="384219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6670733" y="4214818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6371467" y="444987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7313675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7215206" y="444987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143240" y="5000636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Connecteur droit 52"/>
          <p:cNvCxnSpPr>
            <a:stCxn id="37" idx="6"/>
            <a:endCxn id="51" idx="0"/>
          </p:cNvCxnSpPr>
          <p:nvPr/>
        </p:nvCxnSpPr>
        <p:spPr>
          <a:xfrm>
            <a:off x="2817532" y="4386765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4357686" y="492919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4214810" y="5214950"/>
            <a:ext cx="98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3428992" y="4000504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X = fg(P)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1643042" y="58578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1357290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13</a:t>
            </a:r>
            <a:endParaRPr lang="fr-FR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414337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10</a:t>
            </a:r>
            <a:endParaRPr lang="fr-FR" b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928662" y="3357562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5</a:t>
            </a:r>
            <a:endParaRPr lang="fr-FR" b="1" dirty="0"/>
          </a:p>
        </p:txBody>
      </p:sp>
      <p:sp>
        <p:nvSpPr>
          <p:cNvPr id="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9" grpId="0" animBg="1"/>
      <p:bldP spid="32" grpId="0" animBg="1"/>
      <p:bldP spid="33" grpId="0" animBg="1"/>
      <p:bldP spid="36" grpId="0" animBg="1"/>
      <p:bldP spid="37" grpId="0" animBg="1"/>
      <p:bldP spid="39" grpId="0" animBg="1"/>
      <p:bldP spid="44" grpId="0" animBg="1"/>
      <p:bldP spid="45" grpId="0" animBg="1"/>
      <p:bldP spid="47" grpId="0" animBg="1"/>
      <p:bldP spid="51" grpId="0" animBg="1"/>
      <p:bldP spid="54" grpId="0" animBg="1"/>
      <p:bldP spid="55" grpId="0"/>
      <p:bldP spid="56" grpId="0"/>
      <p:bldP spid="58" grpId="0"/>
      <p:bldP spid="59" grpId="0"/>
      <p:bldP spid="60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42411" y="3571876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1000100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1571604" y="3071810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1272338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2214546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2116077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3143240" y="400050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2857488" y="4357694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2714612" y="3071810"/>
            <a:ext cx="1857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Couleur du frère de P= rouge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2</a:t>
            </a:r>
            <a:endParaRPr lang="fr-FR" b="1" dirty="0"/>
          </a:p>
        </p:txBody>
      </p:sp>
      <p:sp>
        <p:nvSpPr>
          <p:cNvPr id="31" name="Ellipse 30"/>
          <p:cNvSpPr/>
          <p:nvPr/>
        </p:nvSpPr>
        <p:spPr>
          <a:xfrm>
            <a:off x="357158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0" name="Connecteur droit 39"/>
          <p:cNvCxnSpPr>
            <a:stCxn id="44" idx="2"/>
            <a:endCxn id="31" idx="0"/>
          </p:cNvCxnSpPr>
          <p:nvPr/>
        </p:nvCxnSpPr>
        <p:spPr>
          <a:xfrm rot="10800000" flipV="1">
            <a:off x="629396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28662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714348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1214414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4643438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5214942" y="307181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4" name="Connecteur droit 63"/>
          <p:cNvCxnSpPr>
            <a:stCxn id="63" idx="2"/>
            <a:endCxn id="57" idx="0"/>
          </p:cNvCxnSpPr>
          <p:nvPr/>
        </p:nvCxnSpPr>
        <p:spPr>
          <a:xfrm rot="10800000" flipV="1">
            <a:off x="4915676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585788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6" name="Connecteur droit 65"/>
          <p:cNvCxnSpPr>
            <a:stCxn id="63" idx="6"/>
            <a:endCxn id="65" idx="0"/>
          </p:cNvCxnSpPr>
          <p:nvPr/>
        </p:nvCxnSpPr>
        <p:spPr>
          <a:xfrm>
            <a:off x="5759415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/>
          <p:cNvSpPr/>
          <p:nvPr/>
        </p:nvSpPr>
        <p:spPr>
          <a:xfrm>
            <a:off x="4000496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8" name="Connecteur droit 67"/>
          <p:cNvCxnSpPr>
            <a:stCxn id="57" idx="2"/>
            <a:endCxn id="67" idx="0"/>
          </p:cNvCxnSpPr>
          <p:nvPr/>
        </p:nvCxnSpPr>
        <p:spPr>
          <a:xfrm rot="10800000" flipV="1">
            <a:off x="4272734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4572000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70" name="ZoneTexte 69"/>
          <p:cNvSpPr txBox="1"/>
          <p:nvPr/>
        </p:nvSpPr>
        <p:spPr>
          <a:xfrm>
            <a:off x="4357686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71" name="ZoneTexte 70"/>
          <p:cNvSpPr txBox="1"/>
          <p:nvPr/>
        </p:nvSpPr>
        <p:spPr>
          <a:xfrm>
            <a:off x="4857752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72" name="Ellipse 71"/>
          <p:cNvSpPr/>
          <p:nvPr/>
        </p:nvSpPr>
        <p:spPr>
          <a:xfrm>
            <a:off x="7170799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7742303" y="310176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7443037" y="333682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8385245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8286776" y="333682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6527857" y="481628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6800095" y="4122640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7099361" y="4816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6885047" y="381614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7385113" y="287531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82" name="Flèche droite 81"/>
          <p:cNvSpPr/>
          <p:nvPr/>
        </p:nvSpPr>
        <p:spPr>
          <a:xfrm>
            <a:off x="6357950" y="342900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6072198" y="3071810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5" grpId="0" animBg="1"/>
      <p:bldP spid="47" grpId="0" animBg="1"/>
      <p:bldP spid="54" grpId="0" animBg="1"/>
      <p:bldP spid="55" grpId="0"/>
      <p:bldP spid="56" grpId="0"/>
      <p:bldP spid="60" grpId="0"/>
      <p:bldP spid="31" grpId="0" animBg="1"/>
      <p:bldP spid="43" grpId="0"/>
      <p:bldP spid="48" grpId="0"/>
      <p:bldP spid="50" grpId="0"/>
      <p:bldP spid="57" grpId="0" animBg="1"/>
      <p:bldP spid="63" grpId="0" animBg="1"/>
      <p:bldP spid="65" grpId="0" animBg="1"/>
      <p:bldP spid="67" grpId="0" animBg="1"/>
      <p:bldP spid="69" grpId="0"/>
      <p:bldP spid="70" grpId="0"/>
      <p:bldP spid="71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rme libre 57"/>
          <p:cNvSpPr/>
          <p:nvPr/>
        </p:nvSpPr>
        <p:spPr>
          <a:xfrm rot="16200000">
            <a:off x="302117" y="4412735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Flèche droite 53"/>
          <p:cNvSpPr/>
          <p:nvPr/>
        </p:nvSpPr>
        <p:spPr>
          <a:xfrm>
            <a:off x="4286248" y="457200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786182" y="4845618"/>
            <a:ext cx="18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Double rotation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4</a:t>
            </a:r>
            <a:endParaRPr lang="fr-FR" b="1" dirty="0"/>
          </a:p>
        </p:txBody>
      </p:sp>
      <p:sp>
        <p:nvSpPr>
          <p:cNvPr id="72" name="Ellipse 71"/>
          <p:cNvSpPr/>
          <p:nvPr/>
        </p:nvSpPr>
        <p:spPr>
          <a:xfrm>
            <a:off x="121441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1785918" y="3071810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1486652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2428860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2330391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571472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843710" y="4092682"/>
            <a:ext cx="370705" cy="693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1857356" y="521495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1214414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857224" y="364331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1" name="Ellipse 50"/>
          <p:cNvSpPr/>
          <p:nvPr/>
        </p:nvSpPr>
        <p:spPr>
          <a:xfrm>
            <a:off x="1285852" y="550070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53" name="Connecteur droit 52"/>
          <p:cNvCxnSpPr>
            <a:stCxn id="77" idx="6"/>
            <a:endCxn id="51" idx="0"/>
          </p:cNvCxnSpPr>
          <p:nvPr/>
        </p:nvCxnSpPr>
        <p:spPr>
          <a:xfrm>
            <a:off x="1115945" y="5021376"/>
            <a:ext cx="442144" cy="479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14546" y="4857760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/>
          <p:cNvCxnSpPr>
            <a:stCxn id="72" idx="6"/>
            <a:endCxn id="59" idx="0"/>
          </p:cNvCxnSpPr>
          <p:nvPr/>
        </p:nvCxnSpPr>
        <p:spPr>
          <a:xfrm>
            <a:off x="1758887" y="4092682"/>
            <a:ext cx="562816" cy="7650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3428992" y="3571876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 X = </a:t>
            </a:r>
            <a:r>
              <a:rPr lang="fr-FR" dirty="0" err="1" smtClean="0"/>
              <a:t>fd</a:t>
            </a:r>
            <a:r>
              <a:rPr lang="fr-FR" dirty="0" smtClean="0"/>
              <a:t>(P) ET P=FG(PP)</a:t>
            </a:r>
            <a:endParaRPr lang="fr-FR" dirty="0"/>
          </a:p>
        </p:txBody>
      </p:sp>
      <p:sp>
        <p:nvSpPr>
          <p:cNvPr id="84" name="Ellipse 83"/>
          <p:cNvSpPr/>
          <p:nvPr/>
        </p:nvSpPr>
        <p:spPr>
          <a:xfrm>
            <a:off x="6715140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286644" y="2928934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6" name="Connecteur droit 85"/>
          <p:cNvCxnSpPr>
            <a:stCxn id="85" idx="2"/>
            <a:endCxn id="84" idx="0"/>
          </p:cNvCxnSpPr>
          <p:nvPr/>
        </p:nvCxnSpPr>
        <p:spPr>
          <a:xfrm rot="10800000" flipV="1">
            <a:off x="6987378" y="316398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/>
          <p:cNvSpPr/>
          <p:nvPr/>
        </p:nvSpPr>
        <p:spPr>
          <a:xfrm>
            <a:off x="7929586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8" name="Connecteur droit 87"/>
          <p:cNvCxnSpPr>
            <a:stCxn id="85" idx="6"/>
            <a:endCxn id="87" idx="0"/>
          </p:cNvCxnSpPr>
          <p:nvPr/>
        </p:nvCxnSpPr>
        <p:spPr>
          <a:xfrm>
            <a:off x="7831117" y="3163988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7215206" y="3929066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Ellipse 90"/>
          <p:cNvSpPr/>
          <p:nvPr/>
        </p:nvSpPr>
        <p:spPr>
          <a:xfrm>
            <a:off x="7358082" y="460196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92" name="Ellipse 91"/>
          <p:cNvSpPr/>
          <p:nvPr/>
        </p:nvSpPr>
        <p:spPr>
          <a:xfrm>
            <a:off x="6072198" y="457200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98" name="Connecteur droit 97"/>
          <p:cNvCxnSpPr>
            <a:stCxn id="84" idx="2"/>
            <a:endCxn id="92" idx="0"/>
          </p:cNvCxnSpPr>
          <p:nvPr/>
        </p:nvCxnSpPr>
        <p:spPr>
          <a:xfrm rot="10800000" flipV="1">
            <a:off x="6344436" y="3949806"/>
            <a:ext cx="37070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38" name="ZoneTexte 37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4" grpId="0" animBg="1"/>
      <p:bldP spid="56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51" grpId="0" animBg="1"/>
      <p:bldP spid="59" grpId="0" animBg="1"/>
      <p:bldP spid="62" grpId="0"/>
      <p:bldP spid="84" grpId="0" animBg="1"/>
      <p:bldP spid="85" grpId="0" animBg="1"/>
      <p:bldP spid="87" grpId="0" animBg="1"/>
      <p:bldP spid="91" grpId="0" animBg="1"/>
      <p:bldP spid="9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785786" y="2071678"/>
            <a:ext cx="6977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Suppression comme dans un arbre de recherche binaire. </a:t>
            </a:r>
            <a:endParaRPr lang="fr-FR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785786" y="357187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On considère que le nœud qui remplace le nœud supprimé porte une couleur noire en plus.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4497181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Ceci signifie qu'il devient noir s'il est rouge et qu'il devient doublement noir s'il est déjà noir.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5497313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L’algorithme de maintenance a donc pour rôle de supprimer ce nœud doublement noir.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2643182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Si le nœud physiquement supprimé est noir, un algorithme de maintenance est appliqué.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92919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55"/>
          <p:cNvGrpSpPr/>
          <p:nvPr/>
        </p:nvGrpSpPr>
        <p:grpSpPr>
          <a:xfrm>
            <a:off x="642910" y="2214554"/>
            <a:ext cx="2160635" cy="1643074"/>
            <a:chOff x="857224" y="2857496"/>
            <a:chExt cx="2160635" cy="1643074"/>
          </a:xfrm>
        </p:grpSpPr>
        <p:sp>
          <p:nvSpPr>
            <p:cNvPr id="8" name="Ellipse 7"/>
            <p:cNvSpPr/>
            <p:nvPr/>
          </p:nvSpPr>
          <p:spPr>
            <a:xfrm>
              <a:off x="857224" y="3440522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Ellipse 1"/>
            <p:cNvSpPr/>
            <p:nvPr/>
          </p:nvSpPr>
          <p:spPr>
            <a:xfrm>
              <a:off x="1577436" y="285749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242246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854440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685454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912625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Connecteur droit 9"/>
            <p:cNvCxnSpPr>
              <a:stCxn id="2" idx="6"/>
              <a:endCxn id="4" idx="0"/>
            </p:cNvCxnSpPr>
            <p:nvPr/>
          </p:nvCxnSpPr>
          <p:spPr>
            <a:xfrm>
              <a:off x="1909841" y="3016503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2" idx="2"/>
              <a:endCxn id="8" idx="0"/>
            </p:cNvCxnSpPr>
            <p:nvPr/>
          </p:nvCxnSpPr>
          <p:spPr>
            <a:xfrm rot="10800000" flipV="1">
              <a:off x="1078828" y="3016503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4" idx="2"/>
              <a:endCxn id="5" idx="0"/>
            </p:cNvCxnSpPr>
            <p:nvPr/>
          </p:nvCxnSpPr>
          <p:spPr>
            <a:xfrm rot="10800000" flipV="1">
              <a:off x="2020643" y="3652532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4" idx="6"/>
              <a:endCxn id="6" idx="0"/>
            </p:cNvCxnSpPr>
            <p:nvPr/>
          </p:nvCxnSpPr>
          <p:spPr>
            <a:xfrm>
              <a:off x="2574652" y="3652532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56"/>
          <p:cNvGrpSpPr/>
          <p:nvPr/>
        </p:nvGrpSpPr>
        <p:grpSpPr>
          <a:xfrm>
            <a:off x="5786446" y="4214818"/>
            <a:ext cx="2105234" cy="1643073"/>
            <a:chOff x="5395724" y="2857497"/>
            <a:chExt cx="2105234" cy="1643073"/>
          </a:xfrm>
        </p:grpSpPr>
        <p:sp>
          <p:nvSpPr>
            <p:cNvPr id="18" name="Ellipse 17"/>
            <p:cNvSpPr/>
            <p:nvPr/>
          </p:nvSpPr>
          <p:spPr>
            <a:xfrm>
              <a:off x="6060535" y="285749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6725345" y="34935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337539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7168553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395724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18" idx="6"/>
              <a:endCxn id="19" idx="0"/>
            </p:cNvCxnSpPr>
            <p:nvPr/>
          </p:nvCxnSpPr>
          <p:spPr>
            <a:xfrm>
              <a:off x="6392940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8" idx="2"/>
              <a:endCxn id="22" idx="0"/>
            </p:cNvCxnSpPr>
            <p:nvPr/>
          </p:nvCxnSpPr>
          <p:spPr>
            <a:xfrm rot="10800000" flipV="1">
              <a:off x="5561927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9" idx="2"/>
              <a:endCxn id="20" idx="0"/>
            </p:cNvCxnSpPr>
            <p:nvPr/>
          </p:nvCxnSpPr>
          <p:spPr>
            <a:xfrm rot="10800000" flipV="1">
              <a:off x="6503742" y="3652533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9" idx="6"/>
              <a:endCxn id="21" idx="0"/>
            </p:cNvCxnSpPr>
            <p:nvPr/>
          </p:nvCxnSpPr>
          <p:spPr>
            <a:xfrm>
              <a:off x="7057751" y="3652533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lèche droite 28"/>
          <p:cNvSpPr/>
          <p:nvPr/>
        </p:nvSpPr>
        <p:spPr>
          <a:xfrm>
            <a:off x="3835751" y="2643182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5786" y="1876000"/>
            <a:ext cx="714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 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Supposé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ici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comme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gauche) et P son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père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43438" y="1142984"/>
            <a:ext cx="4357718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1: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deux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58"/>
          <p:cNvGrpSpPr/>
          <p:nvPr/>
        </p:nvGrpSpPr>
        <p:grpSpPr>
          <a:xfrm>
            <a:off x="642910" y="4286256"/>
            <a:ext cx="2160635" cy="1643074"/>
            <a:chOff x="857224" y="4929198"/>
            <a:chExt cx="2160635" cy="1643074"/>
          </a:xfrm>
        </p:grpSpPr>
        <p:sp>
          <p:nvSpPr>
            <p:cNvPr id="34" name="Ellipse 33"/>
            <p:cNvSpPr/>
            <p:nvPr/>
          </p:nvSpPr>
          <p:spPr>
            <a:xfrm>
              <a:off x="857224" y="551222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1577436" y="492919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2242246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1854440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2685454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912625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Connecteur droit 39"/>
            <p:cNvCxnSpPr>
              <a:stCxn id="35" idx="6"/>
              <a:endCxn id="36" idx="0"/>
            </p:cNvCxnSpPr>
            <p:nvPr/>
          </p:nvCxnSpPr>
          <p:spPr>
            <a:xfrm>
              <a:off x="1909841" y="508820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5" idx="2"/>
              <a:endCxn id="34" idx="0"/>
            </p:cNvCxnSpPr>
            <p:nvPr/>
          </p:nvCxnSpPr>
          <p:spPr>
            <a:xfrm rot="10800000" flipV="1">
              <a:off x="1078828" y="508820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6" idx="2"/>
              <a:endCxn id="37" idx="0"/>
            </p:cNvCxnSpPr>
            <p:nvPr/>
          </p:nvCxnSpPr>
          <p:spPr>
            <a:xfrm rot="10800000" flipV="1">
              <a:off x="2020643" y="572423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6"/>
              <a:endCxn id="38" idx="0"/>
            </p:cNvCxnSpPr>
            <p:nvPr/>
          </p:nvCxnSpPr>
          <p:spPr>
            <a:xfrm>
              <a:off x="2574652" y="5724234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Flèche droite 52"/>
          <p:cNvSpPr/>
          <p:nvPr/>
        </p:nvSpPr>
        <p:spPr>
          <a:xfrm>
            <a:off x="3835751" y="471488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e 57"/>
          <p:cNvGrpSpPr/>
          <p:nvPr/>
        </p:nvGrpSpPr>
        <p:grpSpPr>
          <a:xfrm>
            <a:off x="5857884" y="2214554"/>
            <a:ext cx="2105234" cy="1767515"/>
            <a:chOff x="5395724" y="4804757"/>
            <a:chExt cx="2105234" cy="1767515"/>
          </a:xfrm>
        </p:grpSpPr>
        <p:sp>
          <p:nvSpPr>
            <p:cNvPr id="45" name="Ellipse 44"/>
            <p:cNvSpPr/>
            <p:nvPr/>
          </p:nvSpPr>
          <p:spPr>
            <a:xfrm>
              <a:off x="6725345" y="55652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6337539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7168553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395724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Connecteur droit 48"/>
            <p:cNvCxnSpPr>
              <a:endCxn id="45" idx="0"/>
            </p:cNvCxnSpPr>
            <p:nvPr/>
          </p:nvCxnSpPr>
          <p:spPr>
            <a:xfrm>
              <a:off x="6392940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endCxn id="48" idx="0"/>
            </p:cNvCxnSpPr>
            <p:nvPr/>
          </p:nvCxnSpPr>
          <p:spPr>
            <a:xfrm rot="10800000" flipV="1">
              <a:off x="5561927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>
              <a:stCxn id="45" idx="2"/>
              <a:endCxn id="46" idx="0"/>
            </p:cNvCxnSpPr>
            <p:nvPr/>
          </p:nvCxnSpPr>
          <p:spPr>
            <a:xfrm rot="10800000" flipV="1">
              <a:off x="6503742" y="5724235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5" idx="6"/>
              <a:endCxn id="47" idx="0"/>
            </p:cNvCxnSpPr>
            <p:nvPr/>
          </p:nvCxnSpPr>
          <p:spPr>
            <a:xfrm>
              <a:off x="7057751" y="5724235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6016797" y="480475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6072198" y="485776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2928926" y="3429000"/>
            <a:ext cx="2714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Transformer F en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rouge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500066" y="6143644"/>
            <a:ext cx="8643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 le parent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noir,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en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remontant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X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nouveau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785786" y="142873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60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85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85" decel="100000"/>
                                        <p:tgtEl>
                                          <p:spTgt spid="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  <p:bldP spid="53" grpId="0" animBg="1"/>
      <p:bldP spid="56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èche droite 21"/>
          <p:cNvSpPr/>
          <p:nvPr/>
        </p:nvSpPr>
        <p:spPr>
          <a:xfrm>
            <a:off x="3764313" y="2786058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e 49"/>
          <p:cNvGrpSpPr/>
          <p:nvPr/>
        </p:nvGrpSpPr>
        <p:grpSpPr>
          <a:xfrm>
            <a:off x="642910" y="2143116"/>
            <a:ext cx="2904173" cy="2461154"/>
            <a:chOff x="1214414" y="3039548"/>
            <a:chExt cx="2904173" cy="2461154"/>
          </a:xfrm>
        </p:grpSpPr>
        <p:sp>
          <p:nvSpPr>
            <p:cNvPr id="3" name="Ellipse 2"/>
            <p:cNvSpPr/>
            <p:nvPr/>
          </p:nvSpPr>
          <p:spPr>
            <a:xfrm>
              <a:off x="1214414" y="362257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1934626" y="303954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2599436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211630" y="43646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1269815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Connecteur droit 8"/>
            <p:cNvCxnSpPr>
              <a:stCxn id="4" idx="6"/>
              <a:endCxn id="5" idx="0"/>
            </p:cNvCxnSpPr>
            <p:nvPr/>
          </p:nvCxnSpPr>
          <p:spPr>
            <a:xfrm>
              <a:off x="2267031" y="319855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>
              <a:stCxn id="4" idx="2"/>
              <a:endCxn id="3" idx="0"/>
            </p:cNvCxnSpPr>
            <p:nvPr/>
          </p:nvCxnSpPr>
          <p:spPr>
            <a:xfrm rot="10800000" flipV="1">
              <a:off x="1436018" y="319855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>
              <a:stCxn id="5" idx="2"/>
              <a:endCxn id="6" idx="0"/>
            </p:cNvCxnSpPr>
            <p:nvPr/>
          </p:nvCxnSpPr>
          <p:spPr>
            <a:xfrm rot="10800000" flipV="1">
              <a:off x="2377833" y="383458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3214678" y="4396870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2740854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3786182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5" idx="6"/>
              <a:endCxn id="14" idx="0"/>
            </p:cNvCxnSpPr>
            <p:nvPr/>
          </p:nvCxnSpPr>
          <p:spPr>
            <a:xfrm>
              <a:off x="2931841" y="3834584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14" idx="2"/>
              <a:endCxn id="23" idx="0"/>
            </p:cNvCxnSpPr>
            <p:nvPr/>
          </p:nvCxnSpPr>
          <p:spPr>
            <a:xfrm rot="10800000" flipV="1">
              <a:off x="2907058" y="4555876"/>
              <a:ext cx="30762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14" idx="6"/>
              <a:endCxn id="24" idx="0"/>
            </p:cNvCxnSpPr>
            <p:nvPr/>
          </p:nvCxnSpPr>
          <p:spPr>
            <a:xfrm>
              <a:off x="3547083" y="4555877"/>
              <a:ext cx="405302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50"/>
          <p:cNvGrpSpPr/>
          <p:nvPr/>
        </p:nvGrpSpPr>
        <p:grpSpPr>
          <a:xfrm>
            <a:off x="4980217" y="2143117"/>
            <a:ext cx="3306559" cy="1746773"/>
            <a:chOff x="5026870" y="3039549"/>
            <a:chExt cx="3306559" cy="1746773"/>
          </a:xfrm>
        </p:grpSpPr>
        <p:sp>
          <p:nvSpPr>
            <p:cNvPr id="13" name="Ellipse 12"/>
            <p:cNvSpPr/>
            <p:nvPr/>
          </p:nvSpPr>
          <p:spPr>
            <a:xfrm>
              <a:off x="6346287" y="3039549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7358082" y="365022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5500694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3" idx="2"/>
              <a:endCxn id="17" idx="0"/>
            </p:cNvCxnSpPr>
            <p:nvPr/>
          </p:nvCxnSpPr>
          <p:spPr>
            <a:xfrm rot="10800000" flipV="1">
              <a:off x="5666897" y="3198555"/>
              <a:ext cx="679390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e 33"/>
            <p:cNvSpPr/>
            <p:nvPr/>
          </p:nvSpPr>
          <p:spPr>
            <a:xfrm>
              <a:off x="5026870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6072198" y="44683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6858016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8001024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13" idx="6"/>
              <a:endCxn id="16" idx="0"/>
            </p:cNvCxnSpPr>
            <p:nvPr/>
          </p:nvCxnSpPr>
          <p:spPr>
            <a:xfrm>
              <a:off x="6678692" y="3198556"/>
              <a:ext cx="845593" cy="451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17" idx="2"/>
              <a:endCxn id="34" idx="0"/>
            </p:cNvCxnSpPr>
            <p:nvPr/>
          </p:nvCxnSpPr>
          <p:spPr>
            <a:xfrm rot="10800000" flipV="1">
              <a:off x="5193074" y="3834584"/>
              <a:ext cx="307621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7" idx="6"/>
              <a:endCxn id="35" idx="0"/>
            </p:cNvCxnSpPr>
            <p:nvPr/>
          </p:nvCxnSpPr>
          <p:spPr>
            <a:xfrm>
              <a:off x="5833099" y="3834584"/>
              <a:ext cx="405302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16" idx="6"/>
              <a:endCxn id="37" idx="0"/>
            </p:cNvCxnSpPr>
            <p:nvPr/>
          </p:nvCxnSpPr>
          <p:spPr>
            <a:xfrm>
              <a:off x="7690487" y="3809235"/>
              <a:ext cx="476740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16" idx="2"/>
              <a:endCxn id="36" idx="0"/>
            </p:cNvCxnSpPr>
            <p:nvPr/>
          </p:nvCxnSpPr>
          <p:spPr>
            <a:xfrm rot="10800000" flipV="1">
              <a:off x="7024220" y="3809234"/>
              <a:ext cx="333863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4429124" y="1214422"/>
            <a:ext cx="4500594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2: Le frère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droit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 (FD)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2910" y="5072074"/>
            <a:ext cx="2767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gauche de P</a:t>
            </a:r>
            <a:endParaRPr lang="fr-FR" dirty="0"/>
          </a:p>
        </p:txBody>
      </p:sp>
      <p:sp>
        <p:nvSpPr>
          <p:cNvPr id="40" name="Rectangle 39"/>
          <p:cNvSpPr/>
          <p:nvPr/>
        </p:nvSpPr>
        <p:spPr>
          <a:xfrm>
            <a:off x="642910" y="5572140"/>
            <a:ext cx="76867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et FD 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deviennent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noirs 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516669" y="6457890"/>
            <a:ext cx="2627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49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8" grpId="0" animBg="1"/>
      <p:bldP spid="38" grpId="0"/>
      <p:bldP spid="40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46"/>
          <p:cNvGrpSpPr/>
          <p:nvPr/>
        </p:nvGrpSpPr>
        <p:grpSpPr>
          <a:xfrm>
            <a:off x="571472" y="2182292"/>
            <a:ext cx="2332669" cy="2461154"/>
            <a:chOff x="661863" y="2841365"/>
            <a:chExt cx="2332669" cy="2461154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500166" y="41664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5" idx="0"/>
            </p:cNvCxnSpPr>
            <p:nvPr/>
          </p:nvCxnSpPr>
          <p:spPr>
            <a:xfrm rot="10800000" flipV="1">
              <a:off x="1666369" y="3636401"/>
              <a:ext cx="380516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979689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025017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5" idx="6"/>
              <a:endCxn id="12" idx="0"/>
            </p:cNvCxnSpPr>
            <p:nvPr/>
          </p:nvCxnSpPr>
          <p:spPr>
            <a:xfrm>
              <a:off x="1832571" y="4325432"/>
              <a:ext cx="358649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5" idx="2"/>
              <a:endCxn id="11" idx="0"/>
            </p:cNvCxnSpPr>
            <p:nvPr/>
          </p:nvCxnSpPr>
          <p:spPr>
            <a:xfrm rot="10800000" flipV="1">
              <a:off x="1145892" y="4325431"/>
              <a:ext cx="354274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47"/>
          <p:cNvGrpSpPr/>
          <p:nvPr/>
        </p:nvGrpSpPr>
        <p:grpSpPr>
          <a:xfrm>
            <a:off x="4935022" y="2182292"/>
            <a:ext cx="3118487" cy="1730643"/>
            <a:chOff x="4882537" y="2841365"/>
            <a:chExt cx="3118487" cy="1730643"/>
          </a:xfrm>
        </p:grpSpPr>
        <p:sp>
          <p:nvSpPr>
            <p:cNvPr id="21" name="Ellipse 20"/>
            <p:cNvSpPr/>
            <p:nvPr/>
          </p:nvSpPr>
          <p:spPr>
            <a:xfrm>
              <a:off x="6264644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7121900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5382603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Connecteur droit 24"/>
            <p:cNvCxnSpPr>
              <a:stCxn id="21" idx="6"/>
              <a:endCxn id="22" idx="0"/>
            </p:cNvCxnSpPr>
            <p:nvPr/>
          </p:nvCxnSpPr>
          <p:spPr>
            <a:xfrm>
              <a:off x="6597049" y="3000372"/>
              <a:ext cx="691054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21" idx="2"/>
              <a:endCxn id="24" idx="0"/>
            </p:cNvCxnSpPr>
            <p:nvPr/>
          </p:nvCxnSpPr>
          <p:spPr>
            <a:xfrm rot="10800000" flipV="1">
              <a:off x="5548806" y="3000372"/>
              <a:ext cx="715838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2" idx="2"/>
              <a:endCxn id="30" idx="0"/>
            </p:cNvCxnSpPr>
            <p:nvPr/>
          </p:nvCxnSpPr>
          <p:spPr>
            <a:xfrm rot="10800000" flipV="1">
              <a:off x="6859476" y="3636400"/>
              <a:ext cx="262425" cy="6175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7668619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6693272" y="42539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2" idx="6"/>
              <a:endCxn id="28" idx="0"/>
            </p:cNvCxnSpPr>
            <p:nvPr/>
          </p:nvCxnSpPr>
          <p:spPr>
            <a:xfrm>
              <a:off x="7454305" y="3636401"/>
              <a:ext cx="380517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882537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927865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24" idx="2"/>
              <a:endCxn id="35" idx="0"/>
            </p:cNvCxnSpPr>
            <p:nvPr/>
          </p:nvCxnSpPr>
          <p:spPr>
            <a:xfrm rot="10800000" flipV="1">
              <a:off x="5048741" y="3636400"/>
              <a:ext cx="333863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24" idx="6"/>
              <a:endCxn id="36" idx="0"/>
            </p:cNvCxnSpPr>
            <p:nvPr/>
          </p:nvCxnSpPr>
          <p:spPr>
            <a:xfrm>
              <a:off x="5715008" y="3636401"/>
              <a:ext cx="379060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4286248" y="1220916"/>
            <a:ext cx="4786314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3: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gauche rouge(FG)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Flèche droite 45"/>
          <p:cNvSpPr/>
          <p:nvPr/>
        </p:nvSpPr>
        <p:spPr>
          <a:xfrm>
            <a:off x="3745360" y="2857496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1472" y="5172030"/>
            <a:ext cx="46434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droite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(F) + rotation gauche (P).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571472" y="5786454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FG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fr-FR" dirty="0"/>
          </a:p>
        </p:txBody>
      </p:sp>
      <p:sp>
        <p:nvSpPr>
          <p:cNvPr id="38" name="Rectangle 37"/>
          <p:cNvSpPr/>
          <p:nvPr/>
        </p:nvSpPr>
        <p:spPr>
          <a:xfrm>
            <a:off x="6429356" y="6457890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34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2-4 vers SBB (</a:t>
            </a:r>
            <a:r>
              <a:rPr lang="fr-FR" b="1" u="sng" dirty="0" err="1" smtClean="0"/>
              <a:t>Symetrical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Binary</a:t>
            </a:r>
            <a:r>
              <a:rPr lang="fr-FR" b="1" u="sng" dirty="0" smtClean="0"/>
              <a:t> B-</a:t>
            </a:r>
            <a:r>
              <a:rPr lang="fr-FR" b="1" u="sng" dirty="0" err="1" smtClean="0"/>
              <a:t>trees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72"/>
          <p:cNvGrpSpPr/>
          <p:nvPr/>
        </p:nvGrpSpPr>
        <p:grpSpPr>
          <a:xfrm>
            <a:off x="142844" y="2000240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14" y="0"/>
            <a:ext cx="3671886" cy="1306460"/>
          </a:xfrm>
          <a:prstGeom prst="rect">
            <a:avLst/>
          </a:prstGeom>
          <a:noFill/>
        </p:spPr>
      </p:pic>
      <p:grpSp>
        <p:nvGrpSpPr>
          <p:cNvPr id="3" name="Groupe 84"/>
          <p:cNvGrpSpPr/>
          <p:nvPr/>
        </p:nvGrpSpPr>
        <p:grpSpPr>
          <a:xfrm>
            <a:off x="142844" y="3458958"/>
            <a:ext cx="8572560" cy="2041744"/>
            <a:chOff x="142844" y="3458958"/>
            <a:chExt cx="8572560" cy="2041744"/>
          </a:xfrm>
        </p:grpSpPr>
        <p:sp>
          <p:nvSpPr>
            <p:cNvPr id="8" name="Ellipse 7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3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4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10" idx="6"/>
              <a:endCxn id="12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15" idx="6"/>
              <a:endCxn id="5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>
              <a:stCxn id="32" idx="6"/>
              <a:endCxn id="33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Connecteur droit avec flèche 73"/>
            <p:cNvCxnSpPr>
              <a:stCxn id="34" idx="2"/>
              <a:endCxn id="68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>
              <a:stCxn id="34" idx="6"/>
              <a:endCxn id="36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>
              <a:stCxn id="51" idx="6"/>
              <a:endCxn id="4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51" idx="2"/>
              <a:endCxn id="4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13" idx="6"/>
              <a:endCxn id="40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37"/>
          <p:cNvGrpSpPr/>
          <p:nvPr/>
        </p:nvGrpSpPr>
        <p:grpSpPr>
          <a:xfrm>
            <a:off x="642910" y="2428868"/>
            <a:ext cx="2332669" cy="1675336"/>
            <a:chOff x="661863" y="2841365"/>
            <a:chExt cx="2332669" cy="1675336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16" idx="0"/>
            </p:cNvCxnSpPr>
            <p:nvPr/>
          </p:nvCxnSpPr>
          <p:spPr>
            <a:xfrm rot="10800000" flipV="1">
              <a:off x="1594931" y="3636400"/>
              <a:ext cx="451954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142872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4500562" y="1428736"/>
            <a:ext cx="3714776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4: Le frère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38"/>
          <p:cNvGrpSpPr/>
          <p:nvPr/>
        </p:nvGrpSpPr>
        <p:grpSpPr>
          <a:xfrm>
            <a:off x="4904406" y="2461130"/>
            <a:ext cx="2363285" cy="1675336"/>
            <a:chOff x="4923359" y="2912803"/>
            <a:chExt cx="2363285" cy="1675336"/>
          </a:xfrm>
        </p:grpSpPr>
        <p:sp>
          <p:nvSpPr>
            <p:cNvPr id="20" name="Ellipse 19"/>
            <p:cNvSpPr/>
            <p:nvPr/>
          </p:nvSpPr>
          <p:spPr>
            <a:xfrm>
              <a:off x="6289429" y="2912803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6954239" y="354883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624618" y="354883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20" idx="6"/>
              <a:endCxn id="21" idx="0"/>
            </p:cNvCxnSpPr>
            <p:nvPr/>
          </p:nvCxnSpPr>
          <p:spPr>
            <a:xfrm>
              <a:off x="6621834" y="3071810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20" idx="2"/>
            </p:cNvCxnSpPr>
            <p:nvPr/>
          </p:nvCxnSpPr>
          <p:spPr>
            <a:xfrm rot="10800000" flipV="1">
              <a:off x="5790821" y="3071810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6217991" y="42701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cxnSp>
          <p:nvCxnSpPr>
            <p:cNvPr id="30" name="Connecteur droit 29"/>
            <p:cNvCxnSpPr>
              <a:stCxn id="22" idx="6"/>
              <a:endCxn id="26" idx="0"/>
            </p:cNvCxnSpPr>
            <p:nvPr/>
          </p:nvCxnSpPr>
          <p:spPr>
            <a:xfrm>
              <a:off x="5957023" y="3707839"/>
              <a:ext cx="427171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2" idx="2"/>
            </p:cNvCxnSpPr>
            <p:nvPr/>
          </p:nvCxnSpPr>
          <p:spPr>
            <a:xfrm rot="10800000" flipV="1">
              <a:off x="5150796" y="3707838"/>
              <a:ext cx="473823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923359" y="4161815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4978760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Flèche droite 36"/>
          <p:cNvSpPr/>
          <p:nvPr/>
        </p:nvSpPr>
        <p:spPr>
          <a:xfrm>
            <a:off x="3816798" y="290588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2910" y="5000636"/>
            <a:ext cx="21034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droite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(P)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86249" y="6457890"/>
            <a:ext cx="4857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selon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1, 2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fr-FR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34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60"/>
          <p:cNvGrpSpPr/>
          <p:nvPr/>
        </p:nvGrpSpPr>
        <p:grpSpPr>
          <a:xfrm>
            <a:off x="1444766" y="3018807"/>
            <a:ext cx="1357321" cy="988610"/>
            <a:chOff x="1444766" y="3018807"/>
            <a:chExt cx="1357321" cy="988610"/>
          </a:xfrm>
        </p:grpSpPr>
        <p:sp>
          <p:nvSpPr>
            <p:cNvPr id="3" name="Ellipse 2"/>
            <p:cNvSpPr/>
            <p:nvPr/>
          </p:nvSpPr>
          <p:spPr>
            <a:xfrm>
              <a:off x="1944831" y="301880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200023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Connecteur droit 10"/>
            <p:cNvCxnSpPr>
              <a:stCxn id="8" idx="2"/>
            </p:cNvCxnSpPr>
            <p:nvPr/>
          </p:nvCxnSpPr>
          <p:spPr>
            <a:xfrm rot="10800000" flipV="1">
              <a:off x="144476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8" idx="6"/>
            </p:cNvCxnSpPr>
            <p:nvPr/>
          </p:nvCxnSpPr>
          <p:spPr>
            <a:xfrm>
              <a:off x="233263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 droite 22"/>
          <p:cNvSpPr/>
          <p:nvPr/>
        </p:nvSpPr>
        <p:spPr>
          <a:xfrm>
            <a:off x="3786182" y="328612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786" y="1928802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3438" y="1457254"/>
            <a:ext cx="357190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0: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racine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l’arbre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e 59"/>
          <p:cNvGrpSpPr/>
          <p:nvPr/>
        </p:nvGrpSpPr>
        <p:grpSpPr>
          <a:xfrm>
            <a:off x="5373856" y="3071810"/>
            <a:ext cx="1357321" cy="935607"/>
            <a:chOff x="5373856" y="3071810"/>
            <a:chExt cx="1357321" cy="935607"/>
          </a:xfrm>
        </p:grpSpPr>
        <p:sp>
          <p:nvSpPr>
            <p:cNvPr id="57" name="Ellipse 56"/>
            <p:cNvSpPr/>
            <p:nvPr/>
          </p:nvSpPr>
          <p:spPr>
            <a:xfrm>
              <a:off x="592932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Connecteur droit 57"/>
            <p:cNvCxnSpPr>
              <a:stCxn id="57" idx="2"/>
            </p:cNvCxnSpPr>
            <p:nvPr/>
          </p:nvCxnSpPr>
          <p:spPr>
            <a:xfrm rot="10800000" flipV="1">
              <a:off x="537385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57" idx="6"/>
            </p:cNvCxnSpPr>
            <p:nvPr/>
          </p:nvCxnSpPr>
          <p:spPr>
            <a:xfrm>
              <a:off x="626172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785786" y="4743402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simplement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 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0068" y="6457890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C’est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seul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hauteur de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diminue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28" name="Titre 1"/>
          <p:cNvSpPr txBox="1">
            <a:spLocks/>
          </p:cNvSpPr>
          <p:nvPr/>
        </p:nvSpPr>
        <p:spPr>
          <a:xfrm>
            <a:off x="0" y="0"/>
            <a:ext cx="5500694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 arbres Rouge et Noir</a:t>
            </a:r>
            <a:endParaRPr lang="fr-FR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-Black (</a:t>
            </a:r>
            <a:r>
              <a:rPr lang="fr-FR" b="1" i="1" u="sng" dirty="0" smtClean="0"/>
              <a:t>Analyse théorique)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42910" y="441699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profondeur maximale d'un arbre binaire équilibré est  2*Log</a:t>
            </a:r>
            <a:r>
              <a:rPr lang="fr-FR" b="1" baseline="-25000" dirty="0" smtClean="0"/>
              <a:t>2</a:t>
            </a:r>
            <a:r>
              <a:rPr lang="fr-FR" b="1" dirty="0" smtClean="0"/>
              <a:t>(n)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2910" y="505993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Recherche</a:t>
            </a:r>
            <a:r>
              <a:rPr lang="en-US" b="1" dirty="0" smtClean="0"/>
              <a:t>, insertion et suppression  : O(Log</a:t>
            </a:r>
            <a:r>
              <a:rPr lang="en-US" b="1" baseline="-25000" dirty="0" smtClean="0"/>
              <a:t>2</a:t>
            </a:r>
            <a:r>
              <a:rPr lang="en-US" b="1" dirty="0" smtClean="0"/>
              <a:t>(n))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1472" y="2000240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de maintenance :</a:t>
            </a:r>
          </a:p>
          <a:p>
            <a:r>
              <a:rPr lang="en-US" b="1" dirty="0" smtClean="0"/>
              <a:t>- Restructuration et coloration.</a:t>
            </a:r>
          </a:p>
          <a:p>
            <a:pPr>
              <a:buFontTx/>
              <a:buChar char="-"/>
            </a:pPr>
            <a:r>
              <a:rPr lang="en-US" b="1" dirty="0" smtClean="0"/>
              <a:t> Insertion :  au plus 1 restructuration  et au plus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colorations.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au plus 2 </a:t>
            </a:r>
            <a:r>
              <a:rPr lang="en-US" b="1" dirty="0" err="1" smtClean="0"/>
              <a:t>restructurations</a:t>
            </a:r>
            <a:r>
              <a:rPr lang="en-US" b="1" dirty="0" smtClean="0"/>
              <a:t> et au plus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colorations.</a:t>
            </a:r>
          </a:p>
          <a:p>
            <a:r>
              <a:rPr lang="en-US" b="1" dirty="0" smtClean="0"/>
              <a:t>N : </a:t>
            </a:r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d’élements</a:t>
            </a:r>
            <a:r>
              <a:rPr lang="en-US" b="1" dirty="0" smtClean="0"/>
              <a:t> </a:t>
            </a:r>
            <a:r>
              <a:rPr lang="en-US" b="1" dirty="0" err="1" smtClean="0"/>
              <a:t>insérés</a:t>
            </a:r>
            <a:r>
              <a:rPr lang="en-US" b="1" dirty="0" smtClean="0"/>
              <a:t>.</a:t>
            </a:r>
            <a:endParaRPr lang="fr-FR" b="1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2-4 vers SBB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98"/>
          <p:cNvGrpSpPr/>
          <p:nvPr/>
        </p:nvGrpSpPr>
        <p:grpSpPr>
          <a:xfrm>
            <a:off x="142844" y="57864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3" name="Groupe 130"/>
          <p:cNvGrpSpPr/>
          <p:nvPr/>
        </p:nvGrpSpPr>
        <p:grpSpPr>
          <a:xfrm>
            <a:off x="5000628" y="101372"/>
            <a:ext cx="4071966" cy="1255926"/>
            <a:chOff x="142844" y="3458958"/>
            <a:chExt cx="8572560" cy="2041744"/>
          </a:xfrm>
        </p:grpSpPr>
        <p:sp>
          <p:nvSpPr>
            <p:cNvPr id="90" name="Ellipse 8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Connecteur droit avec flèche 97"/>
            <p:cNvCxnSpPr>
              <a:stCxn id="90" idx="6"/>
              <a:endCxn id="9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avec flèche 98"/>
            <p:cNvCxnSpPr>
              <a:stCxn id="90" idx="2"/>
              <a:endCxn id="9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Ellipse 104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avec flèche 114"/>
            <p:cNvCxnSpPr>
              <a:stCxn id="91" idx="6"/>
              <a:endCxn id="9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92" idx="2"/>
              <a:endCxn id="105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>
              <a:stCxn id="93" idx="2"/>
              <a:endCxn id="107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>
              <a:stCxn id="93" idx="6"/>
              <a:endCxn id="109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4" idx="2"/>
              <a:endCxn id="110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5" idx="2"/>
              <a:endCxn id="112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Ellipse 12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avec flèche 121"/>
            <p:cNvCxnSpPr>
              <a:stCxn id="92" idx="6"/>
              <a:endCxn id="9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6"/>
              <a:endCxn id="12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05" idx="6"/>
              <a:endCxn id="106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Connecteur droit avec flèche 125"/>
            <p:cNvCxnSpPr>
              <a:stCxn id="107" idx="2"/>
              <a:endCxn id="125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>
              <a:stCxn id="107" idx="6"/>
              <a:endCxn id="108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/>
            <p:cNvCxnSpPr>
              <a:stCxn id="121" idx="6"/>
              <a:endCxn id="11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>
              <a:stCxn id="121" idx="2"/>
              <a:endCxn id="11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>
              <a:stCxn id="94" idx="6"/>
              <a:endCxn id="111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176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32" name="Ellipse 131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4" name="Ellipse 133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5" name="Ellipse 134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6" name="Ellipse 135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7" name="Ellipse 136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avec flèche 137"/>
            <p:cNvCxnSpPr>
              <a:stCxn id="132" idx="6"/>
              <a:endCxn id="133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138"/>
            <p:cNvCxnSpPr>
              <a:stCxn id="132" idx="2"/>
              <a:endCxn id="134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139"/>
            <p:cNvCxnSpPr>
              <a:stCxn id="133" idx="2"/>
              <a:endCxn id="136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2" name="Ellipse 141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3" name="Ellipse 142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4" name="Ellipse 143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5" name="Ellipse 144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1" name="Connecteur droit avec flèche 150"/>
            <p:cNvCxnSpPr>
              <a:stCxn id="133" idx="6"/>
              <a:endCxn id="137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151"/>
            <p:cNvCxnSpPr>
              <a:stCxn id="134" idx="2"/>
              <a:endCxn id="141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avec flèche 152"/>
            <p:cNvCxnSpPr>
              <a:stCxn id="135" idx="2"/>
              <a:endCxn id="143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35" idx="6"/>
              <a:endCxn id="145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avec flèche 154"/>
            <p:cNvCxnSpPr>
              <a:stCxn id="136" idx="2"/>
              <a:endCxn id="146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37" idx="2"/>
              <a:endCxn id="148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8" name="Connecteur droit avec flèche 157"/>
            <p:cNvCxnSpPr>
              <a:stCxn id="134" idx="6"/>
              <a:endCxn id="135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37" idx="6"/>
              <a:endCxn id="157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41" idx="6"/>
              <a:endCxn id="142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43" idx="2"/>
              <a:endCxn id="161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43" idx="6"/>
              <a:endCxn id="144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57" idx="6"/>
              <a:endCxn id="150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>
              <a:stCxn id="157" idx="2"/>
              <a:endCxn id="149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avec flèche 165"/>
            <p:cNvCxnSpPr>
              <a:stCxn id="136" idx="6"/>
              <a:endCxn id="147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Flèche courbée vers le bas 174"/>
          <p:cNvSpPr/>
          <p:nvPr/>
        </p:nvSpPr>
        <p:spPr>
          <a:xfrm rot="2634936">
            <a:off x="7315430" y="245191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8101248" y="2451919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SBB vers Arbres RB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69" name="Groupe 68"/>
          <p:cNvGrpSpPr/>
          <p:nvPr/>
        </p:nvGrpSpPr>
        <p:grpSpPr>
          <a:xfrm>
            <a:off x="4929190" y="101372"/>
            <a:ext cx="4071934" cy="1184488"/>
            <a:chOff x="142844" y="3458958"/>
            <a:chExt cx="8572560" cy="2041744"/>
          </a:xfrm>
        </p:grpSpPr>
        <p:sp>
          <p:nvSpPr>
            <p:cNvPr id="70" name="Ellipse 6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2" name="Ellipse 7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3" name="Ellipse 7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Connecteur droit avec flèche 75"/>
            <p:cNvCxnSpPr>
              <a:stCxn id="70" idx="6"/>
              <a:endCxn id="7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>
              <a:stCxn id="70" idx="2"/>
              <a:endCxn id="7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>
              <a:stCxn id="71" idx="2"/>
              <a:endCxn id="7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0" name="Ellipse 79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3" name="Ellipse 82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4" name="Ellipse 83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6" name="Ellipse 85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necteur droit avec flèche 88"/>
            <p:cNvCxnSpPr>
              <a:stCxn id="71" idx="6"/>
              <a:endCxn id="7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>
              <a:stCxn id="72" idx="2"/>
              <a:endCxn id="79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avec flèche 90"/>
            <p:cNvCxnSpPr>
              <a:stCxn id="73" idx="2"/>
              <a:endCxn id="81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>
              <a:stCxn id="73" idx="6"/>
              <a:endCxn id="83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74" idx="2"/>
              <a:endCxn id="84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75" idx="2"/>
              <a:endCxn id="86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Ellipse 94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6" name="Connecteur droit avec flèche 95"/>
            <p:cNvCxnSpPr>
              <a:stCxn id="72" idx="6"/>
              <a:endCxn id="7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avec flèche 96"/>
            <p:cNvCxnSpPr>
              <a:stCxn id="75" idx="6"/>
              <a:endCxn id="95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avec flèche 97"/>
            <p:cNvCxnSpPr>
              <a:stCxn id="79" idx="6"/>
              <a:endCxn id="80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0" name="Connecteur droit avec flèche 99"/>
            <p:cNvCxnSpPr>
              <a:stCxn id="81" idx="2"/>
              <a:endCxn id="99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>
              <a:stCxn id="81" idx="6"/>
              <a:endCxn id="82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1"/>
            <p:cNvCxnSpPr>
              <a:stCxn id="95" idx="6"/>
              <a:endCxn id="88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95" idx="2"/>
              <a:endCxn id="87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74" idx="6"/>
              <a:endCxn id="85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e 170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05" name="Ellipse 104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37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39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11" name="Connecteur droit avec flèche 110"/>
            <p:cNvCxnSpPr>
              <a:stCxn id="105" idx="6"/>
              <a:endCxn id="106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105" idx="2"/>
              <a:endCxn id="107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6" idx="2"/>
              <a:endCxn id="109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Ellipse 113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33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8" name="Ellipse 117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36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38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1" name="Ellipse 150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40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2" name="Ellipse 151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55" name="Connecteur droit avec flèche 154"/>
            <p:cNvCxnSpPr>
              <a:stCxn id="106" idx="6"/>
              <a:endCxn id="110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07" idx="2"/>
              <a:endCxn id="114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avec flèche 156"/>
            <p:cNvCxnSpPr>
              <a:stCxn id="108" idx="2"/>
              <a:endCxn id="116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avec flèche 157"/>
            <p:cNvCxnSpPr>
              <a:stCxn id="108" idx="6"/>
              <a:endCxn id="118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09" idx="2"/>
              <a:endCxn id="150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10" idx="2"/>
              <a:endCxn id="152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07" idx="6"/>
              <a:endCxn id="108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10" idx="6"/>
              <a:endCxn id="161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14" idx="6"/>
              <a:endCxn id="115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6" name="Connecteur droit avec flèche 165"/>
            <p:cNvCxnSpPr>
              <a:stCxn id="116" idx="2"/>
              <a:endCxn id="165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/>
            <p:cNvCxnSpPr>
              <a:stCxn id="116" idx="6"/>
              <a:endCxn id="117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/>
            <p:cNvCxnSpPr>
              <a:stCxn id="161" idx="6"/>
              <a:endCxn id="154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avec flèche 168"/>
            <p:cNvCxnSpPr>
              <a:stCxn id="161" idx="2"/>
              <a:endCxn id="153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avec flèche 169"/>
            <p:cNvCxnSpPr>
              <a:stCxn id="109" idx="6"/>
              <a:endCxn id="151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2031864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 </a:t>
            </a:r>
            <a:r>
              <a:rPr lang="en-US" b="1" dirty="0" err="1" smtClean="0"/>
              <a:t>une</a:t>
            </a:r>
            <a:r>
              <a:rPr lang="en-US" b="1" dirty="0" smtClean="0"/>
              <a:t> structure de </a:t>
            </a:r>
            <a:r>
              <a:rPr lang="en-US" b="1" dirty="0" err="1" smtClean="0"/>
              <a:t>données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populaire</a:t>
            </a:r>
            <a:endParaRPr lang="en-US" b="1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Inclus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livres</a:t>
            </a:r>
            <a:r>
              <a:rPr lang="en-US" dirty="0" smtClean="0"/>
              <a:t> de  structures de </a:t>
            </a:r>
            <a:r>
              <a:rPr lang="en-US" dirty="0" err="1" smtClean="0"/>
              <a:t>données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Implémenté</a:t>
            </a:r>
            <a:r>
              <a:rPr lang="en-US" dirty="0" smtClean="0"/>
              <a:t> et </a:t>
            </a:r>
            <a:r>
              <a:rPr lang="en-US" dirty="0" err="1" smtClean="0"/>
              <a:t>integrée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langages</a:t>
            </a:r>
            <a:r>
              <a:rPr lang="en-US" dirty="0" smtClean="0"/>
              <a:t> de </a:t>
            </a:r>
            <a:r>
              <a:rPr lang="en-US" dirty="0" err="1" smtClean="0"/>
              <a:t>programmations</a:t>
            </a:r>
            <a:r>
              <a:rPr lang="en-US" dirty="0" smtClean="0"/>
              <a:t> (JAVA, C…)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pour </a:t>
            </a:r>
            <a:r>
              <a:rPr lang="en-US" dirty="0" err="1" smtClean="0"/>
              <a:t>implémenter</a:t>
            </a:r>
            <a:r>
              <a:rPr lang="en-US" dirty="0" smtClean="0"/>
              <a:t> les </a:t>
            </a:r>
            <a:r>
              <a:rPr lang="en-US" dirty="0" err="1" smtClean="0"/>
              <a:t>dictionnaires</a:t>
            </a:r>
            <a:r>
              <a:rPr lang="en-US" dirty="0" smtClean="0"/>
              <a:t> et les tableaux </a:t>
            </a:r>
            <a:r>
              <a:rPr lang="en-US" dirty="0" err="1" smtClean="0"/>
              <a:t>associatifs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diverses</a:t>
            </a:r>
            <a:r>
              <a:rPr lang="en-US" dirty="0" smtClean="0"/>
              <a:t> </a:t>
            </a:r>
            <a:r>
              <a:rPr lang="en-US" dirty="0" err="1" smtClean="0"/>
              <a:t>domaines</a:t>
            </a:r>
            <a:r>
              <a:rPr lang="en-US" dirty="0" smtClean="0"/>
              <a:t> (</a:t>
            </a:r>
            <a:r>
              <a:rPr lang="en-US" dirty="0" err="1" smtClean="0"/>
              <a:t>Voir</a:t>
            </a:r>
            <a:r>
              <a:rPr lang="en-US" dirty="0" smtClean="0"/>
              <a:t> Internet )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5786" y="428625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 </a:t>
            </a:r>
            <a:r>
              <a:rPr lang="en-US" b="1" dirty="0" err="1" smtClean="0"/>
              <a:t>équilibré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Recherche</a:t>
            </a:r>
            <a:r>
              <a:rPr lang="en-US" dirty="0" smtClean="0"/>
              <a:t>, insertion et </a:t>
            </a:r>
            <a:r>
              <a:rPr lang="en-US" dirty="0" err="1" smtClean="0"/>
              <a:t>suppresion</a:t>
            </a:r>
            <a:r>
              <a:rPr lang="en-US" dirty="0" smtClean="0"/>
              <a:t>  : O(Log2(n))</a:t>
            </a:r>
          </a:p>
          <a:p>
            <a:pPr>
              <a:buFontTx/>
              <a:buChar char="-"/>
            </a:pPr>
            <a:r>
              <a:rPr lang="fr-FR" dirty="0" smtClean="0"/>
              <a:t> Hauteur h d’un RB </a:t>
            </a:r>
            <a:r>
              <a:rPr lang="fr-FR" dirty="0" err="1" smtClean="0"/>
              <a:t>tree</a:t>
            </a:r>
            <a:r>
              <a:rPr lang="fr-FR" dirty="0" smtClean="0"/>
              <a:t> ayant n   :  h ≤ 2</a:t>
            </a:r>
            <a:r>
              <a:rPr lang="en-US" dirty="0" smtClean="0"/>
              <a:t> Log2 </a:t>
            </a:r>
            <a:r>
              <a:rPr lang="fr-FR" dirty="0" smtClean="0"/>
              <a:t>(n+1) ( pour AVL 1.44 Log2(n+1)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Rouge et Noir (</a:t>
            </a:r>
            <a:r>
              <a:rPr lang="fr-FR" b="1" i="1" u="sng" dirty="0" smtClean="0"/>
              <a:t>Introduction)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5786" y="3871745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nouvelle version de SBB </a:t>
            </a:r>
            <a:r>
              <a:rPr lang="en-US" dirty="0" smtClean="0"/>
              <a:t>(Symmetric Binary B-trees) </a:t>
            </a:r>
          </a:p>
          <a:p>
            <a:r>
              <a:rPr lang="en-US" dirty="0" smtClean="0"/>
              <a:t>- SBB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proposée</a:t>
            </a:r>
            <a:r>
              <a:rPr lang="en-US" dirty="0" smtClean="0"/>
              <a:t> par Bayer.   </a:t>
            </a:r>
          </a:p>
          <a:p>
            <a:r>
              <a:rPr lang="en-US" dirty="0" smtClean="0"/>
              <a:t>- SBB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simplement</a:t>
            </a:r>
            <a:r>
              <a:rPr lang="en-US" dirty="0" smtClean="0"/>
              <a:t> la representation en </a:t>
            </a:r>
            <a:r>
              <a:rPr lang="en-US" dirty="0" err="1" smtClean="0"/>
              <a:t>arbre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binaire</a:t>
            </a:r>
            <a:r>
              <a:rPr lang="en-US" dirty="0" smtClean="0"/>
              <a:t> d’un </a:t>
            </a:r>
            <a:r>
              <a:rPr lang="en-US" dirty="0" err="1" smtClean="0"/>
              <a:t>arbre</a:t>
            </a:r>
            <a:r>
              <a:rPr lang="en-US" dirty="0" smtClean="0"/>
              <a:t> 2-4 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5786" y="200024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RB : </a:t>
            </a:r>
            <a:r>
              <a:rPr lang="en-US" b="1" dirty="0" smtClean="0"/>
              <a:t> Operations de maintenance :</a:t>
            </a:r>
          </a:p>
          <a:p>
            <a:r>
              <a:rPr lang="en-US" dirty="0" smtClean="0"/>
              <a:t>- Restructuration et coloration.</a:t>
            </a:r>
          </a:p>
          <a:p>
            <a:pPr>
              <a:buFontTx/>
              <a:buChar char="-"/>
            </a:pPr>
            <a:r>
              <a:rPr lang="en-US" dirty="0" smtClean="0"/>
              <a:t> Insertion :  au plus 1 restructuration  et au plus Log2 (N) colorations.</a:t>
            </a:r>
          </a:p>
          <a:p>
            <a:pPr>
              <a:buFontTx/>
              <a:buChar char="-"/>
            </a:pPr>
            <a:r>
              <a:rPr lang="en-US" dirty="0" smtClean="0"/>
              <a:t> suppression : au plus 2 </a:t>
            </a:r>
            <a:r>
              <a:rPr lang="en-US" dirty="0" err="1" smtClean="0"/>
              <a:t>restructurations</a:t>
            </a:r>
            <a:r>
              <a:rPr lang="en-US" dirty="0" smtClean="0"/>
              <a:t> et au plus Log2 (N) colorations.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Rouge et Noir (</a:t>
            </a:r>
            <a:r>
              <a:rPr lang="fr-FR" b="1" i="1" u="sng" dirty="0" smtClean="0"/>
              <a:t>Introduction)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rouge et noir  (RB-</a:t>
            </a:r>
            <a:r>
              <a:rPr lang="fr-FR" b="1" dirty="0" err="1" smtClean="0">
                <a:cs typeface="Times New Roman" pitchFamily="18" charset="0"/>
              </a:rPr>
              <a:t>tree</a:t>
            </a:r>
            <a:r>
              <a:rPr lang="fr-FR" b="1" dirty="0" smtClean="0">
                <a:cs typeface="Times New Roman" pitchFamily="18" charset="0"/>
              </a:rPr>
              <a:t>) est un arbre binaire de recherche où chaque nœud est de couleur rouge ou noire 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4348" y="471488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- Nœuds noirs    : équilibrage parfait </a:t>
            </a:r>
          </a:p>
          <a:p>
            <a:r>
              <a:rPr lang="fr-FR" b="1" dirty="0" smtClean="0">
                <a:cs typeface="Times New Roman" pitchFamily="18" charset="0"/>
              </a:rPr>
              <a:t>- Nœuds rouges : tolérer légèrement le déséquilibre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5786" y="571501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Pire des cas:</a:t>
            </a:r>
          </a:p>
          <a:p>
            <a:r>
              <a:rPr lang="fr-FR" b="1" dirty="0" smtClean="0">
                <a:cs typeface="Times New Roman" pitchFamily="18" charset="0"/>
              </a:rPr>
              <a:t>Alternance entre les nœuds rouges et noirs.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6215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De plus,  toutes les branches issues de tout nœud :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Ne possèdent pas deux  nœuds rouges consécutifs.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Possèdent le même nombre de nœuds noirs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10" name="Rectangle 9"/>
          <p:cNvSpPr/>
          <p:nvPr/>
        </p:nvSpPr>
        <p:spPr>
          <a:xfrm>
            <a:off x="714348" y="385762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La racine est noire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85786" y="2059536"/>
            <a:ext cx="533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Insertion comme dans un arbre de recherche binaire. 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4202676"/>
            <a:ext cx="696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Si son père est aussi rouge, un algorithme de maintenance est appliqué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85786" y="2702478"/>
            <a:ext cx="390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Le nœud inséré est toujours une feuille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785786" y="3345420"/>
            <a:ext cx="326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On lui attribue la couleur rouge </a:t>
            </a:r>
            <a:endParaRPr lang="fr-FR" b="1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4121504" y="378621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35719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1: </a:t>
            </a:r>
            <a:r>
              <a:rPr lang="fr-FR" dirty="0" smtClean="0">
                <a:cs typeface="Times New Roman" pitchFamily="18" charset="0"/>
              </a:rPr>
              <a:t>le frère F de P est rouge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31"/>
          <p:cNvGrpSpPr/>
          <p:nvPr/>
        </p:nvGrpSpPr>
        <p:grpSpPr>
          <a:xfrm>
            <a:off x="763918" y="3214710"/>
            <a:ext cx="2233530" cy="1603898"/>
            <a:chOff x="428596" y="2714620"/>
            <a:chExt cx="2233530" cy="160389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39"/>
          <p:cNvGrpSpPr/>
          <p:nvPr/>
        </p:nvGrpSpPr>
        <p:grpSpPr>
          <a:xfrm>
            <a:off x="5338866" y="3270017"/>
            <a:ext cx="2233530" cy="1603898"/>
            <a:chOff x="5003544" y="2769927"/>
            <a:chExt cx="2233530" cy="1603898"/>
          </a:xfrm>
        </p:grpSpPr>
        <p:sp>
          <p:nvSpPr>
            <p:cNvPr id="25" name="Ellipse 24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8" name="Connecteur droit 27"/>
            <p:cNvCxnSpPr>
              <a:stCxn id="25" idx="6"/>
              <a:endCxn id="26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2"/>
              <a:endCxn id="27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5003544" y="4055811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7" idx="2"/>
              <a:endCxn id="30" idx="0"/>
            </p:cNvCxnSpPr>
            <p:nvPr/>
          </p:nvCxnSpPr>
          <p:spPr>
            <a:xfrm rot="10800000" flipV="1">
              <a:off x="5169748" y="3564961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</p:cNvCxnSpPr>
            <p:nvPr/>
          </p:nvCxnSpPr>
          <p:spPr>
            <a:xfrm>
              <a:off x="5907453" y="3564962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571472" y="5715040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Les nœuds P et F deviennent noirs et leur père PP devient rouge.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118075" y="6488668"/>
            <a:ext cx="3025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continue en cascade 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142844" y="5000636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X : nœud introduit</a:t>
            </a:r>
            <a:endParaRPr lang="fr-FR" sz="1600" b="1" dirty="0"/>
          </a:p>
        </p:txBody>
      </p: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3" grpId="0"/>
      <p:bldP spid="34" grpId="0"/>
      <p:bldP spid="3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1184</TotalTime>
  <Words>1318</Words>
  <Application>Microsoft Office PowerPoint</Application>
  <PresentationFormat>Affichage à l'écran (4:3)</PresentationFormat>
  <Paragraphs>369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Débit</vt:lpstr>
      <vt:lpstr>Structures de données avancées :  Arbres Red-Black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Diapositive 17</vt:lpstr>
      <vt:lpstr>Diapositive 18</vt:lpstr>
      <vt:lpstr>Diapositive 19</vt:lpstr>
      <vt:lpstr>Diapositive 20</vt:lpstr>
      <vt:lpstr>Diapositive 21</vt:lpstr>
      <vt:lpstr>Les arbres Rouge et Noir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61</cp:revision>
  <dcterms:created xsi:type="dcterms:W3CDTF">2009-12-04T14:35:03Z</dcterms:created>
  <dcterms:modified xsi:type="dcterms:W3CDTF">2012-02-17T08:04:04Z</dcterms:modified>
</cp:coreProperties>
</file>