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5"/>
  </p:notesMasterIdLst>
  <p:sldIdLst>
    <p:sldId id="426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415" r:id="rId29"/>
    <p:sldId id="371" r:id="rId30"/>
    <p:sldId id="372" r:id="rId31"/>
    <p:sldId id="373" r:id="rId32"/>
    <p:sldId id="374" r:id="rId33"/>
    <p:sldId id="375" r:id="rId34"/>
    <p:sldId id="376" r:id="rId35"/>
    <p:sldId id="378" r:id="rId36"/>
    <p:sldId id="380" r:id="rId37"/>
    <p:sldId id="413" r:id="rId38"/>
    <p:sldId id="423" r:id="rId39"/>
    <p:sldId id="414" r:id="rId40"/>
    <p:sldId id="424" r:id="rId41"/>
    <p:sldId id="417" r:id="rId42"/>
    <p:sldId id="418" r:id="rId43"/>
    <p:sldId id="382" r:id="rId44"/>
    <p:sldId id="383" r:id="rId45"/>
    <p:sldId id="384" r:id="rId46"/>
    <p:sldId id="385" r:id="rId47"/>
    <p:sldId id="386" r:id="rId48"/>
    <p:sldId id="387" r:id="rId49"/>
    <p:sldId id="388" r:id="rId50"/>
    <p:sldId id="389" r:id="rId51"/>
    <p:sldId id="390" r:id="rId52"/>
    <p:sldId id="391" r:id="rId53"/>
    <p:sldId id="392" r:id="rId54"/>
    <p:sldId id="393" r:id="rId55"/>
    <p:sldId id="394" r:id="rId56"/>
    <p:sldId id="395" r:id="rId57"/>
    <p:sldId id="396" r:id="rId58"/>
    <p:sldId id="397" r:id="rId59"/>
    <p:sldId id="398" r:id="rId60"/>
    <p:sldId id="399" r:id="rId61"/>
    <p:sldId id="400" r:id="rId62"/>
    <p:sldId id="403" r:id="rId63"/>
    <p:sldId id="404" r:id="rId64"/>
    <p:sldId id="405" r:id="rId65"/>
    <p:sldId id="406" r:id="rId66"/>
    <p:sldId id="407" r:id="rId67"/>
    <p:sldId id="408" r:id="rId68"/>
    <p:sldId id="409" r:id="rId69"/>
    <p:sldId id="410" r:id="rId70"/>
    <p:sldId id="411" r:id="rId71"/>
    <p:sldId id="412" r:id="rId72"/>
    <p:sldId id="425" r:id="rId73"/>
    <p:sldId id="419" r:id="rId74"/>
    <p:sldId id="420" r:id="rId75"/>
    <p:sldId id="422" r:id="rId76"/>
    <p:sldId id="320" r:id="rId77"/>
    <p:sldId id="325" r:id="rId78"/>
    <p:sldId id="309" r:id="rId79"/>
    <p:sldId id="322" r:id="rId80"/>
    <p:sldId id="310" r:id="rId81"/>
    <p:sldId id="311" r:id="rId82"/>
    <p:sldId id="312" r:id="rId83"/>
    <p:sldId id="313" r:id="rId84"/>
    <p:sldId id="314" r:id="rId85"/>
    <p:sldId id="315" r:id="rId86"/>
    <p:sldId id="316" r:id="rId87"/>
    <p:sldId id="317" r:id="rId88"/>
    <p:sldId id="281" r:id="rId89"/>
    <p:sldId id="266" r:id="rId90"/>
    <p:sldId id="267" r:id="rId91"/>
    <p:sldId id="268" r:id="rId92"/>
    <p:sldId id="269" r:id="rId93"/>
    <p:sldId id="270" r:id="rId9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71" autoAdjust="0"/>
  </p:normalViewPr>
  <p:slideViewPr>
    <p:cSldViewPr>
      <p:cViewPr varScale="1">
        <p:scale>
          <a:sx n="65" d="100"/>
          <a:sy n="65" d="100"/>
        </p:scale>
        <p:origin x="-108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1D1E6-D211-4D4E-9275-6737F455AD82}" type="datetimeFigureOut">
              <a:rPr lang="fr-FR" smtClean="0"/>
              <a:pPr/>
              <a:t>16/12/2010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184FC-6E39-4DAF-848B-7B0A419184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DE78-B78A-42AD-A71D-F18A338895EE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16/12/2010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16/12/2010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16/12/2010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16/12/2010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16/12/2010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16/12/2010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16/12/2010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16/12/2010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16/12/2010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16/12/2010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16/12/2010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B187A3-FF36-4BE1-9A75-871B66826D1F}" type="datetimeFigureOut">
              <a:rPr lang="fr-FR" smtClean="0"/>
              <a:pPr/>
              <a:t>16/12/2010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_zegour@esi.dz" TargetMode="External"/><Relationship Id="rId2" Type="http://schemas.openxmlformats.org/officeDocument/2006/relationships/hyperlink" Target="http://www.zegour.uuuq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artie%201\Chap5\Chap5.ht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wiki\File:AA_Tree_Skew2.svg" TargetMode="External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hyperlink" Target="file:///C:\wiki\File:AA_Tree_Split2.svg" TargetMode="External"/><Relationship Id="rId4" Type="http://schemas.openxmlformats.org/officeDocument/2006/relationships/image" Target="../media/image30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14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Structures de données avancées :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3200" i="1" dirty="0" smtClean="0"/>
              <a:t>Arbres de recherche binaire équilibrés</a:t>
            </a:r>
            <a:endParaRPr lang="fr-FR" sz="3200" i="1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algn="ctr" eaLnBrk="1" hangingPunct="1"/>
            <a:endParaRPr lang="fr-FR" sz="1600" smtClean="0"/>
          </a:p>
          <a:p>
            <a:pPr marR="0" algn="ctr" eaLnBrk="1" hangingPunct="1"/>
            <a:r>
              <a:rPr lang="fr-FR" sz="1600" smtClean="0"/>
              <a:t>Pr ZEGOUR DJAMEL EDDINE</a:t>
            </a:r>
          </a:p>
          <a:p>
            <a:pPr marR="0" algn="ctr" eaLnBrk="1" hangingPunct="1"/>
            <a:r>
              <a:rPr lang="fr-FR" sz="1600" smtClean="0"/>
              <a:t>Ecole Supérieure d’Informatique (ESI)</a:t>
            </a:r>
          </a:p>
          <a:p>
            <a:pPr marR="0" algn="ctr" eaLnBrk="1" hangingPunct="1"/>
            <a:r>
              <a:rPr lang="fr-FR" sz="1600" smtClean="0">
                <a:hlinkClick r:id="rId2"/>
              </a:rPr>
              <a:t>www.zegour.uuuq.com</a:t>
            </a:r>
            <a:r>
              <a:rPr lang="fr-FR" sz="1600" smtClean="0"/>
              <a:t> </a:t>
            </a:r>
          </a:p>
          <a:p>
            <a:pPr marR="0" algn="ctr" eaLnBrk="1" hangingPunct="1"/>
            <a:r>
              <a:rPr lang="fr-FR" sz="1600" smtClean="0"/>
              <a:t>email: </a:t>
            </a:r>
            <a:r>
              <a:rPr lang="fr-FR" sz="1600" smtClean="0">
                <a:hlinkClick r:id="rId3"/>
              </a:rPr>
              <a:t>d_zegour@esi.dz</a:t>
            </a:r>
            <a:endParaRPr lang="fr-FR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Rotation droite)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2172069" y="267314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N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1913348" y="410190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1173868" y="3378303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3170271" y="3378303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314681" y="4083465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GG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22" name="Connecteur droit 21"/>
          <p:cNvCxnSpPr>
            <a:stCxn id="10" idx="2"/>
            <a:endCxn id="14" idx="0"/>
          </p:cNvCxnSpPr>
          <p:nvPr/>
        </p:nvCxnSpPr>
        <p:spPr>
          <a:xfrm rot="10800000" flipV="1">
            <a:off x="1446105" y="2908195"/>
            <a:ext cx="725965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10" idx="6"/>
            <a:endCxn id="18" idx="0"/>
          </p:cNvCxnSpPr>
          <p:nvPr/>
        </p:nvCxnSpPr>
        <p:spPr>
          <a:xfrm>
            <a:off x="2716543" y="2908195"/>
            <a:ext cx="725965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3100763" y="203019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P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36" name="Connecteur droit 35"/>
          <p:cNvCxnSpPr>
            <a:stCxn id="34" idx="2"/>
            <a:endCxn id="10" idx="0"/>
          </p:cNvCxnSpPr>
          <p:nvPr/>
        </p:nvCxnSpPr>
        <p:spPr>
          <a:xfrm rot="10800000" flipV="1">
            <a:off x="2444307" y="2265252"/>
            <a:ext cx="656457" cy="407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Ellipse 39"/>
          <p:cNvSpPr/>
          <p:nvPr/>
        </p:nvSpPr>
        <p:spPr>
          <a:xfrm>
            <a:off x="6529787" y="2693879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1" name="Ellipse 40"/>
          <p:cNvSpPr/>
          <p:nvPr/>
        </p:nvSpPr>
        <p:spPr>
          <a:xfrm>
            <a:off x="8528121" y="417333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2" name="Ellipse 41"/>
          <p:cNvSpPr/>
          <p:nvPr/>
        </p:nvSpPr>
        <p:spPr>
          <a:xfrm>
            <a:off x="5531586" y="339904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GG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3" name="Ellipse 42"/>
          <p:cNvSpPr/>
          <p:nvPr/>
        </p:nvSpPr>
        <p:spPr>
          <a:xfrm>
            <a:off x="7527989" y="339904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N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4" name="Ellipse 43"/>
          <p:cNvSpPr/>
          <p:nvPr/>
        </p:nvSpPr>
        <p:spPr>
          <a:xfrm>
            <a:off x="6784647" y="4154903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GD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45" name="Connecteur droit 44"/>
          <p:cNvCxnSpPr>
            <a:stCxn id="40" idx="2"/>
            <a:endCxn id="42" idx="0"/>
          </p:cNvCxnSpPr>
          <p:nvPr/>
        </p:nvCxnSpPr>
        <p:spPr>
          <a:xfrm rot="10800000" flipV="1">
            <a:off x="5803823" y="2928934"/>
            <a:ext cx="725965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>
            <a:stCxn id="40" idx="6"/>
            <a:endCxn id="43" idx="0"/>
          </p:cNvCxnSpPr>
          <p:nvPr/>
        </p:nvCxnSpPr>
        <p:spPr>
          <a:xfrm>
            <a:off x="7074261" y="2928934"/>
            <a:ext cx="725965" cy="4701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Ellipse 47"/>
          <p:cNvSpPr/>
          <p:nvPr/>
        </p:nvSpPr>
        <p:spPr>
          <a:xfrm>
            <a:off x="7458481" y="2050937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P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49" name="Connecteur droit 48"/>
          <p:cNvCxnSpPr>
            <a:stCxn id="48" idx="2"/>
            <a:endCxn id="40" idx="0"/>
          </p:cNvCxnSpPr>
          <p:nvPr/>
        </p:nvCxnSpPr>
        <p:spPr>
          <a:xfrm rot="10800000" flipV="1">
            <a:off x="6802025" y="2285991"/>
            <a:ext cx="656457" cy="4078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ZoneTexte 57"/>
          <p:cNvSpPr txBox="1"/>
          <p:nvPr/>
        </p:nvSpPr>
        <p:spPr>
          <a:xfrm>
            <a:off x="1000100" y="5572140"/>
            <a:ext cx="1583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AFF_FG(N, GD)</a:t>
            </a:r>
            <a:endParaRPr lang="fr-FR" dirty="0"/>
          </a:p>
        </p:txBody>
      </p:sp>
      <p:sp>
        <p:nvSpPr>
          <p:cNvPr id="59" name="ZoneTexte 58"/>
          <p:cNvSpPr txBox="1"/>
          <p:nvPr/>
        </p:nvSpPr>
        <p:spPr>
          <a:xfrm>
            <a:off x="3355674" y="5572140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AFF_FD(G, N))</a:t>
            </a:r>
            <a:endParaRPr lang="fr-FR" dirty="0"/>
          </a:p>
        </p:txBody>
      </p:sp>
      <p:sp>
        <p:nvSpPr>
          <p:cNvPr id="60" name="ZoneTexte 59"/>
          <p:cNvSpPr txBox="1"/>
          <p:nvPr/>
        </p:nvSpPr>
        <p:spPr>
          <a:xfrm>
            <a:off x="5670209" y="5572140"/>
            <a:ext cx="1904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AFF_FD(Parent, G)</a:t>
            </a:r>
            <a:endParaRPr lang="fr-FR" dirty="0"/>
          </a:p>
        </p:txBody>
      </p:sp>
      <p:cxnSp>
        <p:nvCxnSpPr>
          <p:cNvPr id="33" name="Connecteur droit 32"/>
          <p:cNvCxnSpPr>
            <a:stCxn id="14" idx="6"/>
            <a:endCxn id="11" idx="0"/>
          </p:cNvCxnSpPr>
          <p:nvPr/>
        </p:nvCxnSpPr>
        <p:spPr>
          <a:xfrm>
            <a:off x="1718341" y="3613357"/>
            <a:ext cx="467244" cy="4885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>
            <a:stCxn id="14" idx="2"/>
            <a:endCxn id="19" idx="0"/>
          </p:cNvCxnSpPr>
          <p:nvPr/>
        </p:nvCxnSpPr>
        <p:spPr>
          <a:xfrm rot="10800000" flipV="1">
            <a:off x="586918" y="3613357"/>
            <a:ext cx="586950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>
            <a:stCxn id="43" idx="6"/>
            <a:endCxn id="41" idx="0"/>
          </p:cNvCxnSpPr>
          <p:nvPr/>
        </p:nvCxnSpPr>
        <p:spPr>
          <a:xfrm>
            <a:off x="8072462" y="3634096"/>
            <a:ext cx="727896" cy="5392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>
            <a:stCxn id="43" idx="2"/>
            <a:endCxn id="44" idx="0"/>
          </p:cNvCxnSpPr>
          <p:nvPr/>
        </p:nvCxnSpPr>
        <p:spPr>
          <a:xfrm rot="10800000" flipV="1">
            <a:off x="7056885" y="3634095"/>
            <a:ext cx="471105" cy="52080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Flèche en arc 52"/>
          <p:cNvSpPr/>
          <p:nvPr/>
        </p:nvSpPr>
        <p:spPr>
          <a:xfrm rot="1620000">
            <a:off x="2246229" y="2429331"/>
            <a:ext cx="785818" cy="642942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4" name="Flèche droite 53"/>
          <p:cNvSpPr/>
          <p:nvPr/>
        </p:nvSpPr>
        <p:spPr>
          <a:xfrm>
            <a:off x="4559141" y="285749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ZoneTexte 55"/>
          <p:cNvSpPr txBox="1"/>
          <p:nvPr/>
        </p:nvSpPr>
        <p:spPr>
          <a:xfrm>
            <a:off x="3916199" y="2428868"/>
            <a:ext cx="1941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Rotation droite (N)</a:t>
            </a:r>
            <a:endParaRPr lang="fr-FR" dirty="0"/>
          </a:p>
        </p:txBody>
      </p:sp>
      <p:sp>
        <p:nvSpPr>
          <p:cNvPr id="3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8" grpId="0" animBg="1"/>
      <p:bldP spid="58" grpId="0"/>
      <p:bldP spid="59" grpId="0"/>
      <p:bldP spid="6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Exemples)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85786" y="192880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Insérons la séquence : </a:t>
            </a:r>
            <a:r>
              <a:rPr lang="fr-FR" dirty="0" smtClean="0"/>
              <a:t>A, B, X, L, M, C, D, E, H, R, F</a:t>
            </a:r>
            <a:r>
              <a:rPr lang="fr-FR" b="1" dirty="0" smtClean="0"/>
              <a:t> dans un arbre AVL. 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785786" y="2571744"/>
            <a:ext cx="200026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i="1" dirty="0" smtClean="0"/>
              <a:t>Insertion A, B, X </a:t>
            </a:r>
            <a:endParaRPr lang="fr-FR" dirty="0"/>
          </a:p>
        </p:txBody>
      </p:sp>
      <p:pic>
        <p:nvPicPr>
          <p:cNvPr id="1026" name="Picture 2" descr="C:\PPT Cours SDD\Chap11\Image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10179" y="2571744"/>
            <a:ext cx="4649469" cy="2071702"/>
          </a:xfrm>
          <a:prstGeom prst="rect">
            <a:avLst/>
          </a:prstGeom>
          <a:noFill/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Exemples)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85786" y="192880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Insérons la séquence : </a:t>
            </a:r>
            <a:r>
              <a:rPr lang="fr-FR" dirty="0" smtClean="0"/>
              <a:t>A, B, X, L, M, C, D, E, H, R, F</a:t>
            </a:r>
            <a:r>
              <a:rPr lang="fr-FR" b="1" dirty="0" smtClean="0"/>
              <a:t> dans un arbre AVL. 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785786" y="2571744"/>
            <a:ext cx="178595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i="1" dirty="0" smtClean="0"/>
              <a:t>Insertion L, M</a:t>
            </a:r>
            <a:endParaRPr lang="fr-FR" dirty="0"/>
          </a:p>
        </p:txBody>
      </p:sp>
      <p:pic>
        <p:nvPicPr>
          <p:cNvPr id="2050" name="Picture 2" descr="C:\PPT Cours SDD\Chap11\Image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571744"/>
            <a:ext cx="5286412" cy="3056198"/>
          </a:xfrm>
          <a:prstGeom prst="rect">
            <a:avLst/>
          </a:prstGeom>
          <a:noFill/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Exemples)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85786" y="192880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Insérons la séquence : </a:t>
            </a:r>
            <a:r>
              <a:rPr lang="fr-FR" dirty="0" smtClean="0"/>
              <a:t>A, B, X, L, M, C, D, E, H, R, F</a:t>
            </a:r>
            <a:r>
              <a:rPr lang="fr-FR" b="1" dirty="0" smtClean="0"/>
              <a:t> dans un arbre AVL. 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785786" y="2571744"/>
            <a:ext cx="142876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i="1" dirty="0" smtClean="0"/>
              <a:t>Insertion C</a:t>
            </a:r>
            <a:endParaRPr lang="fr-FR" dirty="0"/>
          </a:p>
        </p:txBody>
      </p:sp>
      <p:pic>
        <p:nvPicPr>
          <p:cNvPr id="3074" name="Picture 2" descr="C:\PPT Cours SDD\Chap11\Image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571744"/>
            <a:ext cx="5357850" cy="3286601"/>
          </a:xfrm>
          <a:prstGeom prst="rect">
            <a:avLst/>
          </a:prstGeom>
          <a:noFill/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Exemples)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85786" y="192880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Insérons la séquence : </a:t>
            </a:r>
            <a:r>
              <a:rPr lang="fr-FR" dirty="0" smtClean="0"/>
              <a:t>A, B, X, L, M, C, D, E, H, R, F</a:t>
            </a:r>
            <a:r>
              <a:rPr lang="fr-FR" b="1" dirty="0" smtClean="0"/>
              <a:t> dans un arbre AVL. 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785786" y="2571744"/>
            <a:ext cx="178595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i="1" dirty="0" smtClean="0"/>
              <a:t>Insertion D, E</a:t>
            </a:r>
            <a:endParaRPr lang="fr-FR" dirty="0"/>
          </a:p>
        </p:txBody>
      </p:sp>
      <p:pic>
        <p:nvPicPr>
          <p:cNvPr id="3" name="Picture 2" descr="C:\PPT Cours SDD\Chap11\Image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2571744"/>
            <a:ext cx="5019966" cy="3571900"/>
          </a:xfrm>
          <a:prstGeom prst="rect">
            <a:avLst/>
          </a:prstGeom>
          <a:noFill/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Exemples)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85786" y="192880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Insérons la séquence : </a:t>
            </a:r>
            <a:r>
              <a:rPr lang="fr-FR" dirty="0" smtClean="0"/>
              <a:t>A, B, X, L, M, C, D, E, H, R, F</a:t>
            </a:r>
            <a:r>
              <a:rPr lang="fr-FR" b="1" dirty="0" smtClean="0"/>
              <a:t> dans un arbre AVL. 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785786" y="2571744"/>
            <a:ext cx="150019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i="1" dirty="0" smtClean="0"/>
              <a:t>Insertion H</a:t>
            </a:r>
            <a:endParaRPr lang="fr-FR" dirty="0"/>
          </a:p>
        </p:txBody>
      </p:sp>
      <p:pic>
        <p:nvPicPr>
          <p:cNvPr id="5122" name="Picture 2" descr="C:\PPT Cours SDD\Chap11\Image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2606043"/>
            <a:ext cx="4810147" cy="3751915"/>
          </a:xfrm>
          <a:prstGeom prst="rect">
            <a:avLst/>
          </a:prstGeom>
          <a:noFill/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Exemples)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85786" y="192880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Insérons la séquence : </a:t>
            </a:r>
            <a:r>
              <a:rPr lang="fr-FR" dirty="0" smtClean="0"/>
              <a:t>A, B, X, L, M, C, D, E, H, R, F</a:t>
            </a:r>
            <a:r>
              <a:rPr lang="fr-FR" b="1" dirty="0" smtClean="0"/>
              <a:t> dans un arbre AVL. 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785786" y="2571744"/>
            <a:ext cx="142876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i="1" dirty="0" smtClean="0"/>
              <a:t>Insertion R</a:t>
            </a:r>
            <a:endParaRPr lang="fr-FR" dirty="0"/>
          </a:p>
        </p:txBody>
      </p:sp>
      <p:pic>
        <p:nvPicPr>
          <p:cNvPr id="6146" name="Picture 2" descr="C:\PPT Cours SDD\Chap11\Image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571744"/>
            <a:ext cx="5486824" cy="3386154"/>
          </a:xfrm>
          <a:prstGeom prst="rect">
            <a:avLst/>
          </a:prstGeom>
          <a:noFill/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Exemples)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85786" y="192880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Insérons la séquence : </a:t>
            </a:r>
            <a:r>
              <a:rPr lang="fr-FR" dirty="0" smtClean="0"/>
              <a:t>A, B, X, L, M, C, D, E, H, R, F</a:t>
            </a:r>
            <a:r>
              <a:rPr lang="fr-FR" b="1" dirty="0" smtClean="0"/>
              <a:t> dans un arbre AVL. 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785786" y="2571744"/>
            <a:ext cx="142876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i="1" dirty="0" smtClean="0"/>
              <a:t>Insertion F</a:t>
            </a:r>
            <a:endParaRPr lang="fr-FR" dirty="0"/>
          </a:p>
        </p:txBody>
      </p:sp>
      <p:pic>
        <p:nvPicPr>
          <p:cNvPr id="7170" name="Picture 2" descr="C:\PPT Cours SDD\Chap11\Image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68440" y="2614614"/>
            <a:ext cx="5718336" cy="3529030"/>
          </a:xfrm>
          <a:prstGeom prst="rect">
            <a:avLst/>
          </a:prstGeom>
          <a:noFill/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85786" y="2000240"/>
            <a:ext cx="6072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Étape 1 : comme dans un arbre de recherche binaire ordinaire</a:t>
            </a:r>
            <a:endParaRPr lang="fr-FR" b="1" dirty="0"/>
          </a:p>
        </p:txBody>
      </p:sp>
      <p:sp>
        <p:nvSpPr>
          <p:cNvPr id="14" name="Rectangle 13"/>
          <p:cNvSpPr/>
          <p:nvPr/>
        </p:nvSpPr>
        <p:spPr>
          <a:xfrm>
            <a:off x="785786" y="2571744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Étape 2 : mettre à jour les balances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5786" y="3214686"/>
            <a:ext cx="42811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Cas où la balance d’un nœud A devient +2  </a:t>
            </a:r>
          </a:p>
          <a:p>
            <a:r>
              <a:rPr lang="fr-FR" b="1" dirty="0" smtClean="0">
                <a:sym typeface="Wingdings" pitchFamily="2" charset="2"/>
              </a:rPr>
              <a:t> </a:t>
            </a:r>
            <a:r>
              <a:rPr lang="fr-FR" b="1" dirty="0" smtClean="0"/>
              <a:t>Le fils gauche B de A doit exister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85786" y="407194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 smtClean="0"/>
              <a:t>Les cas suivants peuvent se présenter</a:t>
            </a:r>
          </a:p>
          <a:p>
            <a:pPr marL="342900" indent="-342900">
              <a:buAutoNum type="alphaLcParenR"/>
            </a:pPr>
            <a:r>
              <a:rPr lang="fr-FR" b="1" dirty="0" smtClean="0"/>
              <a:t>B a une balance égale à + 1</a:t>
            </a:r>
          </a:p>
          <a:p>
            <a:pPr marL="342900" indent="-342900">
              <a:buAutoNum type="alphaLcParenR"/>
            </a:pPr>
            <a:r>
              <a:rPr lang="fr-FR" b="1" dirty="0" smtClean="0"/>
              <a:t>B a une balance égale à – 1</a:t>
            </a:r>
          </a:p>
          <a:p>
            <a:pPr marL="342900" indent="-342900">
              <a:buAutoNum type="alphaLcParenR"/>
            </a:pPr>
            <a:r>
              <a:rPr lang="fr-FR" b="1" dirty="0" smtClean="0"/>
              <a:t>B a une balance égale à 0</a:t>
            </a:r>
            <a:endParaRPr lang="fr-FR" b="1" dirty="0"/>
          </a:p>
        </p:txBody>
      </p:sp>
      <p:sp>
        <p:nvSpPr>
          <p:cNvPr id="17" name="Rectangle 16"/>
          <p:cNvSpPr/>
          <p:nvPr/>
        </p:nvSpPr>
        <p:spPr>
          <a:xfrm>
            <a:off x="790958" y="5500702"/>
            <a:ext cx="7767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Même traitement symétrique dans le cas où la balance d’un nœud A devient -2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85786" y="6215082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Traitement peut continuer en cascade</a:t>
            </a:r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85786" y="1928802"/>
            <a:ext cx="2722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une balance égale à + 1</a:t>
            </a:r>
            <a:endParaRPr lang="fr-FR" dirty="0"/>
          </a:p>
        </p:txBody>
      </p:sp>
      <p:sp>
        <p:nvSpPr>
          <p:cNvPr id="19" name="Flèche droite 18"/>
          <p:cNvSpPr/>
          <p:nvPr/>
        </p:nvSpPr>
        <p:spPr>
          <a:xfrm>
            <a:off x="4000496" y="392906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Flèche en arc 20"/>
          <p:cNvSpPr/>
          <p:nvPr/>
        </p:nvSpPr>
        <p:spPr>
          <a:xfrm rot="1620000">
            <a:off x="1674725" y="2857960"/>
            <a:ext cx="785818" cy="642942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" name="Groupe 99"/>
          <p:cNvGrpSpPr/>
          <p:nvPr/>
        </p:nvGrpSpPr>
        <p:grpSpPr>
          <a:xfrm>
            <a:off x="642910" y="3071810"/>
            <a:ext cx="2318676" cy="1928826"/>
            <a:chOff x="642910" y="3071810"/>
            <a:chExt cx="2318676" cy="1928826"/>
          </a:xfrm>
        </p:grpSpPr>
        <p:sp>
          <p:nvSpPr>
            <p:cNvPr id="11" name="Ellipse 10"/>
            <p:cNvSpPr/>
            <p:nvPr/>
          </p:nvSpPr>
          <p:spPr>
            <a:xfrm>
              <a:off x="1785919" y="314324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1214414" y="378619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Triangle isocèle 12"/>
            <p:cNvSpPr/>
            <p:nvPr/>
          </p:nvSpPr>
          <p:spPr>
            <a:xfrm rot="10800000">
              <a:off x="2390082" y="385762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2500298" y="385762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15" name="Triangle isocèle 14"/>
            <p:cNvSpPr/>
            <p:nvPr/>
          </p:nvSpPr>
          <p:spPr>
            <a:xfrm rot="10800000">
              <a:off x="642910" y="450057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753126" y="4500570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sp>
          <p:nvSpPr>
            <p:cNvPr id="17" name="Triangle isocèle 16"/>
            <p:cNvSpPr/>
            <p:nvPr/>
          </p:nvSpPr>
          <p:spPr>
            <a:xfrm rot="10800000">
              <a:off x="1604264" y="450057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1714480" y="450057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23" name="Connecteur droit 22"/>
            <p:cNvCxnSpPr>
              <a:stCxn id="11" idx="2"/>
              <a:endCxn id="12" idx="0"/>
            </p:cNvCxnSpPr>
            <p:nvPr/>
          </p:nvCxnSpPr>
          <p:spPr>
            <a:xfrm rot="10800000" flipV="1">
              <a:off x="1428729" y="3321842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>
              <a:stCxn id="12" idx="2"/>
              <a:endCxn id="16" idx="0"/>
            </p:cNvCxnSpPr>
            <p:nvPr/>
          </p:nvCxnSpPr>
          <p:spPr>
            <a:xfrm rot="10800000" flipV="1">
              <a:off x="885534" y="3964784"/>
              <a:ext cx="3288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11" idx="6"/>
              <a:endCxn id="14" idx="0"/>
            </p:cNvCxnSpPr>
            <p:nvPr/>
          </p:nvCxnSpPr>
          <p:spPr>
            <a:xfrm>
              <a:off x="2214547" y="3321843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12" idx="6"/>
              <a:endCxn id="20" idx="0"/>
            </p:cNvCxnSpPr>
            <p:nvPr/>
          </p:nvCxnSpPr>
          <p:spPr>
            <a:xfrm>
              <a:off x="1643042" y="3964785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ZoneTexte 29"/>
            <p:cNvSpPr txBox="1"/>
            <p:nvPr/>
          </p:nvSpPr>
          <p:spPr>
            <a:xfrm>
              <a:off x="1428728" y="307181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928662" y="3571876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+1</a:t>
              </a:r>
              <a:endParaRPr lang="fr-FR" sz="1200" dirty="0"/>
            </a:p>
          </p:txBody>
        </p:sp>
      </p:grpSp>
      <p:grpSp>
        <p:nvGrpSpPr>
          <p:cNvPr id="5" name="Groupe 100"/>
          <p:cNvGrpSpPr/>
          <p:nvPr/>
        </p:nvGrpSpPr>
        <p:grpSpPr>
          <a:xfrm>
            <a:off x="5357817" y="3000371"/>
            <a:ext cx="2500331" cy="2071702"/>
            <a:chOff x="5357817" y="3000371"/>
            <a:chExt cx="2500331" cy="2071702"/>
          </a:xfrm>
        </p:grpSpPr>
        <p:sp>
          <p:nvSpPr>
            <p:cNvPr id="77" name="Ellipse 76"/>
            <p:cNvSpPr/>
            <p:nvPr/>
          </p:nvSpPr>
          <p:spPr>
            <a:xfrm>
              <a:off x="6786577" y="3857627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78" name="Ellipse 77"/>
            <p:cNvSpPr/>
            <p:nvPr/>
          </p:nvSpPr>
          <p:spPr>
            <a:xfrm>
              <a:off x="6000759" y="3143247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79" name="Triangle isocèle 78"/>
            <p:cNvSpPr/>
            <p:nvPr/>
          </p:nvSpPr>
          <p:spPr>
            <a:xfrm rot="10800000">
              <a:off x="7286644" y="4572007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80" name="ZoneTexte 79"/>
            <p:cNvSpPr txBox="1"/>
            <p:nvPr/>
          </p:nvSpPr>
          <p:spPr>
            <a:xfrm>
              <a:off x="7396860" y="4572007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81" name="Triangle isocèle 80"/>
            <p:cNvSpPr/>
            <p:nvPr/>
          </p:nvSpPr>
          <p:spPr>
            <a:xfrm rot="10800000">
              <a:off x="5357817" y="3857627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82" name="ZoneTexte 81"/>
            <p:cNvSpPr txBox="1"/>
            <p:nvPr/>
          </p:nvSpPr>
          <p:spPr>
            <a:xfrm>
              <a:off x="5468033" y="3857627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sp>
          <p:nvSpPr>
            <p:cNvPr id="83" name="Triangle isocèle 82"/>
            <p:cNvSpPr/>
            <p:nvPr/>
          </p:nvSpPr>
          <p:spPr>
            <a:xfrm rot="10800000">
              <a:off x="6215073" y="4572006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6325289" y="4572006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86" name="Connecteur droit 85"/>
            <p:cNvCxnSpPr>
              <a:stCxn id="78" idx="2"/>
            </p:cNvCxnSpPr>
            <p:nvPr/>
          </p:nvCxnSpPr>
          <p:spPr>
            <a:xfrm rot="10800000" flipV="1">
              <a:off x="5643569" y="3321841"/>
              <a:ext cx="35719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/>
            <p:cNvCxnSpPr>
              <a:stCxn id="77" idx="6"/>
              <a:endCxn id="80" idx="0"/>
            </p:cNvCxnSpPr>
            <p:nvPr/>
          </p:nvCxnSpPr>
          <p:spPr>
            <a:xfrm>
              <a:off x="7215205" y="4036222"/>
              <a:ext cx="3765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ZoneTexte 88"/>
            <p:cNvSpPr txBox="1"/>
            <p:nvPr/>
          </p:nvSpPr>
          <p:spPr>
            <a:xfrm>
              <a:off x="6429387" y="3000371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sp>
          <p:nvSpPr>
            <p:cNvPr id="90" name="ZoneTexte 89"/>
            <p:cNvSpPr txBox="1"/>
            <p:nvPr/>
          </p:nvSpPr>
          <p:spPr>
            <a:xfrm>
              <a:off x="7215205" y="3643313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cxnSp>
          <p:nvCxnSpPr>
            <p:cNvPr id="97" name="Connecteur droit 96"/>
            <p:cNvCxnSpPr>
              <a:stCxn id="77" idx="2"/>
              <a:endCxn id="84" idx="0"/>
            </p:cNvCxnSpPr>
            <p:nvPr/>
          </p:nvCxnSpPr>
          <p:spPr>
            <a:xfrm rot="10800000" flipV="1">
              <a:off x="6520215" y="4036222"/>
              <a:ext cx="266363" cy="535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/>
            <p:cNvCxnSpPr>
              <a:stCxn id="78" idx="6"/>
              <a:endCxn id="77" idx="0"/>
            </p:cNvCxnSpPr>
            <p:nvPr/>
          </p:nvCxnSpPr>
          <p:spPr>
            <a:xfrm>
              <a:off x="6429387" y="3321842"/>
              <a:ext cx="571504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</a:t>
            </a:r>
            <a:endParaRPr lang="fr-FR" dirty="0"/>
          </a:p>
        </p:txBody>
      </p:sp>
      <p:sp>
        <p:nvSpPr>
          <p:cNvPr id="4098" name="AutoShape 2" descr="Top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428596" y="1928802"/>
            <a:ext cx="27860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Un </a:t>
            </a:r>
            <a:r>
              <a:rPr lang="fr-FR" i="1" dirty="0" smtClean="0"/>
              <a:t>arbre AVL</a:t>
            </a:r>
            <a:r>
              <a:rPr lang="fr-FR" b="1" i="1" dirty="0" smtClean="0"/>
              <a:t> </a:t>
            </a:r>
            <a:r>
              <a:rPr lang="fr-FR" b="1" dirty="0" smtClean="0"/>
              <a:t>est un </a:t>
            </a:r>
            <a:r>
              <a:rPr lang="fr-FR" i="1" dirty="0" smtClean="0"/>
              <a:t>arbre binaire équilibré</a:t>
            </a:r>
            <a:r>
              <a:rPr lang="fr-FR" b="1" dirty="0" smtClean="0"/>
              <a:t>  dans lequel les profondeurs des deux sous arbres de chaque nœud ne diffèrent pas plus d'un.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428596" y="4452002"/>
            <a:ext cx="307180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A chaque nœud est associé un facteur d'équilibrage égal à la différence entre la profondeur du sous arbre gauche et celle du sous arbre droit.</a:t>
            </a:r>
            <a:endParaRPr lang="fr-FR" dirty="0"/>
          </a:p>
        </p:txBody>
      </p:sp>
      <p:pic>
        <p:nvPicPr>
          <p:cNvPr id="1026" name="Picture 2" descr="C:\PPT Cours SDD\Chap11\Image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2000240"/>
            <a:ext cx="5072098" cy="3975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85786" y="1928802"/>
            <a:ext cx="2624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une balance égale à -1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714348" y="5357826"/>
            <a:ext cx="3323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donc un fils à sa droite, soit C.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5286380" y="2357430"/>
            <a:ext cx="2500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Cas Balance (C)= 0</a:t>
            </a:r>
            <a:endParaRPr lang="fr-FR" dirty="0"/>
          </a:p>
        </p:txBody>
      </p:sp>
      <p:sp>
        <p:nvSpPr>
          <p:cNvPr id="16" name="Égal 15"/>
          <p:cNvSpPr/>
          <p:nvPr/>
        </p:nvSpPr>
        <p:spPr>
          <a:xfrm>
            <a:off x="4143372" y="3571876"/>
            <a:ext cx="571504" cy="50006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" name="Groupe 57"/>
          <p:cNvGrpSpPr/>
          <p:nvPr/>
        </p:nvGrpSpPr>
        <p:grpSpPr>
          <a:xfrm>
            <a:off x="642908" y="3000372"/>
            <a:ext cx="2318676" cy="1928826"/>
            <a:chOff x="642908" y="3000372"/>
            <a:chExt cx="2318676" cy="1928826"/>
          </a:xfrm>
        </p:grpSpPr>
        <p:sp>
          <p:nvSpPr>
            <p:cNvPr id="15" name="Ellipse 14"/>
            <p:cNvSpPr/>
            <p:nvPr/>
          </p:nvSpPr>
          <p:spPr>
            <a:xfrm>
              <a:off x="1785917" y="307181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1214412" y="3714752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9" name="Triangle isocèle 18"/>
            <p:cNvSpPr/>
            <p:nvPr/>
          </p:nvSpPr>
          <p:spPr>
            <a:xfrm rot="10800000">
              <a:off x="2390080" y="378619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2500296" y="378619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21" name="Triangle isocèle 20"/>
            <p:cNvSpPr/>
            <p:nvPr/>
          </p:nvSpPr>
          <p:spPr>
            <a:xfrm rot="10800000">
              <a:off x="642908" y="442913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753124" y="4429132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23" name="Triangle isocèle 22"/>
            <p:cNvSpPr/>
            <p:nvPr/>
          </p:nvSpPr>
          <p:spPr>
            <a:xfrm rot="10800000">
              <a:off x="1604262" y="442913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1714478" y="4429132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cxnSp>
          <p:nvCxnSpPr>
            <p:cNvPr id="25" name="Connecteur droit 24"/>
            <p:cNvCxnSpPr>
              <a:stCxn id="15" idx="2"/>
              <a:endCxn id="17" idx="0"/>
            </p:cNvCxnSpPr>
            <p:nvPr/>
          </p:nvCxnSpPr>
          <p:spPr>
            <a:xfrm rot="10800000" flipV="1">
              <a:off x="1428727" y="3250404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7" idx="2"/>
              <a:endCxn id="22" idx="0"/>
            </p:cNvCxnSpPr>
            <p:nvPr/>
          </p:nvCxnSpPr>
          <p:spPr>
            <a:xfrm rot="10800000" flipV="1">
              <a:off x="948050" y="3893346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15" idx="6"/>
              <a:endCxn id="20" idx="0"/>
            </p:cNvCxnSpPr>
            <p:nvPr/>
          </p:nvCxnSpPr>
          <p:spPr>
            <a:xfrm>
              <a:off x="2214545" y="3250405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>
              <a:stCxn id="17" idx="6"/>
              <a:endCxn id="24" idx="0"/>
            </p:cNvCxnSpPr>
            <p:nvPr/>
          </p:nvCxnSpPr>
          <p:spPr>
            <a:xfrm>
              <a:off x="1643040" y="3893347"/>
              <a:ext cx="20384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ZoneTexte 28"/>
            <p:cNvSpPr txBox="1"/>
            <p:nvPr/>
          </p:nvSpPr>
          <p:spPr>
            <a:xfrm>
              <a:off x="1428726" y="3000372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928660" y="3500438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</p:grpSp>
      <p:grpSp>
        <p:nvGrpSpPr>
          <p:cNvPr id="5" name="Groupe 58"/>
          <p:cNvGrpSpPr/>
          <p:nvPr/>
        </p:nvGrpSpPr>
        <p:grpSpPr>
          <a:xfrm>
            <a:off x="5182282" y="3036090"/>
            <a:ext cx="2318676" cy="2607487"/>
            <a:chOff x="5182282" y="3036090"/>
            <a:chExt cx="2318676" cy="2607487"/>
          </a:xfrm>
        </p:grpSpPr>
        <p:sp>
          <p:nvSpPr>
            <p:cNvPr id="31" name="Ellipse 30"/>
            <p:cNvSpPr/>
            <p:nvPr/>
          </p:nvSpPr>
          <p:spPr>
            <a:xfrm>
              <a:off x="6325291" y="310752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2" name="Ellipse 31"/>
            <p:cNvSpPr/>
            <p:nvPr/>
          </p:nvSpPr>
          <p:spPr>
            <a:xfrm>
              <a:off x="5753786" y="375047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3" name="Triangle isocèle 32"/>
            <p:cNvSpPr/>
            <p:nvPr/>
          </p:nvSpPr>
          <p:spPr>
            <a:xfrm rot="10800000">
              <a:off x="6929454" y="382190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7039670" y="382190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35" name="Triangle isocèle 34"/>
            <p:cNvSpPr/>
            <p:nvPr/>
          </p:nvSpPr>
          <p:spPr>
            <a:xfrm rot="10800000">
              <a:off x="5182282" y="446485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5292498" y="446485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39" name="Connecteur droit 38"/>
            <p:cNvCxnSpPr>
              <a:stCxn id="31" idx="2"/>
              <a:endCxn id="32" idx="0"/>
            </p:cNvCxnSpPr>
            <p:nvPr/>
          </p:nvCxnSpPr>
          <p:spPr>
            <a:xfrm rot="10800000" flipV="1">
              <a:off x="5968101" y="3286122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>
              <a:stCxn id="32" idx="2"/>
              <a:endCxn id="36" idx="0"/>
            </p:cNvCxnSpPr>
            <p:nvPr/>
          </p:nvCxnSpPr>
          <p:spPr>
            <a:xfrm rot="10800000" flipV="1">
              <a:off x="5487424" y="3929064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31" idx="6"/>
              <a:endCxn id="34" idx="0"/>
            </p:cNvCxnSpPr>
            <p:nvPr/>
          </p:nvCxnSpPr>
          <p:spPr>
            <a:xfrm>
              <a:off x="6753919" y="3286123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ZoneTexte 42"/>
            <p:cNvSpPr txBox="1"/>
            <p:nvPr/>
          </p:nvSpPr>
          <p:spPr>
            <a:xfrm>
              <a:off x="5968100" y="303609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5468034" y="3536156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  <p:sp>
          <p:nvSpPr>
            <p:cNvPr id="45" name="Ellipse 44"/>
            <p:cNvSpPr/>
            <p:nvPr/>
          </p:nvSpPr>
          <p:spPr>
            <a:xfrm>
              <a:off x="6325291" y="4357693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7" name="Triangle isocèle 46"/>
            <p:cNvSpPr/>
            <p:nvPr/>
          </p:nvSpPr>
          <p:spPr>
            <a:xfrm rot="10800000">
              <a:off x="5825225" y="514351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5935441" y="514351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49" name="Triangle isocèle 48"/>
            <p:cNvSpPr/>
            <p:nvPr/>
          </p:nvSpPr>
          <p:spPr>
            <a:xfrm rot="10800000">
              <a:off x="6825357" y="514351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6935573" y="514351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52" name="Connecteur droit 51"/>
            <p:cNvCxnSpPr>
              <a:stCxn id="32" idx="6"/>
              <a:endCxn id="45" idx="0"/>
            </p:cNvCxnSpPr>
            <p:nvPr/>
          </p:nvCxnSpPr>
          <p:spPr>
            <a:xfrm>
              <a:off x="6182414" y="3929065"/>
              <a:ext cx="357191" cy="4286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/>
            <p:cNvCxnSpPr>
              <a:stCxn id="45" idx="2"/>
              <a:endCxn id="48" idx="0"/>
            </p:cNvCxnSpPr>
            <p:nvPr/>
          </p:nvCxnSpPr>
          <p:spPr>
            <a:xfrm rot="10800000" flipV="1">
              <a:off x="6130367" y="4536287"/>
              <a:ext cx="194925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/>
            <p:cNvCxnSpPr>
              <a:stCxn id="45" idx="6"/>
              <a:endCxn id="50" idx="0"/>
            </p:cNvCxnSpPr>
            <p:nvPr/>
          </p:nvCxnSpPr>
          <p:spPr>
            <a:xfrm>
              <a:off x="6753919" y="4536288"/>
              <a:ext cx="376579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ZoneTexte 56"/>
            <p:cNvSpPr txBox="1"/>
            <p:nvPr/>
          </p:nvSpPr>
          <p:spPr>
            <a:xfrm>
              <a:off x="6753919" y="4357693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</p:grpSp>
      <p:sp>
        <p:nvSpPr>
          <p:cNvPr id="5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3" grpId="0"/>
      <p:bldP spid="14" grpId="0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Flèche droite 14"/>
          <p:cNvSpPr/>
          <p:nvPr/>
        </p:nvSpPr>
        <p:spPr>
          <a:xfrm>
            <a:off x="3786182" y="421481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785786" y="1928802"/>
            <a:ext cx="6042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une balance égale à -1 ,  C son fils droit avec Balance(C)=0</a:t>
            </a:r>
            <a:endParaRPr lang="fr-FR" dirty="0"/>
          </a:p>
        </p:txBody>
      </p:sp>
      <p:sp>
        <p:nvSpPr>
          <p:cNvPr id="16" name="Flèche en arc 15"/>
          <p:cNvSpPr/>
          <p:nvPr/>
        </p:nvSpPr>
        <p:spPr>
          <a:xfrm rot="1620000">
            <a:off x="1817600" y="2786521"/>
            <a:ext cx="785818" cy="642942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Flèche en arc 16"/>
          <p:cNvSpPr/>
          <p:nvPr/>
        </p:nvSpPr>
        <p:spPr>
          <a:xfrm rot="19980000" flipH="1">
            <a:off x="1031782" y="3500900"/>
            <a:ext cx="785818" cy="642942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" name="Groupe 85"/>
          <p:cNvGrpSpPr/>
          <p:nvPr/>
        </p:nvGrpSpPr>
        <p:grpSpPr>
          <a:xfrm>
            <a:off x="4714877" y="2928934"/>
            <a:ext cx="3714775" cy="2071703"/>
            <a:chOff x="4714877" y="3000372"/>
            <a:chExt cx="3714775" cy="2071703"/>
          </a:xfrm>
        </p:grpSpPr>
        <p:sp>
          <p:nvSpPr>
            <p:cNvPr id="40" name="Ellipse 39"/>
            <p:cNvSpPr/>
            <p:nvPr/>
          </p:nvSpPr>
          <p:spPr>
            <a:xfrm>
              <a:off x="7358081" y="385762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286511" y="314324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2" name="Triangle isocèle 41"/>
            <p:cNvSpPr/>
            <p:nvPr/>
          </p:nvSpPr>
          <p:spPr>
            <a:xfrm rot="10800000">
              <a:off x="7858148" y="457200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7968364" y="457200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46" name="Triangle isocèle 45"/>
            <p:cNvSpPr/>
            <p:nvPr/>
          </p:nvSpPr>
          <p:spPr>
            <a:xfrm rot="10800000">
              <a:off x="6786577" y="4572007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6896793" y="4572007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49" name="Connecteur droit 48"/>
            <p:cNvCxnSpPr>
              <a:stCxn id="40" idx="6"/>
              <a:endCxn id="43" idx="0"/>
            </p:cNvCxnSpPr>
            <p:nvPr/>
          </p:nvCxnSpPr>
          <p:spPr>
            <a:xfrm>
              <a:off x="7786709" y="4036223"/>
              <a:ext cx="3765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ZoneTexte 49"/>
            <p:cNvSpPr txBox="1"/>
            <p:nvPr/>
          </p:nvSpPr>
          <p:spPr>
            <a:xfrm>
              <a:off x="6715139" y="3000372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7594934" y="3643314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cxnSp>
          <p:nvCxnSpPr>
            <p:cNvPr id="52" name="Connecteur droit 51"/>
            <p:cNvCxnSpPr>
              <a:stCxn id="40" idx="2"/>
              <a:endCxn id="47" idx="0"/>
            </p:cNvCxnSpPr>
            <p:nvPr/>
          </p:nvCxnSpPr>
          <p:spPr>
            <a:xfrm rot="10800000" flipV="1">
              <a:off x="7091719" y="4036223"/>
              <a:ext cx="266363" cy="535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/>
            <p:cNvCxnSpPr>
              <a:stCxn id="41" idx="6"/>
              <a:endCxn id="40" idx="0"/>
            </p:cNvCxnSpPr>
            <p:nvPr/>
          </p:nvCxnSpPr>
          <p:spPr>
            <a:xfrm>
              <a:off x="6715139" y="3321843"/>
              <a:ext cx="85725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Ellipse 53"/>
            <p:cNvSpPr/>
            <p:nvPr/>
          </p:nvSpPr>
          <p:spPr>
            <a:xfrm>
              <a:off x="5286381" y="3857629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55" name="Triangle isocèle 54"/>
            <p:cNvSpPr/>
            <p:nvPr/>
          </p:nvSpPr>
          <p:spPr>
            <a:xfrm rot="10800000">
              <a:off x="5786448" y="4572009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5896664" y="4572009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57" name="Triangle isocèle 56"/>
            <p:cNvSpPr/>
            <p:nvPr/>
          </p:nvSpPr>
          <p:spPr>
            <a:xfrm rot="10800000">
              <a:off x="4714877" y="457200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4825093" y="457200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59" name="Connecteur droit 58"/>
            <p:cNvCxnSpPr>
              <a:stCxn id="54" idx="6"/>
              <a:endCxn id="56" idx="0"/>
            </p:cNvCxnSpPr>
            <p:nvPr/>
          </p:nvCxnSpPr>
          <p:spPr>
            <a:xfrm>
              <a:off x="5715009" y="4036224"/>
              <a:ext cx="3765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ZoneTexte 59"/>
            <p:cNvSpPr txBox="1"/>
            <p:nvPr/>
          </p:nvSpPr>
          <p:spPr>
            <a:xfrm>
              <a:off x="5643570" y="3723506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cxnSp>
          <p:nvCxnSpPr>
            <p:cNvPr id="61" name="Connecteur droit 60"/>
            <p:cNvCxnSpPr>
              <a:stCxn id="54" idx="2"/>
              <a:endCxn id="58" idx="0"/>
            </p:cNvCxnSpPr>
            <p:nvPr/>
          </p:nvCxnSpPr>
          <p:spPr>
            <a:xfrm rot="10800000" flipV="1">
              <a:off x="5020019" y="4036224"/>
              <a:ext cx="266363" cy="535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/>
            <p:cNvCxnSpPr>
              <a:stCxn id="41" idx="2"/>
              <a:endCxn id="54" idx="0"/>
            </p:cNvCxnSpPr>
            <p:nvPr/>
          </p:nvCxnSpPr>
          <p:spPr>
            <a:xfrm rot="10800000" flipV="1">
              <a:off x="5500695" y="3321843"/>
              <a:ext cx="785816" cy="535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64"/>
          <p:cNvGrpSpPr/>
          <p:nvPr/>
        </p:nvGrpSpPr>
        <p:grpSpPr>
          <a:xfrm>
            <a:off x="714348" y="3000372"/>
            <a:ext cx="2318676" cy="2607487"/>
            <a:chOff x="5182282" y="3036090"/>
            <a:chExt cx="2318676" cy="2607487"/>
          </a:xfrm>
        </p:grpSpPr>
        <p:sp>
          <p:nvSpPr>
            <p:cNvPr id="66" name="Ellipse 65"/>
            <p:cNvSpPr/>
            <p:nvPr/>
          </p:nvSpPr>
          <p:spPr>
            <a:xfrm>
              <a:off x="6325291" y="310752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67" name="Ellipse 66"/>
            <p:cNvSpPr/>
            <p:nvPr/>
          </p:nvSpPr>
          <p:spPr>
            <a:xfrm>
              <a:off x="5753786" y="375047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68" name="Triangle isocèle 67"/>
            <p:cNvSpPr/>
            <p:nvPr/>
          </p:nvSpPr>
          <p:spPr>
            <a:xfrm rot="10800000">
              <a:off x="6929454" y="382190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7039670" y="382190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70" name="Triangle isocèle 69"/>
            <p:cNvSpPr/>
            <p:nvPr/>
          </p:nvSpPr>
          <p:spPr>
            <a:xfrm rot="10800000">
              <a:off x="5182282" y="446485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5292498" y="446485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72" name="Connecteur droit 71"/>
            <p:cNvCxnSpPr>
              <a:stCxn id="66" idx="2"/>
              <a:endCxn id="67" idx="0"/>
            </p:cNvCxnSpPr>
            <p:nvPr/>
          </p:nvCxnSpPr>
          <p:spPr>
            <a:xfrm rot="10800000" flipV="1">
              <a:off x="5968101" y="3286122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/>
            <p:cNvCxnSpPr>
              <a:stCxn id="67" idx="2"/>
              <a:endCxn id="71" idx="0"/>
            </p:cNvCxnSpPr>
            <p:nvPr/>
          </p:nvCxnSpPr>
          <p:spPr>
            <a:xfrm rot="10800000" flipV="1">
              <a:off x="5487424" y="3929064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/>
            <p:cNvCxnSpPr>
              <a:stCxn id="66" idx="6"/>
              <a:endCxn id="69" idx="0"/>
            </p:cNvCxnSpPr>
            <p:nvPr/>
          </p:nvCxnSpPr>
          <p:spPr>
            <a:xfrm>
              <a:off x="6753919" y="3286123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ZoneTexte 74"/>
            <p:cNvSpPr txBox="1"/>
            <p:nvPr/>
          </p:nvSpPr>
          <p:spPr>
            <a:xfrm>
              <a:off x="5968100" y="303609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6182414" y="3679032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  <p:sp>
          <p:nvSpPr>
            <p:cNvPr id="77" name="Ellipse 76"/>
            <p:cNvSpPr/>
            <p:nvPr/>
          </p:nvSpPr>
          <p:spPr>
            <a:xfrm>
              <a:off x="6325291" y="4357693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78" name="Triangle isocèle 77"/>
            <p:cNvSpPr/>
            <p:nvPr/>
          </p:nvSpPr>
          <p:spPr>
            <a:xfrm rot="10800000">
              <a:off x="5825225" y="514351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79" name="ZoneTexte 78"/>
            <p:cNvSpPr txBox="1"/>
            <p:nvPr/>
          </p:nvSpPr>
          <p:spPr>
            <a:xfrm>
              <a:off x="5935441" y="514351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80" name="Triangle isocèle 79"/>
            <p:cNvSpPr/>
            <p:nvPr/>
          </p:nvSpPr>
          <p:spPr>
            <a:xfrm rot="10800000">
              <a:off x="6825357" y="514351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6935573" y="514351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82" name="Connecteur droit 81"/>
            <p:cNvCxnSpPr>
              <a:stCxn id="67" idx="6"/>
              <a:endCxn id="77" idx="0"/>
            </p:cNvCxnSpPr>
            <p:nvPr/>
          </p:nvCxnSpPr>
          <p:spPr>
            <a:xfrm>
              <a:off x="6182414" y="3929065"/>
              <a:ext cx="357191" cy="4286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/>
            <p:cNvCxnSpPr>
              <a:stCxn id="77" idx="2"/>
              <a:endCxn id="79" idx="0"/>
            </p:cNvCxnSpPr>
            <p:nvPr/>
          </p:nvCxnSpPr>
          <p:spPr>
            <a:xfrm rot="10800000" flipV="1">
              <a:off x="6130367" y="4536287"/>
              <a:ext cx="194925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/>
            <p:cNvCxnSpPr>
              <a:stCxn id="77" idx="6"/>
              <a:endCxn id="81" idx="0"/>
            </p:cNvCxnSpPr>
            <p:nvPr/>
          </p:nvCxnSpPr>
          <p:spPr>
            <a:xfrm>
              <a:off x="6753919" y="4536288"/>
              <a:ext cx="376579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ZoneTexte 84"/>
            <p:cNvSpPr txBox="1"/>
            <p:nvPr/>
          </p:nvSpPr>
          <p:spPr>
            <a:xfrm>
              <a:off x="6753919" y="4357693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</p:grpSp>
      <p:sp>
        <p:nvSpPr>
          <p:cNvPr id="6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85786" y="1928802"/>
            <a:ext cx="2624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une balance égale à -1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357158" y="5286388"/>
            <a:ext cx="3323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donc un fils à sa droite, soit C.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5143504" y="2214554"/>
            <a:ext cx="2143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Balance (C)= +1</a:t>
            </a:r>
            <a:endParaRPr lang="fr-FR" dirty="0"/>
          </a:p>
        </p:txBody>
      </p:sp>
      <p:sp>
        <p:nvSpPr>
          <p:cNvPr id="12" name="Égal 11"/>
          <p:cNvSpPr/>
          <p:nvPr/>
        </p:nvSpPr>
        <p:spPr>
          <a:xfrm>
            <a:off x="3786182" y="3571876"/>
            <a:ext cx="571504" cy="50006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" name="Groupe 49"/>
          <p:cNvGrpSpPr/>
          <p:nvPr/>
        </p:nvGrpSpPr>
        <p:grpSpPr>
          <a:xfrm>
            <a:off x="642908" y="2928934"/>
            <a:ext cx="2318676" cy="1928826"/>
            <a:chOff x="642908" y="2928934"/>
            <a:chExt cx="2318676" cy="1928826"/>
          </a:xfrm>
        </p:grpSpPr>
        <p:sp>
          <p:nvSpPr>
            <p:cNvPr id="15" name="Ellipse 14"/>
            <p:cNvSpPr/>
            <p:nvPr/>
          </p:nvSpPr>
          <p:spPr>
            <a:xfrm>
              <a:off x="1785917" y="3000372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6" name="Ellipse 15"/>
            <p:cNvSpPr/>
            <p:nvPr/>
          </p:nvSpPr>
          <p:spPr>
            <a:xfrm>
              <a:off x="1214412" y="3643314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Triangle isocèle 16"/>
            <p:cNvSpPr/>
            <p:nvPr/>
          </p:nvSpPr>
          <p:spPr>
            <a:xfrm rot="10800000">
              <a:off x="2390080" y="371475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2500296" y="3714752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20" name="Triangle isocèle 19"/>
            <p:cNvSpPr/>
            <p:nvPr/>
          </p:nvSpPr>
          <p:spPr>
            <a:xfrm rot="10800000">
              <a:off x="642908" y="4357694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753124" y="4357694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22" name="Triangle isocèle 21"/>
            <p:cNvSpPr/>
            <p:nvPr/>
          </p:nvSpPr>
          <p:spPr>
            <a:xfrm rot="10800000">
              <a:off x="1604262" y="4357694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1714478" y="4357694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cxnSp>
          <p:nvCxnSpPr>
            <p:cNvPr id="24" name="Connecteur droit 23"/>
            <p:cNvCxnSpPr>
              <a:stCxn id="15" idx="2"/>
              <a:endCxn id="16" idx="0"/>
            </p:cNvCxnSpPr>
            <p:nvPr/>
          </p:nvCxnSpPr>
          <p:spPr>
            <a:xfrm rot="10800000" flipV="1">
              <a:off x="1428727" y="3178966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>
              <a:stCxn id="16" idx="2"/>
              <a:endCxn id="21" idx="0"/>
            </p:cNvCxnSpPr>
            <p:nvPr/>
          </p:nvCxnSpPr>
          <p:spPr>
            <a:xfrm rot="10800000" flipV="1">
              <a:off x="948050" y="3821908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5" idx="6"/>
              <a:endCxn id="19" idx="0"/>
            </p:cNvCxnSpPr>
            <p:nvPr/>
          </p:nvCxnSpPr>
          <p:spPr>
            <a:xfrm>
              <a:off x="2214545" y="3178967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16" idx="6"/>
              <a:endCxn id="23" idx="0"/>
            </p:cNvCxnSpPr>
            <p:nvPr/>
          </p:nvCxnSpPr>
          <p:spPr>
            <a:xfrm>
              <a:off x="1643040" y="3821909"/>
              <a:ext cx="20384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ZoneTexte 27"/>
            <p:cNvSpPr txBox="1"/>
            <p:nvPr/>
          </p:nvSpPr>
          <p:spPr>
            <a:xfrm>
              <a:off x="1428726" y="2928934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928660" y="3429000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</p:grpSp>
      <p:grpSp>
        <p:nvGrpSpPr>
          <p:cNvPr id="5" name="Groupe 50"/>
          <p:cNvGrpSpPr/>
          <p:nvPr/>
        </p:nvGrpSpPr>
        <p:grpSpPr>
          <a:xfrm>
            <a:off x="4896530" y="2893214"/>
            <a:ext cx="2318676" cy="2607487"/>
            <a:chOff x="4896530" y="2893214"/>
            <a:chExt cx="2318676" cy="2607487"/>
          </a:xfrm>
        </p:grpSpPr>
        <p:sp>
          <p:nvSpPr>
            <p:cNvPr id="30" name="Ellipse 29"/>
            <p:cNvSpPr/>
            <p:nvPr/>
          </p:nvSpPr>
          <p:spPr>
            <a:xfrm>
              <a:off x="6039539" y="2964652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5468034" y="3607594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2" name="Triangle isocèle 31"/>
            <p:cNvSpPr/>
            <p:nvPr/>
          </p:nvSpPr>
          <p:spPr>
            <a:xfrm rot="10800000">
              <a:off x="6643702" y="367903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6753918" y="3679032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34" name="Triangle isocèle 33"/>
            <p:cNvSpPr/>
            <p:nvPr/>
          </p:nvSpPr>
          <p:spPr>
            <a:xfrm rot="10800000">
              <a:off x="4896530" y="4321974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5006746" y="4321974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36" name="Connecteur droit 35"/>
            <p:cNvCxnSpPr>
              <a:stCxn id="30" idx="2"/>
              <a:endCxn id="31" idx="0"/>
            </p:cNvCxnSpPr>
            <p:nvPr/>
          </p:nvCxnSpPr>
          <p:spPr>
            <a:xfrm rot="10800000" flipV="1">
              <a:off x="5682349" y="3143246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>
              <a:stCxn id="31" idx="2"/>
              <a:endCxn id="35" idx="0"/>
            </p:cNvCxnSpPr>
            <p:nvPr/>
          </p:nvCxnSpPr>
          <p:spPr>
            <a:xfrm rot="10800000" flipV="1">
              <a:off x="5201672" y="3786188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>
              <a:stCxn id="30" idx="6"/>
              <a:endCxn id="33" idx="0"/>
            </p:cNvCxnSpPr>
            <p:nvPr/>
          </p:nvCxnSpPr>
          <p:spPr>
            <a:xfrm>
              <a:off x="6468167" y="3143247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ZoneTexte 38"/>
            <p:cNvSpPr txBox="1"/>
            <p:nvPr/>
          </p:nvSpPr>
          <p:spPr>
            <a:xfrm>
              <a:off x="5682348" y="2893214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5182282" y="3393280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  <p:sp>
          <p:nvSpPr>
            <p:cNvPr id="41" name="Ellipse 40"/>
            <p:cNvSpPr/>
            <p:nvPr/>
          </p:nvSpPr>
          <p:spPr>
            <a:xfrm>
              <a:off x="6039539" y="4214817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2" name="Triangle isocèle 41"/>
            <p:cNvSpPr/>
            <p:nvPr/>
          </p:nvSpPr>
          <p:spPr>
            <a:xfrm rot="10800000">
              <a:off x="5539473" y="5000635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5649689" y="5000635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44" name="Triangle isocèle 43"/>
            <p:cNvSpPr/>
            <p:nvPr/>
          </p:nvSpPr>
          <p:spPr>
            <a:xfrm rot="10800000">
              <a:off x="6539605" y="5000635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6649821" y="5000635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n-2</a:t>
              </a:r>
              <a:endParaRPr lang="fr-FR" sz="1200" dirty="0"/>
            </a:p>
          </p:txBody>
        </p:sp>
        <p:cxnSp>
          <p:nvCxnSpPr>
            <p:cNvPr id="46" name="Connecteur droit 45"/>
            <p:cNvCxnSpPr>
              <a:stCxn id="31" idx="6"/>
              <a:endCxn id="41" idx="0"/>
            </p:cNvCxnSpPr>
            <p:nvPr/>
          </p:nvCxnSpPr>
          <p:spPr>
            <a:xfrm>
              <a:off x="5896662" y="3786189"/>
              <a:ext cx="357191" cy="4286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/>
            <p:cNvCxnSpPr>
              <a:stCxn id="41" idx="2"/>
              <a:endCxn id="43" idx="0"/>
            </p:cNvCxnSpPr>
            <p:nvPr/>
          </p:nvCxnSpPr>
          <p:spPr>
            <a:xfrm rot="10800000" flipV="1">
              <a:off x="5844615" y="4393411"/>
              <a:ext cx="194925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/>
            <p:cNvCxnSpPr>
              <a:stCxn id="41" idx="6"/>
              <a:endCxn id="45" idx="0"/>
            </p:cNvCxnSpPr>
            <p:nvPr/>
          </p:nvCxnSpPr>
          <p:spPr>
            <a:xfrm>
              <a:off x="6468167" y="4393412"/>
              <a:ext cx="376579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ZoneTexte 48"/>
            <p:cNvSpPr txBox="1"/>
            <p:nvPr/>
          </p:nvSpPr>
          <p:spPr>
            <a:xfrm>
              <a:off x="6468167" y="4214817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+1</a:t>
              </a:r>
              <a:endParaRPr lang="fr-FR" sz="1200" dirty="0"/>
            </a:p>
          </p:txBody>
        </p:sp>
      </p:grpSp>
      <p:sp>
        <p:nvSpPr>
          <p:cNvPr id="5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3" grpId="0"/>
      <p:bldP spid="14" grpId="0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Flèche droite 14"/>
          <p:cNvSpPr/>
          <p:nvPr/>
        </p:nvSpPr>
        <p:spPr>
          <a:xfrm>
            <a:off x="3786182" y="421481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en arc 15"/>
          <p:cNvSpPr/>
          <p:nvPr/>
        </p:nvSpPr>
        <p:spPr>
          <a:xfrm rot="19980000" flipH="1">
            <a:off x="817468" y="3429462"/>
            <a:ext cx="785818" cy="642942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Flèche en arc 16"/>
          <p:cNvSpPr/>
          <p:nvPr/>
        </p:nvSpPr>
        <p:spPr>
          <a:xfrm rot="1620000">
            <a:off x="1603287" y="2786521"/>
            <a:ext cx="785818" cy="642942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" name="Groupe 103"/>
          <p:cNvGrpSpPr/>
          <p:nvPr/>
        </p:nvGrpSpPr>
        <p:grpSpPr>
          <a:xfrm>
            <a:off x="4714877" y="2928934"/>
            <a:ext cx="3714775" cy="2071703"/>
            <a:chOff x="4714877" y="2928934"/>
            <a:chExt cx="3714775" cy="2071703"/>
          </a:xfrm>
        </p:grpSpPr>
        <p:sp>
          <p:nvSpPr>
            <p:cNvPr id="40" name="Ellipse 39"/>
            <p:cNvSpPr/>
            <p:nvPr/>
          </p:nvSpPr>
          <p:spPr>
            <a:xfrm>
              <a:off x="7358081" y="378619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286511" y="307181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2" name="Triangle isocèle 41"/>
            <p:cNvSpPr/>
            <p:nvPr/>
          </p:nvSpPr>
          <p:spPr>
            <a:xfrm rot="10800000">
              <a:off x="7858148" y="450057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7968364" y="450057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44" name="Triangle isocèle 43"/>
            <p:cNvSpPr/>
            <p:nvPr/>
          </p:nvSpPr>
          <p:spPr>
            <a:xfrm rot="10800000">
              <a:off x="6786577" y="4500569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6896793" y="4500569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n-2</a:t>
              </a:r>
              <a:endParaRPr lang="fr-FR" sz="1200" dirty="0"/>
            </a:p>
          </p:txBody>
        </p:sp>
        <p:cxnSp>
          <p:nvCxnSpPr>
            <p:cNvPr id="46" name="Connecteur droit 45"/>
            <p:cNvCxnSpPr>
              <a:stCxn id="40" idx="6"/>
              <a:endCxn id="43" idx="0"/>
            </p:cNvCxnSpPr>
            <p:nvPr/>
          </p:nvCxnSpPr>
          <p:spPr>
            <a:xfrm>
              <a:off x="7786709" y="3964785"/>
              <a:ext cx="3765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ZoneTexte 46"/>
            <p:cNvSpPr txBox="1"/>
            <p:nvPr/>
          </p:nvSpPr>
          <p:spPr>
            <a:xfrm>
              <a:off x="6715139" y="2928934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7594934" y="3571876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  <p:cxnSp>
          <p:nvCxnSpPr>
            <p:cNvPr id="49" name="Connecteur droit 48"/>
            <p:cNvCxnSpPr>
              <a:stCxn id="40" idx="2"/>
              <a:endCxn id="45" idx="0"/>
            </p:cNvCxnSpPr>
            <p:nvPr/>
          </p:nvCxnSpPr>
          <p:spPr>
            <a:xfrm rot="10800000" flipV="1">
              <a:off x="7091719" y="3964785"/>
              <a:ext cx="266363" cy="535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/>
            <p:cNvCxnSpPr>
              <a:stCxn id="41" idx="6"/>
              <a:endCxn id="40" idx="0"/>
            </p:cNvCxnSpPr>
            <p:nvPr/>
          </p:nvCxnSpPr>
          <p:spPr>
            <a:xfrm>
              <a:off x="6715139" y="3250405"/>
              <a:ext cx="85725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Ellipse 50"/>
            <p:cNvSpPr/>
            <p:nvPr/>
          </p:nvSpPr>
          <p:spPr>
            <a:xfrm>
              <a:off x="5286381" y="3786191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52" name="Triangle isocèle 51"/>
            <p:cNvSpPr/>
            <p:nvPr/>
          </p:nvSpPr>
          <p:spPr>
            <a:xfrm rot="10800000">
              <a:off x="5786448" y="450057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5896664" y="450057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54" name="Triangle isocèle 53"/>
            <p:cNvSpPr/>
            <p:nvPr/>
          </p:nvSpPr>
          <p:spPr>
            <a:xfrm rot="10800000">
              <a:off x="4714877" y="450057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4825093" y="450057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56" name="Connecteur droit 55"/>
            <p:cNvCxnSpPr>
              <a:stCxn id="51" idx="6"/>
              <a:endCxn id="53" idx="0"/>
            </p:cNvCxnSpPr>
            <p:nvPr/>
          </p:nvCxnSpPr>
          <p:spPr>
            <a:xfrm>
              <a:off x="5715009" y="3964786"/>
              <a:ext cx="3765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ZoneTexte 56"/>
            <p:cNvSpPr txBox="1"/>
            <p:nvPr/>
          </p:nvSpPr>
          <p:spPr>
            <a:xfrm>
              <a:off x="5643570" y="3652068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cxnSp>
          <p:nvCxnSpPr>
            <p:cNvPr id="58" name="Connecteur droit 57"/>
            <p:cNvCxnSpPr>
              <a:stCxn id="51" idx="2"/>
              <a:endCxn id="55" idx="0"/>
            </p:cNvCxnSpPr>
            <p:nvPr/>
          </p:nvCxnSpPr>
          <p:spPr>
            <a:xfrm rot="10800000" flipV="1">
              <a:off x="5020019" y="3964786"/>
              <a:ext cx="266363" cy="535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/>
            <p:cNvCxnSpPr>
              <a:stCxn id="41" idx="2"/>
              <a:endCxn id="51" idx="0"/>
            </p:cNvCxnSpPr>
            <p:nvPr/>
          </p:nvCxnSpPr>
          <p:spPr>
            <a:xfrm rot="10800000" flipV="1">
              <a:off x="5500695" y="3250405"/>
              <a:ext cx="785816" cy="535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82"/>
          <p:cNvGrpSpPr/>
          <p:nvPr/>
        </p:nvGrpSpPr>
        <p:grpSpPr>
          <a:xfrm>
            <a:off x="500034" y="3000372"/>
            <a:ext cx="2318676" cy="2607487"/>
            <a:chOff x="4896530" y="2893214"/>
            <a:chExt cx="2318676" cy="2607487"/>
          </a:xfrm>
        </p:grpSpPr>
        <p:sp>
          <p:nvSpPr>
            <p:cNvPr id="84" name="Ellipse 83"/>
            <p:cNvSpPr/>
            <p:nvPr/>
          </p:nvSpPr>
          <p:spPr>
            <a:xfrm>
              <a:off x="6039539" y="2964652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85" name="Ellipse 84"/>
            <p:cNvSpPr/>
            <p:nvPr/>
          </p:nvSpPr>
          <p:spPr>
            <a:xfrm>
              <a:off x="5468034" y="3607594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86" name="Triangle isocèle 85"/>
            <p:cNvSpPr/>
            <p:nvPr/>
          </p:nvSpPr>
          <p:spPr>
            <a:xfrm rot="10800000">
              <a:off x="6643702" y="367903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87" name="ZoneTexte 86"/>
            <p:cNvSpPr txBox="1"/>
            <p:nvPr/>
          </p:nvSpPr>
          <p:spPr>
            <a:xfrm>
              <a:off x="6753918" y="3679032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88" name="Triangle isocèle 87"/>
            <p:cNvSpPr/>
            <p:nvPr/>
          </p:nvSpPr>
          <p:spPr>
            <a:xfrm rot="10800000">
              <a:off x="4896530" y="4321974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89" name="ZoneTexte 88"/>
            <p:cNvSpPr txBox="1"/>
            <p:nvPr/>
          </p:nvSpPr>
          <p:spPr>
            <a:xfrm>
              <a:off x="5006746" y="4321974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90" name="Connecteur droit 89"/>
            <p:cNvCxnSpPr>
              <a:stCxn id="84" idx="2"/>
              <a:endCxn id="85" idx="0"/>
            </p:cNvCxnSpPr>
            <p:nvPr/>
          </p:nvCxnSpPr>
          <p:spPr>
            <a:xfrm rot="10800000" flipV="1">
              <a:off x="5682349" y="3143246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/>
            <p:cNvCxnSpPr>
              <a:stCxn id="85" idx="2"/>
              <a:endCxn id="89" idx="0"/>
            </p:cNvCxnSpPr>
            <p:nvPr/>
          </p:nvCxnSpPr>
          <p:spPr>
            <a:xfrm rot="10800000" flipV="1">
              <a:off x="5201672" y="3786188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/>
            <p:cNvCxnSpPr>
              <a:stCxn id="84" idx="6"/>
              <a:endCxn id="87" idx="0"/>
            </p:cNvCxnSpPr>
            <p:nvPr/>
          </p:nvCxnSpPr>
          <p:spPr>
            <a:xfrm>
              <a:off x="6468167" y="3143247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ZoneTexte 92"/>
            <p:cNvSpPr txBox="1"/>
            <p:nvPr/>
          </p:nvSpPr>
          <p:spPr>
            <a:xfrm>
              <a:off x="5682348" y="2893214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5968100" y="3536156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  <p:sp>
          <p:nvSpPr>
            <p:cNvPr id="95" name="Ellipse 94"/>
            <p:cNvSpPr/>
            <p:nvPr/>
          </p:nvSpPr>
          <p:spPr>
            <a:xfrm>
              <a:off x="6039539" y="4214817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96" name="Triangle isocèle 95"/>
            <p:cNvSpPr/>
            <p:nvPr/>
          </p:nvSpPr>
          <p:spPr>
            <a:xfrm rot="10800000">
              <a:off x="5539473" y="5000635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97" name="ZoneTexte 96"/>
            <p:cNvSpPr txBox="1"/>
            <p:nvPr/>
          </p:nvSpPr>
          <p:spPr>
            <a:xfrm>
              <a:off x="5649689" y="5000635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98" name="Triangle isocèle 97"/>
            <p:cNvSpPr/>
            <p:nvPr/>
          </p:nvSpPr>
          <p:spPr>
            <a:xfrm rot="10800000">
              <a:off x="6539605" y="5000635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99" name="ZoneTexte 98"/>
            <p:cNvSpPr txBox="1"/>
            <p:nvPr/>
          </p:nvSpPr>
          <p:spPr>
            <a:xfrm>
              <a:off x="6649821" y="5000635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n-2</a:t>
              </a:r>
              <a:endParaRPr lang="fr-FR" sz="1200" dirty="0"/>
            </a:p>
          </p:txBody>
        </p:sp>
        <p:cxnSp>
          <p:nvCxnSpPr>
            <p:cNvPr id="100" name="Connecteur droit 99"/>
            <p:cNvCxnSpPr>
              <a:stCxn id="85" idx="6"/>
              <a:endCxn id="95" idx="0"/>
            </p:cNvCxnSpPr>
            <p:nvPr/>
          </p:nvCxnSpPr>
          <p:spPr>
            <a:xfrm>
              <a:off x="5896662" y="3786189"/>
              <a:ext cx="357191" cy="4286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/>
            <p:cNvCxnSpPr>
              <a:stCxn id="95" idx="2"/>
              <a:endCxn id="97" idx="0"/>
            </p:cNvCxnSpPr>
            <p:nvPr/>
          </p:nvCxnSpPr>
          <p:spPr>
            <a:xfrm rot="10800000" flipV="1">
              <a:off x="5844615" y="4393411"/>
              <a:ext cx="194925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/>
            <p:cNvCxnSpPr>
              <a:stCxn id="95" idx="6"/>
              <a:endCxn id="99" idx="0"/>
            </p:cNvCxnSpPr>
            <p:nvPr/>
          </p:nvCxnSpPr>
          <p:spPr>
            <a:xfrm>
              <a:off x="6468167" y="4393412"/>
              <a:ext cx="376579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ZoneTexte 102"/>
            <p:cNvSpPr txBox="1"/>
            <p:nvPr/>
          </p:nvSpPr>
          <p:spPr>
            <a:xfrm>
              <a:off x="6468167" y="4214817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+1</a:t>
              </a:r>
              <a:endParaRPr lang="fr-FR" sz="1200" dirty="0"/>
            </a:p>
          </p:txBody>
        </p:sp>
      </p:grpSp>
      <p:sp>
        <p:nvSpPr>
          <p:cNvPr id="105" name="Rectangle 104"/>
          <p:cNvSpPr/>
          <p:nvPr/>
        </p:nvSpPr>
        <p:spPr>
          <a:xfrm>
            <a:off x="785786" y="1928802"/>
            <a:ext cx="6042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une balance égale à -1 ,  C son fils droit avec Balance(C)=+1</a:t>
            </a:r>
            <a:endParaRPr lang="fr-FR" dirty="0"/>
          </a:p>
        </p:txBody>
      </p:sp>
      <p:sp>
        <p:nvSpPr>
          <p:cNvPr id="6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85786" y="1928802"/>
            <a:ext cx="2624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une balance égale à -1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214282" y="5572140"/>
            <a:ext cx="3323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donc un fils à sa droite, soit C.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5286380" y="2285992"/>
            <a:ext cx="2143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Balance (C)= -1</a:t>
            </a:r>
            <a:endParaRPr lang="fr-FR" dirty="0"/>
          </a:p>
        </p:txBody>
      </p:sp>
      <p:sp>
        <p:nvSpPr>
          <p:cNvPr id="15" name="Égal 14"/>
          <p:cNvSpPr/>
          <p:nvPr/>
        </p:nvSpPr>
        <p:spPr>
          <a:xfrm>
            <a:off x="3714744" y="4000504"/>
            <a:ext cx="571504" cy="50006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" name="Groupe 50"/>
          <p:cNvGrpSpPr/>
          <p:nvPr/>
        </p:nvGrpSpPr>
        <p:grpSpPr>
          <a:xfrm>
            <a:off x="642908" y="3071810"/>
            <a:ext cx="2318676" cy="1928826"/>
            <a:chOff x="642908" y="3071810"/>
            <a:chExt cx="2318676" cy="1928826"/>
          </a:xfrm>
        </p:grpSpPr>
        <p:sp>
          <p:nvSpPr>
            <p:cNvPr id="16" name="Ellipse 15"/>
            <p:cNvSpPr/>
            <p:nvPr/>
          </p:nvSpPr>
          <p:spPr>
            <a:xfrm>
              <a:off x="1785917" y="314324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1214412" y="378619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9" name="Triangle isocèle 18"/>
            <p:cNvSpPr/>
            <p:nvPr/>
          </p:nvSpPr>
          <p:spPr>
            <a:xfrm rot="10800000">
              <a:off x="2390080" y="385762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2500296" y="385762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21" name="Triangle isocèle 20"/>
            <p:cNvSpPr/>
            <p:nvPr/>
          </p:nvSpPr>
          <p:spPr>
            <a:xfrm rot="10800000">
              <a:off x="642908" y="450057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753124" y="450057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23" name="Triangle isocèle 22"/>
            <p:cNvSpPr/>
            <p:nvPr/>
          </p:nvSpPr>
          <p:spPr>
            <a:xfrm rot="10800000">
              <a:off x="1604262" y="450057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1714478" y="4500570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cxnSp>
          <p:nvCxnSpPr>
            <p:cNvPr id="25" name="Connecteur droit 24"/>
            <p:cNvCxnSpPr>
              <a:stCxn id="16" idx="2"/>
              <a:endCxn id="17" idx="0"/>
            </p:cNvCxnSpPr>
            <p:nvPr/>
          </p:nvCxnSpPr>
          <p:spPr>
            <a:xfrm rot="10800000" flipV="1">
              <a:off x="1428727" y="3321842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7" idx="2"/>
              <a:endCxn id="22" idx="0"/>
            </p:cNvCxnSpPr>
            <p:nvPr/>
          </p:nvCxnSpPr>
          <p:spPr>
            <a:xfrm rot="10800000" flipV="1">
              <a:off x="948050" y="3964784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16" idx="6"/>
              <a:endCxn id="20" idx="0"/>
            </p:cNvCxnSpPr>
            <p:nvPr/>
          </p:nvCxnSpPr>
          <p:spPr>
            <a:xfrm>
              <a:off x="2214545" y="3321843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>
              <a:stCxn id="17" idx="6"/>
              <a:endCxn id="24" idx="0"/>
            </p:cNvCxnSpPr>
            <p:nvPr/>
          </p:nvCxnSpPr>
          <p:spPr>
            <a:xfrm>
              <a:off x="1643040" y="3964785"/>
              <a:ext cx="20384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ZoneTexte 28"/>
            <p:cNvSpPr txBox="1"/>
            <p:nvPr/>
          </p:nvSpPr>
          <p:spPr>
            <a:xfrm>
              <a:off x="1428726" y="307181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928660" y="3571876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</p:grpSp>
      <p:grpSp>
        <p:nvGrpSpPr>
          <p:cNvPr id="5" name="Groupe 51"/>
          <p:cNvGrpSpPr/>
          <p:nvPr/>
        </p:nvGrpSpPr>
        <p:grpSpPr>
          <a:xfrm>
            <a:off x="5039406" y="3107529"/>
            <a:ext cx="2318676" cy="2607487"/>
            <a:chOff x="5039406" y="3036090"/>
            <a:chExt cx="2318676" cy="2607487"/>
          </a:xfrm>
        </p:grpSpPr>
        <p:sp>
          <p:nvSpPr>
            <p:cNvPr id="31" name="Ellipse 30"/>
            <p:cNvSpPr/>
            <p:nvPr/>
          </p:nvSpPr>
          <p:spPr>
            <a:xfrm>
              <a:off x="6182415" y="310752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2" name="Ellipse 31"/>
            <p:cNvSpPr/>
            <p:nvPr/>
          </p:nvSpPr>
          <p:spPr>
            <a:xfrm>
              <a:off x="5610910" y="375047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3" name="Triangle isocèle 32"/>
            <p:cNvSpPr/>
            <p:nvPr/>
          </p:nvSpPr>
          <p:spPr>
            <a:xfrm rot="10800000">
              <a:off x="6786578" y="382190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6896794" y="382190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35" name="Triangle isocèle 34"/>
            <p:cNvSpPr/>
            <p:nvPr/>
          </p:nvSpPr>
          <p:spPr>
            <a:xfrm rot="10800000">
              <a:off x="5039406" y="446485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5149622" y="446485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37" name="Connecteur droit 36"/>
            <p:cNvCxnSpPr>
              <a:stCxn id="31" idx="2"/>
              <a:endCxn id="32" idx="0"/>
            </p:cNvCxnSpPr>
            <p:nvPr/>
          </p:nvCxnSpPr>
          <p:spPr>
            <a:xfrm rot="10800000" flipV="1">
              <a:off x="5825225" y="3286122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>
              <a:stCxn id="32" idx="2"/>
              <a:endCxn id="36" idx="0"/>
            </p:cNvCxnSpPr>
            <p:nvPr/>
          </p:nvCxnSpPr>
          <p:spPr>
            <a:xfrm rot="10800000" flipV="1">
              <a:off x="5344548" y="3929064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>
              <a:stCxn id="31" idx="6"/>
              <a:endCxn id="34" idx="0"/>
            </p:cNvCxnSpPr>
            <p:nvPr/>
          </p:nvCxnSpPr>
          <p:spPr>
            <a:xfrm>
              <a:off x="6611043" y="3286123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ZoneTexte 39"/>
            <p:cNvSpPr txBox="1"/>
            <p:nvPr/>
          </p:nvSpPr>
          <p:spPr>
            <a:xfrm>
              <a:off x="5825224" y="303609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5325158" y="3536156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  <p:sp>
          <p:nvSpPr>
            <p:cNvPr id="42" name="Ellipse 41"/>
            <p:cNvSpPr/>
            <p:nvPr/>
          </p:nvSpPr>
          <p:spPr>
            <a:xfrm>
              <a:off x="6182415" y="4357693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3" name="Triangle isocèle 42"/>
            <p:cNvSpPr/>
            <p:nvPr/>
          </p:nvSpPr>
          <p:spPr>
            <a:xfrm rot="10800000">
              <a:off x="5682349" y="514351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5792565" y="514351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n-2</a:t>
              </a:r>
              <a:endParaRPr lang="fr-FR" sz="1200" dirty="0"/>
            </a:p>
          </p:txBody>
        </p:sp>
        <p:sp>
          <p:nvSpPr>
            <p:cNvPr id="45" name="Triangle isocèle 44"/>
            <p:cNvSpPr/>
            <p:nvPr/>
          </p:nvSpPr>
          <p:spPr>
            <a:xfrm rot="10800000">
              <a:off x="6682481" y="514351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6792697" y="514351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47" name="Connecteur droit 46"/>
            <p:cNvCxnSpPr>
              <a:stCxn id="32" idx="6"/>
              <a:endCxn id="42" idx="0"/>
            </p:cNvCxnSpPr>
            <p:nvPr/>
          </p:nvCxnSpPr>
          <p:spPr>
            <a:xfrm>
              <a:off x="6039538" y="3929065"/>
              <a:ext cx="357191" cy="4286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/>
            <p:cNvCxnSpPr>
              <a:stCxn id="42" idx="2"/>
              <a:endCxn id="44" idx="0"/>
            </p:cNvCxnSpPr>
            <p:nvPr/>
          </p:nvCxnSpPr>
          <p:spPr>
            <a:xfrm rot="10800000" flipV="1">
              <a:off x="5987491" y="4536287"/>
              <a:ext cx="194925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/>
            <p:cNvCxnSpPr>
              <a:stCxn id="42" idx="6"/>
              <a:endCxn id="46" idx="0"/>
            </p:cNvCxnSpPr>
            <p:nvPr/>
          </p:nvCxnSpPr>
          <p:spPr>
            <a:xfrm>
              <a:off x="6611043" y="4536288"/>
              <a:ext cx="376579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ZoneTexte 49"/>
            <p:cNvSpPr txBox="1"/>
            <p:nvPr/>
          </p:nvSpPr>
          <p:spPr>
            <a:xfrm>
              <a:off x="6611043" y="4357693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</p:grpSp>
      <p:sp>
        <p:nvSpPr>
          <p:cNvPr id="5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3" grpId="0"/>
      <p:bldP spid="14" grpId="0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Flèche droite 14"/>
          <p:cNvSpPr/>
          <p:nvPr/>
        </p:nvSpPr>
        <p:spPr>
          <a:xfrm>
            <a:off x="3714744" y="421481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en arc 15"/>
          <p:cNvSpPr/>
          <p:nvPr/>
        </p:nvSpPr>
        <p:spPr>
          <a:xfrm rot="1620000">
            <a:off x="1667280" y="3002622"/>
            <a:ext cx="785818" cy="61014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Flèche en arc 16"/>
          <p:cNvSpPr/>
          <p:nvPr/>
        </p:nvSpPr>
        <p:spPr>
          <a:xfrm rot="19980000" flipH="1">
            <a:off x="888906" y="3643776"/>
            <a:ext cx="785818" cy="642942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" name="Groupe 81"/>
          <p:cNvGrpSpPr/>
          <p:nvPr/>
        </p:nvGrpSpPr>
        <p:grpSpPr>
          <a:xfrm>
            <a:off x="4714877" y="3143246"/>
            <a:ext cx="3714775" cy="2071703"/>
            <a:chOff x="4714877" y="3143246"/>
            <a:chExt cx="3714775" cy="2071703"/>
          </a:xfrm>
        </p:grpSpPr>
        <p:sp>
          <p:nvSpPr>
            <p:cNvPr id="40" name="Ellipse 39"/>
            <p:cNvSpPr/>
            <p:nvPr/>
          </p:nvSpPr>
          <p:spPr>
            <a:xfrm>
              <a:off x="7358081" y="4000502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286511" y="3286122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2" name="Triangle isocèle 41"/>
            <p:cNvSpPr/>
            <p:nvPr/>
          </p:nvSpPr>
          <p:spPr>
            <a:xfrm rot="10800000">
              <a:off x="7858148" y="471488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7968364" y="4714882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44" name="Triangle isocèle 43"/>
            <p:cNvSpPr/>
            <p:nvPr/>
          </p:nvSpPr>
          <p:spPr>
            <a:xfrm rot="10800000">
              <a:off x="6786577" y="471488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6896793" y="471488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46" name="Connecteur droit 45"/>
            <p:cNvCxnSpPr>
              <a:stCxn id="40" idx="6"/>
              <a:endCxn id="43" idx="0"/>
            </p:cNvCxnSpPr>
            <p:nvPr/>
          </p:nvCxnSpPr>
          <p:spPr>
            <a:xfrm>
              <a:off x="7786709" y="4179097"/>
              <a:ext cx="3765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ZoneTexte 46"/>
            <p:cNvSpPr txBox="1"/>
            <p:nvPr/>
          </p:nvSpPr>
          <p:spPr>
            <a:xfrm>
              <a:off x="6715139" y="3143246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7594934" y="3786188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cxnSp>
          <p:nvCxnSpPr>
            <p:cNvPr id="49" name="Connecteur droit 48"/>
            <p:cNvCxnSpPr>
              <a:stCxn id="40" idx="2"/>
              <a:endCxn id="45" idx="0"/>
            </p:cNvCxnSpPr>
            <p:nvPr/>
          </p:nvCxnSpPr>
          <p:spPr>
            <a:xfrm rot="10800000" flipV="1">
              <a:off x="7091719" y="4179097"/>
              <a:ext cx="266363" cy="535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/>
            <p:cNvCxnSpPr>
              <a:stCxn id="41" idx="6"/>
              <a:endCxn id="40" idx="0"/>
            </p:cNvCxnSpPr>
            <p:nvPr/>
          </p:nvCxnSpPr>
          <p:spPr>
            <a:xfrm>
              <a:off x="6715139" y="3464717"/>
              <a:ext cx="85725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Ellipse 50"/>
            <p:cNvSpPr/>
            <p:nvPr/>
          </p:nvSpPr>
          <p:spPr>
            <a:xfrm>
              <a:off x="5286381" y="4000503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52" name="Triangle isocèle 51"/>
            <p:cNvSpPr/>
            <p:nvPr/>
          </p:nvSpPr>
          <p:spPr>
            <a:xfrm rot="10800000">
              <a:off x="5786448" y="4714883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5896664" y="4714883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n-2</a:t>
              </a:r>
              <a:endParaRPr lang="fr-FR" sz="1200" dirty="0"/>
            </a:p>
          </p:txBody>
        </p:sp>
        <p:sp>
          <p:nvSpPr>
            <p:cNvPr id="54" name="Triangle isocèle 53"/>
            <p:cNvSpPr/>
            <p:nvPr/>
          </p:nvSpPr>
          <p:spPr>
            <a:xfrm rot="10800000">
              <a:off x="4714877" y="471488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4825093" y="4714882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56" name="Connecteur droit 55"/>
            <p:cNvCxnSpPr>
              <a:stCxn id="51" idx="6"/>
              <a:endCxn id="53" idx="0"/>
            </p:cNvCxnSpPr>
            <p:nvPr/>
          </p:nvCxnSpPr>
          <p:spPr>
            <a:xfrm>
              <a:off x="5715009" y="4179098"/>
              <a:ext cx="3765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ZoneTexte 56"/>
            <p:cNvSpPr txBox="1"/>
            <p:nvPr/>
          </p:nvSpPr>
          <p:spPr>
            <a:xfrm>
              <a:off x="5643570" y="386638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+1</a:t>
              </a:r>
              <a:endParaRPr lang="fr-FR" sz="1200" dirty="0"/>
            </a:p>
          </p:txBody>
        </p:sp>
        <p:cxnSp>
          <p:nvCxnSpPr>
            <p:cNvPr id="58" name="Connecteur droit 57"/>
            <p:cNvCxnSpPr>
              <a:stCxn id="51" idx="2"/>
              <a:endCxn id="55" idx="0"/>
            </p:cNvCxnSpPr>
            <p:nvPr/>
          </p:nvCxnSpPr>
          <p:spPr>
            <a:xfrm rot="10800000" flipV="1">
              <a:off x="5020019" y="4179098"/>
              <a:ext cx="266363" cy="535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/>
            <p:cNvCxnSpPr>
              <a:stCxn id="41" idx="2"/>
              <a:endCxn id="51" idx="0"/>
            </p:cNvCxnSpPr>
            <p:nvPr/>
          </p:nvCxnSpPr>
          <p:spPr>
            <a:xfrm rot="10800000" flipV="1">
              <a:off x="5500695" y="3464717"/>
              <a:ext cx="785816" cy="535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59"/>
          <p:cNvGrpSpPr/>
          <p:nvPr/>
        </p:nvGrpSpPr>
        <p:grpSpPr>
          <a:xfrm>
            <a:off x="571472" y="3178967"/>
            <a:ext cx="2318676" cy="2607487"/>
            <a:chOff x="5039406" y="3036090"/>
            <a:chExt cx="2318676" cy="2607487"/>
          </a:xfrm>
        </p:grpSpPr>
        <p:sp>
          <p:nvSpPr>
            <p:cNvPr id="61" name="Ellipse 60"/>
            <p:cNvSpPr/>
            <p:nvPr/>
          </p:nvSpPr>
          <p:spPr>
            <a:xfrm>
              <a:off x="6182415" y="310752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62" name="Ellipse 61"/>
            <p:cNvSpPr/>
            <p:nvPr/>
          </p:nvSpPr>
          <p:spPr>
            <a:xfrm>
              <a:off x="5610910" y="375047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63" name="Triangle isocèle 62"/>
            <p:cNvSpPr/>
            <p:nvPr/>
          </p:nvSpPr>
          <p:spPr>
            <a:xfrm rot="10800000">
              <a:off x="6786578" y="382190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6896794" y="382190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65" name="Triangle isocèle 64"/>
            <p:cNvSpPr/>
            <p:nvPr/>
          </p:nvSpPr>
          <p:spPr>
            <a:xfrm rot="10800000">
              <a:off x="5039406" y="446485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5149622" y="446485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67" name="Connecteur droit 66"/>
            <p:cNvCxnSpPr>
              <a:stCxn id="61" idx="2"/>
              <a:endCxn id="62" idx="0"/>
            </p:cNvCxnSpPr>
            <p:nvPr/>
          </p:nvCxnSpPr>
          <p:spPr>
            <a:xfrm rot="10800000" flipV="1">
              <a:off x="5825225" y="3286122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>
              <a:stCxn id="62" idx="2"/>
              <a:endCxn id="66" idx="0"/>
            </p:cNvCxnSpPr>
            <p:nvPr/>
          </p:nvCxnSpPr>
          <p:spPr>
            <a:xfrm rot="10800000" flipV="1">
              <a:off x="5344548" y="3929064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/>
            <p:cNvCxnSpPr>
              <a:stCxn id="61" idx="6"/>
              <a:endCxn id="64" idx="0"/>
            </p:cNvCxnSpPr>
            <p:nvPr/>
          </p:nvCxnSpPr>
          <p:spPr>
            <a:xfrm>
              <a:off x="6611043" y="3286123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ZoneTexte 69"/>
            <p:cNvSpPr txBox="1"/>
            <p:nvPr/>
          </p:nvSpPr>
          <p:spPr>
            <a:xfrm>
              <a:off x="5825224" y="303609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6039538" y="3714751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  <p:sp>
          <p:nvSpPr>
            <p:cNvPr id="72" name="Ellipse 71"/>
            <p:cNvSpPr/>
            <p:nvPr/>
          </p:nvSpPr>
          <p:spPr>
            <a:xfrm>
              <a:off x="6182415" y="4357693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73" name="Triangle isocèle 72"/>
            <p:cNvSpPr/>
            <p:nvPr/>
          </p:nvSpPr>
          <p:spPr>
            <a:xfrm rot="10800000">
              <a:off x="5682349" y="514351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5792565" y="514351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n-2</a:t>
              </a:r>
              <a:endParaRPr lang="fr-FR" sz="1200" dirty="0"/>
            </a:p>
          </p:txBody>
        </p:sp>
        <p:sp>
          <p:nvSpPr>
            <p:cNvPr id="75" name="Triangle isocèle 74"/>
            <p:cNvSpPr/>
            <p:nvPr/>
          </p:nvSpPr>
          <p:spPr>
            <a:xfrm rot="10800000">
              <a:off x="6682481" y="514351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6792697" y="514351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77" name="Connecteur droit 76"/>
            <p:cNvCxnSpPr>
              <a:stCxn id="62" idx="6"/>
              <a:endCxn id="72" idx="0"/>
            </p:cNvCxnSpPr>
            <p:nvPr/>
          </p:nvCxnSpPr>
          <p:spPr>
            <a:xfrm>
              <a:off x="6039538" y="3929065"/>
              <a:ext cx="357191" cy="4286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/>
            <p:cNvCxnSpPr>
              <a:stCxn id="72" idx="2"/>
              <a:endCxn id="74" idx="0"/>
            </p:cNvCxnSpPr>
            <p:nvPr/>
          </p:nvCxnSpPr>
          <p:spPr>
            <a:xfrm rot="10800000" flipV="1">
              <a:off x="5987491" y="4536287"/>
              <a:ext cx="194925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/>
            <p:cNvCxnSpPr>
              <a:stCxn id="72" idx="6"/>
              <a:endCxn id="76" idx="0"/>
            </p:cNvCxnSpPr>
            <p:nvPr/>
          </p:nvCxnSpPr>
          <p:spPr>
            <a:xfrm>
              <a:off x="6611043" y="4536288"/>
              <a:ext cx="376579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ZoneTexte 79"/>
            <p:cNvSpPr txBox="1"/>
            <p:nvPr/>
          </p:nvSpPr>
          <p:spPr>
            <a:xfrm>
              <a:off x="6611043" y="4357693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785786" y="1928802"/>
            <a:ext cx="6042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une balance égale à -1 ,  C son fils droit avec Balance(C)=-1</a:t>
            </a:r>
            <a:endParaRPr lang="fr-FR" dirty="0"/>
          </a:p>
        </p:txBody>
      </p:sp>
      <p:sp>
        <p:nvSpPr>
          <p:cNvPr id="8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85786" y="1928802"/>
            <a:ext cx="25544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une balance égale à 0</a:t>
            </a:r>
            <a:endParaRPr lang="fr-FR" dirty="0"/>
          </a:p>
        </p:txBody>
      </p:sp>
      <p:sp>
        <p:nvSpPr>
          <p:cNvPr id="11" name="Flèche droite 10"/>
          <p:cNvSpPr/>
          <p:nvPr/>
        </p:nvSpPr>
        <p:spPr>
          <a:xfrm>
            <a:off x="4000496" y="392906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en arc 11"/>
          <p:cNvSpPr/>
          <p:nvPr/>
        </p:nvSpPr>
        <p:spPr>
          <a:xfrm rot="1620000">
            <a:off x="1674725" y="2857960"/>
            <a:ext cx="785818" cy="642942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" name="Groupe 43"/>
          <p:cNvGrpSpPr/>
          <p:nvPr/>
        </p:nvGrpSpPr>
        <p:grpSpPr>
          <a:xfrm>
            <a:off x="642910" y="3071810"/>
            <a:ext cx="2318676" cy="1928826"/>
            <a:chOff x="642910" y="3071810"/>
            <a:chExt cx="2318676" cy="1928826"/>
          </a:xfrm>
        </p:grpSpPr>
        <p:sp>
          <p:nvSpPr>
            <p:cNvPr id="13" name="Ellipse 12"/>
            <p:cNvSpPr/>
            <p:nvPr/>
          </p:nvSpPr>
          <p:spPr>
            <a:xfrm>
              <a:off x="1785919" y="314324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Ellipse 13"/>
            <p:cNvSpPr/>
            <p:nvPr/>
          </p:nvSpPr>
          <p:spPr>
            <a:xfrm>
              <a:off x="1214414" y="378619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Triangle isocèle 16"/>
            <p:cNvSpPr/>
            <p:nvPr/>
          </p:nvSpPr>
          <p:spPr>
            <a:xfrm rot="10800000">
              <a:off x="2390082" y="385762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2500298" y="385762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20" name="Triangle isocèle 19"/>
            <p:cNvSpPr/>
            <p:nvPr/>
          </p:nvSpPr>
          <p:spPr>
            <a:xfrm rot="10800000">
              <a:off x="642910" y="450057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753126" y="4500570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sp>
          <p:nvSpPr>
            <p:cNvPr id="22" name="Triangle isocèle 21"/>
            <p:cNvSpPr/>
            <p:nvPr/>
          </p:nvSpPr>
          <p:spPr>
            <a:xfrm rot="10800000">
              <a:off x="1604264" y="450057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1714480" y="4500570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cxnSp>
          <p:nvCxnSpPr>
            <p:cNvPr id="24" name="Connecteur droit 23"/>
            <p:cNvCxnSpPr>
              <a:stCxn id="13" idx="2"/>
              <a:endCxn id="14" idx="0"/>
            </p:cNvCxnSpPr>
            <p:nvPr/>
          </p:nvCxnSpPr>
          <p:spPr>
            <a:xfrm rot="10800000" flipV="1">
              <a:off x="1428729" y="3321842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>
              <a:stCxn id="14" idx="2"/>
              <a:endCxn id="21" idx="0"/>
            </p:cNvCxnSpPr>
            <p:nvPr/>
          </p:nvCxnSpPr>
          <p:spPr>
            <a:xfrm rot="10800000" flipV="1">
              <a:off x="885534" y="3964784"/>
              <a:ext cx="3288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3" idx="6"/>
              <a:endCxn id="19" idx="0"/>
            </p:cNvCxnSpPr>
            <p:nvPr/>
          </p:nvCxnSpPr>
          <p:spPr>
            <a:xfrm>
              <a:off x="2214547" y="3321843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14" idx="6"/>
              <a:endCxn id="23" idx="0"/>
            </p:cNvCxnSpPr>
            <p:nvPr/>
          </p:nvCxnSpPr>
          <p:spPr>
            <a:xfrm>
              <a:off x="1643042" y="3964785"/>
              <a:ext cx="20384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ZoneTexte 27"/>
            <p:cNvSpPr txBox="1"/>
            <p:nvPr/>
          </p:nvSpPr>
          <p:spPr>
            <a:xfrm>
              <a:off x="1428728" y="307181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928662" y="3571876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</p:grpSp>
      <p:grpSp>
        <p:nvGrpSpPr>
          <p:cNvPr id="5" name="Groupe 44"/>
          <p:cNvGrpSpPr/>
          <p:nvPr/>
        </p:nvGrpSpPr>
        <p:grpSpPr>
          <a:xfrm>
            <a:off x="5500693" y="3000371"/>
            <a:ext cx="2500331" cy="2071702"/>
            <a:chOff x="5500693" y="3000371"/>
            <a:chExt cx="2500331" cy="2071702"/>
          </a:xfrm>
        </p:grpSpPr>
        <p:sp>
          <p:nvSpPr>
            <p:cNvPr id="30" name="Ellipse 29"/>
            <p:cNvSpPr/>
            <p:nvPr/>
          </p:nvSpPr>
          <p:spPr>
            <a:xfrm>
              <a:off x="6929453" y="3857627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6143635" y="3143247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2" name="Triangle isocèle 31"/>
            <p:cNvSpPr/>
            <p:nvPr/>
          </p:nvSpPr>
          <p:spPr>
            <a:xfrm rot="10800000">
              <a:off x="7429520" y="4572007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7539736" y="4572007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34" name="Triangle isocèle 33"/>
            <p:cNvSpPr/>
            <p:nvPr/>
          </p:nvSpPr>
          <p:spPr>
            <a:xfrm rot="10800000">
              <a:off x="5500693" y="3857627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5610909" y="3857627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sp>
          <p:nvSpPr>
            <p:cNvPr id="36" name="Triangle isocèle 35"/>
            <p:cNvSpPr/>
            <p:nvPr/>
          </p:nvSpPr>
          <p:spPr>
            <a:xfrm rot="10800000">
              <a:off x="6357949" y="4572006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6468165" y="4572006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cxnSp>
          <p:nvCxnSpPr>
            <p:cNvPr id="38" name="Connecteur droit 37"/>
            <p:cNvCxnSpPr>
              <a:stCxn id="31" idx="2"/>
            </p:cNvCxnSpPr>
            <p:nvPr/>
          </p:nvCxnSpPr>
          <p:spPr>
            <a:xfrm rot="10800000" flipV="1">
              <a:off x="5786445" y="3321841"/>
              <a:ext cx="35719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>
              <a:stCxn id="30" idx="6"/>
              <a:endCxn id="33" idx="0"/>
            </p:cNvCxnSpPr>
            <p:nvPr/>
          </p:nvCxnSpPr>
          <p:spPr>
            <a:xfrm>
              <a:off x="7358081" y="4036222"/>
              <a:ext cx="3765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ZoneTexte 39"/>
            <p:cNvSpPr txBox="1"/>
            <p:nvPr/>
          </p:nvSpPr>
          <p:spPr>
            <a:xfrm>
              <a:off x="6572263" y="3000371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7358081" y="3643313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+1</a:t>
              </a:r>
              <a:endParaRPr lang="fr-FR" sz="1200" dirty="0"/>
            </a:p>
          </p:txBody>
        </p:sp>
        <p:cxnSp>
          <p:nvCxnSpPr>
            <p:cNvPr id="42" name="Connecteur droit 41"/>
            <p:cNvCxnSpPr>
              <a:stCxn id="30" idx="2"/>
              <a:endCxn id="37" idx="0"/>
            </p:cNvCxnSpPr>
            <p:nvPr/>
          </p:nvCxnSpPr>
          <p:spPr>
            <a:xfrm rot="10800000" flipV="1">
              <a:off x="6600573" y="4036222"/>
              <a:ext cx="328880" cy="535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31" idx="6"/>
              <a:endCxn id="30" idx="0"/>
            </p:cNvCxnSpPr>
            <p:nvPr/>
          </p:nvCxnSpPr>
          <p:spPr>
            <a:xfrm>
              <a:off x="6572263" y="3321842"/>
              <a:ext cx="571504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Analyse théorique)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785786" y="2000240"/>
            <a:ext cx="7215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dirty="0" smtClean="0"/>
              <a:t>la profondeur maximale d'un arbre binaire équilibré est 1.44*Log</a:t>
            </a:r>
            <a:r>
              <a:rPr lang="fr-FR" i="1" baseline="-25000" dirty="0" smtClean="0"/>
              <a:t>2</a:t>
            </a:r>
            <a:r>
              <a:rPr lang="fr-FR" i="1" dirty="0" smtClean="0"/>
              <a:t>n</a:t>
            </a:r>
          </a:p>
        </p:txBody>
      </p:sp>
      <p:sp>
        <p:nvSpPr>
          <p:cNvPr id="10" name="Rectangle 9"/>
          <p:cNvSpPr/>
          <p:nvPr/>
        </p:nvSpPr>
        <p:spPr>
          <a:xfrm>
            <a:off x="785786" y="2714620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La recherche dans un tel arbre </a:t>
            </a:r>
            <a:r>
              <a:rPr lang="fr-FR" i="1" dirty="0" smtClean="0"/>
              <a:t>n'exige jamais plus de 44% de plus de comparaisons que pour un arbre binaire complet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85818" y="3643314"/>
            <a:ext cx="7072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Pour n grand, l'arbre de recherche binaire équilibré se comporte bien avec </a:t>
            </a:r>
            <a:r>
              <a:rPr lang="fr-FR" i="1" dirty="0" smtClean="0"/>
              <a:t>un temps de recherche égal Log</a:t>
            </a:r>
            <a:r>
              <a:rPr lang="fr-FR" i="1" baseline="-25000" dirty="0" smtClean="0"/>
              <a:t>2</a:t>
            </a:r>
            <a:r>
              <a:rPr lang="fr-FR" i="1" dirty="0" smtClean="0"/>
              <a:t>(n) + 0.25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785786" y="4572008"/>
            <a:ext cx="69294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dirty="0" smtClean="0"/>
              <a:t>En moyenne une rotation est faite pour 46.5% des insertions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85786" y="5214950"/>
            <a:ext cx="7072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Operations de maintenance :</a:t>
            </a:r>
          </a:p>
          <a:p>
            <a:r>
              <a:rPr lang="en-US" b="1" dirty="0" smtClean="0"/>
              <a:t>- Restructuration = 1 rotation </a:t>
            </a:r>
            <a:r>
              <a:rPr lang="en-US" b="1" dirty="0" err="1" smtClean="0"/>
              <a:t>ou</a:t>
            </a:r>
            <a:r>
              <a:rPr lang="en-US" b="1" dirty="0" smtClean="0"/>
              <a:t> double rotation</a:t>
            </a:r>
          </a:p>
          <a:p>
            <a:pPr>
              <a:buFontTx/>
              <a:buChar char="-"/>
            </a:pPr>
            <a:r>
              <a:rPr lang="en-US" b="1" dirty="0" smtClean="0"/>
              <a:t> Insertion :  au plus 1 restructuration </a:t>
            </a:r>
          </a:p>
          <a:p>
            <a:pPr>
              <a:buFontTx/>
              <a:buChar char="-"/>
            </a:pPr>
            <a:r>
              <a:rPr lang="en-US" b="1" dirty="0" smtClean="0"/>
              <a:t> suppression : au plus  Log</a:t>
            </a:r>
            <a:r>
              <a:rPr lang="en-US" b="1" baseline="-25000" dirty="0" smtClean="0"/>
              <a:t>2</a:t>
            </a:r>
            <a:r>
              <a:rPr lang="en-US" b="1" dirty="0" smtClean="0"/>
              <a:t> (N) </a:t>
            </a:r>
            <a:r>
              <a:rPr lang="en-US" b="1" dirty="0" err="1" smtClean="0"/>
              <a:t>restructurations</a:t>
            </a:r>
            <a:endParaRPr lang="fr-FR" b="1" dirty="0"/>
          </a:p>
        </p:txBody>
      </p:sp>
      <p:sp>
        <p:nvSpPr>
          <p:cNvPr id="1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C’est un arbre équilibré (B-arbre) d’ordre 3</a:t>
            </a:r>
            <a:endParaRPr lang="pt-BR" b="1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785786" y="2357430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Equilibre garanti par construction </a:t>
            </a:r>
            <a:endParaRPr lang="pt-BR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2-3(T</a:t>
            </a:r>
            <a:r>
              <a:rPr lang="en-US" altLang="zh-TW" b="1" i="1" dirty="0" err="1" smtClean="0">
                <a:ea typeface="新細明體" pitchFamily="18" charset="-120"/>
              </a:rPr>
              <a:t>ypes</a:t>
            </a:r>
            <a:r>
              <a:rPr lang="en-US" altLang="zh-TW" b="1" i="1" dirty="0" smtClean="0">
                <a:ea typeface="新細明體" pitchFamily="18" charset="-120"/>
              </a:rPr>
              <a:t> de </a:t>
            </a:r>
            <a:r>
              <a:rPr lang="en-US" altLang="zh-TW" b="1" i="1" dirty="0" err="1" smtClean="0">
                <a:ea typeface="新細明體" pitchFamily="18" charset="-120"/>
              </a:rPr>
              <a:t>noeud</a:t>
            </a:r>
            <a:r>
              <a:rPr lang="en-US" altLang="zh-TW" b="1" i="1" dirty="0" smtClean="0">
                <a:ea typeface="新細明體" pitchFamily="18" charset="-120"/>
              </a:rPr>
              <a:t> </a:t>
            </a:r>
            <a:r>
              <a:rPr lang="en-US" altLang="zh-TW" b="1" i="1" dirty="0" err="1" smtClean="0">
                <a:ea typeface="新細明體" pitchFamily="18" charset="-120"/>
              </a:rPr>
              <a:t>dans</a:t>
            </a:r>
            <a:r>
              <a:rPr lang="en-US" altLang="zh-TW" b="1" i="1" dirty="0" smtClean="0">
                <a:ea typeface="新細明體" pitchFamily="18" charset="-120"/>
              </a:rPr>
              <a:t> un  </a:t>
            </a:r>
            <a:r>
              <a:rPr lang="en-US" altLang="zh-TW" b="1" i="1" dirty="0" err="1" smtClean="0">
                <a:ea typeface="新細明體" pitchFamily="18" charset="-120"/>
              </a:rPr>
              <a:t>arbre</a:t>
            </a:r>
            <a:r>
              <a:rPr lang="en-US" altLang="zh-TW" b="1" i="1" dirty="0" smtClean="0">
                <a:ea typeface="新細明體" pitchFamily="18" charset="-120"/>
              </a:rPr>
              <a:t> 2-3)</a:t>
            </a:r>
            <a:endParaRPr lang="en-US" altLang="zh-TW" i="1" dirty="0" smtClean="0">
              <a:ea typeface="新細明體" pitchFamily="18" charset="-120"/>
            </a:endParaRPr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143116"/>
            <a:ext cx="23717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2214554"/>
            <a:ext cx="24193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>
            <a:off x="1500166" y="400050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2-</a:t>
            </a:r>
            <a:r>
              <a:rPr lang="fr-FR" dirty="0" err="1" smtClean="0"/>
              <a:t>noeud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4929190" y="400050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3-</a:t>
            </a:r>
            <a:r>
              <a:rPr lang="fr-FR" dirty="0" err="1" smtClean="0"/>
              <a:t>noeud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</a:t>
            </a:r>
            <a:endParaRPr lang="fr-FR" dirty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500034" y="1928802"/>
            <a:ext cx="3429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Quand on insère un élément, l'arbre peut devenir non équilibré</a:t>
            </a:r>
            <a:endParaRPr lang="fr-FR" dirty="0"/>
          </a:p>
        </p:txBody>
      </p:sp>
      <p:pic>
        <p:nvPicPr>
          <p:cNvPr id="2050" name="Picture 2" descr="C:\PPT Cours SDD\Chap11\Image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643050"/>
            <a:ext cx="4581545" cy="3643117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500034" y="2714620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La figure illustre tous les cas possibles d'insertions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500034" y="3568487"/>
            <a:ext cx="37862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Les </a:t>
            </a:r>
            <a:r>
              <a:rPr lang="fr-FR" b="1" dirty="0" err="1" smtClean="0"/>
              <a:t>ui</a:t>
            </a:r>
            <a:r>
              <a:rPr lang="fr-FR" b="1" dirty="0" smtClean="0"/>
              <a:t> désignent les cas où l'arbre se déséquilibre.</a:t>
            </a:r>
            <a:endParaRPr lang="fr-FR" b="1" dirty="0"/>
          </a:p>
        </p:txBody>
      </p:sp>
      <p:sp>
        <p:nvSpPr>
          <p:cNvPr id="15" name="Rectangle 14"/>
          <p:cNvSpPr/>
          <p:nvPr/>
        </p:nvSpPr>
        <p:spPr>
          <a:xfrm>
            <a:off x="500034" y="428625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 smtClean="0"/>
              <a:t>L'arbre devient non équilibré quand le nouveau nœud inséré est un descendant gauche d'un nœud qui avait un facteur d'équilibrage égal à 1 (u1 à u8)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500034" y="5657671"/>
            <a:ext cx="62151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L'arbre devient non équilibré quand le nouveau nœud inséré est un descendant droit d'un nœud qui avait un facteur d'équilibrage égal à -1(u9 à u12).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7215190" y="5657671"/>
            <a:ext cx="1928842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1600" b="1" dirty="0" smtClean="0"/>
              <a:t>Le plus jeune antécédent qui devient non équilibré </a:t>
            </a:r>
            <a:endParaRPr lang="fr-FR" sz="1600" dirty="0"/>
          </a:p>
        </p:txBody>
      </p:sp>
      <p:cxnSp>
        <p:nvCxnSpPr>
          <p:cNvPr id="19" name="Connecteur droit avec flèche 18"/>
          <p:cNvCxnSpPr>
            <a:stCxn id="17" idx="0"/>
          </p:cNvCxnSpPr>
          <p:nvPr/>
        </p:nvCxnSpPr>
        <p:spPr>
          <a:xfrm rot="16200000" flipV="1">
            <a:off x="6333042" y="3811101"/>
            <a:ext cx="2371546" cy="13215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5" grpId="0"/>
      <p:bldP spid="16" grpId="0"/>
      <p:bldP spid="1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2-3(Exemple d’un arbre 2-3)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285992"/>
            <a:ext cx="6287597" cy="2585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L’ insertion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ascendante</a:t>
            </a:r>
            <a:r>
              <a:rPr lang="en-US" altLang="zh-TW" b="1" dirty="0" smtClean="0">
                <a:cs typeface="Times New Roman" pitchFamily="18" charset="0"/>
              </a:rPr>
              <a:t> (Bottom up)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5786" y="4643446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err="1" smtClean="0">
                <a:cs typeface="Times New Roman" pitchFamily="18" charset="0"/>
              </a:rPr>
              <a:t>Processus</a:t>
            </a:r>
            <a:r>
              <a:rPr lang="en-US" altLang="zh-TW" b="1" dirty="0" smtClean="0">
                <a:cs typeface="Times New Roman" pitchFamily="18" charset="0"/>
              </a:rPr>
              <a:t> continue en cascade : </a:t>
            </a:r>
            <a:r>
              <a:rPr lang="en-US" altLang="zh-TW" b="1" dirty="0" err="1" smtClean="0">
                <a:cs typeface="Times New Roman" pitchFamily="18" charset="0"/>
              </a:rPr>
              <a:t>quand</a:t>
            </a:r>
            <a:r>
              <a:rPr lang="en-US" altLang="zh-TW" b="1" dirty="0" smtClean="0">
                <a:cs typeface="Times New Roman" pitchFamily="18" charset="0"/>
              </a:rPr>
              <a:t> un </a:t>
            </a:r>
            <a:r>
              <a:rPr lang="en-US" altLang="zh-TW" b="1" dirty="0" err="1" smtClean="0">
                <a:cs typeface="Times New Roman" pitchFamily="18" charset="0"/>
              </a:rPr>
              <a:t>noeud</a:t>
            </a:r>
            <a:r>
              <a:rPr lang="en-US" altLang="zh-TW" b="1" dirty="0" smtClean="0">
                <a:cs typeface="Times New Roman" pitchFamily="18" charset="0"/>
              </a:rPr>
              <a:t> interne </a:t>
            </a:r>
            <a:r>
              <a:rPr lang="en-US" altLang="zh-TW" b="1" dirty="0" err="1" smtClean="0">
                <a:cs typeface="Times New Roman" pitchFamily="18" charset="0"/>
              </a:rPr>
              <a:t>contient</a:t>
            </a:r>
            <a:r>
              <a:rPr lang="en-US" altLang="zh-TW" b="1" dirty="0" smtClean="0">
                <a:cs typeface="Times New Roman" pitchFamily="18" charset="0"/>
              </a:rPr>
              <a:t> 3 </a:t>
            </a:r>
            <a:r>
              <a:rPr lang="en-US" altLang="zh-TW" b="1" dirty="0" err="1" smtClean="0">
                <a:cs typeface="Times New Roman" pitchFamily="18" charset="0"/>
              </a:rPr>
              <a:t>éléments</a:t>
            </a:r>
            <a:r>
              <a:rPr lang="en-US" altLang="zh-TW" b="1" dirty="0" smtClean="0">
                <a:cs typeface="Times New Roman" pitchFamily="18" charset="0"/>
              </a:rPr>
              <a:t>, </a:t>
            </a:r>
            <a:r>
              <a:rPr lang="en-US" altLang="zh-TW" b="1" dirty="0" err="1" smtClean="0">
                <a:cs typeface="Times New Roman" pitchFamily="18" charset="0"/>
              </a:rPr>
              <a:t>il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éclaté</a:t>
            </a:r>
            <a:r>
              <a:rPr lang="en-US" altLang="zh-TW" b="1" dirty="0" smtClean="0">
                <a:cs typeface="Times New Roman" pitchFamily="18" charset="0"/>
              </a:rPr>
              <a:t>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85786" y="5488560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Si  la </a:t>
            </a:r>
            <a:r>
              <a:rPr lang="en-US" altLang="zh-TW" b="1" dirty="0" err="1" smtClean="0">
                <a:cs typeface="Times New Roman" pitchFamily="18" charset="0"/>
              </a:rPr>
              <a:t>racine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contient</a:t>
            </a:r>
            <a:r>
              <a:rPr lang="en-US" altLang="zh-TW" b="1" dirty="0" smtClean="0">
                <a:cs typeface="Times New Roman" pitchFamily="18" charset="0"/>
              </a:rPr>
              <a:t> 3 </a:t>
            </a:r>
            <a:r>
              <a:rPr lang="en-US" altLang="zh-TW" b="1" dirty="0" err="1" smtClean="0">
                <a:cs typeface="Times New Roman" pitchFamily="18" charset="0"/>
              </a:rPr>
              <a:t>éléments</a:t>
            </a:r>
            <a:r>
              <a:rPr lang="en-US" altLang="zh-TW" b="1" dirty="0" smtClean="0">
                <a:cs typeface="Times New Roman" pitchFamily="18" charset="0"/>
              </a:rPr>
              <a:t>,  </a:t>
            </a:r>
            <a:r>
              <a:rPr lang="en-US" altLang="zh-TW" b="1" dirty="0" err="1" smtClean="0">
                <a:cs typeface="Times New Roman" pitchFamily="18" charset="0"/>
              </a:rPr>
              <a:t>elle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éclatée</a:t>
            </a:r>
            <a:r>
              <a:rPr lang="en-US" altLang="zh-TW" b="1" dirty="0" smtClean="0">
                <a:cs typeface="Times New Roman" pitchFamily="18" charset="0"/>
              </a:rPr>
              <a:t>. </a:t>
            </a:r>
            <a:r>
              <a:rPr lang="en-US" altLang="zh-TW" b="1" dirty="0" err="1" smtClean="0">
                <a:cs typeface="Times New Roman" pitchFamily="18" charset="0"/>
              </a:rPr>
              <a:t>Création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d’une</a:t>
            </a:r>
            <a:r>
              <a:rPr lang="en-US" altLang="zh-TW" b="1" dirty="0" smtClean="0">
                <a:cs typeface="Times New Roman" pitchFamily="18" charset="0"/>
              </a:rPr>
              <a:t> nouvelle </a:t>
            </a:r>
            <a:r>
              <a:rPr lang="en-US" altLang="zh-TW" b="1" dirty="0" err="1" smtClean="0">
                <a:cs typeface="Times New Roman" pitchFamily="18" charset="0"/>
              </a:rPr>
              <a:t>racine</a:t>
            </a:r>
            <a:endParaRPr lang="en-US" altLang="zh-TW" b="1" dirty="0" smtClean="0"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85786" y="2380300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Si </a:t>
            </a:r>
            <a:r>
              <a:rPr lang="en-US" altLang="zh-TW" b="1" dirty="0" err="1" smtClean="0">
                <a:cs typeface="Times New Roman" pitchFamily="18" charset="0"/>
              </a:rPr>
              <a:t>l’élément</a:t>
            </a:r>
            <a:r>
              <a:rPr lang="en-US" altLang="zh-TW" b="1" dirty="0" smtClean="0">
                <a:cs typeface="Times New Roman" pitchFamily="18" charset="0"/>
              </a:rPr>
              <a:t> à </a:t>
            </a:r>
            <a:r>
              <a:rPr lang="en-US" altLang="zh-TW" b="1" dirty="0" err="1" smtClean="0">
                <a:cs typeface="Times New Roman" pitchFamily="18" charset="0"/>
              </a:rPr>
              <a:t>insérer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n’existe</a:t>
            </a:r>
            <a:r>
              <a:rPr lang="en-US" altLang="zh-TW" b="1" dirty="0" smtClean="0">
                <a:cs typeface="Times New Roman" pitchFamily="18" charset="0"/>
              </a:rPr>
              <a:t> pas,  </a:t>
            </a:r>
            <a:r>
              <a:rPr lang="en-US" altLang="zh-TW" b="1" dirty="0" err="1" smtClean="0">
                <a:cs typeface="Times New Roman" pitchFamily="18" charset="0"/>
              </a:rPr>
              <a:t>il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toujours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inséré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dans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une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feuille</a:t>
            </a:r>
            <a:endParaRPr lang="en-US" altLang="zh-TW" b="1" dirty="0" smtClean="0"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85786" y="3000372"/>
            <a:ext cx="8358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Si la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feuille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contient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après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seulement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2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éléments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,  fin de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l’insertion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85786" y="3714752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Si la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feuille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contient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après 3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élément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,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éclater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le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noeud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feuille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en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deux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noeuds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n1 et n2 et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l’élément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du milieu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monte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vers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le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père</a:t>
            </a:r>
            <a:endParaRPr lang="en-US" altLang="zh-TW" b="1" dirty="0" smtClean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8" grpId="0"/>
      <p:bldP spid="12" grpId="0"/>
      <p:bldP spid="1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2-3(Insertion/ Eclatement d’un  nœud  interne)</a:t>
            </a:r>
            <a:endParaRPr lang="fr-FR" u="sng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00240"/>
            <a:ext cx="26098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0566" y="4000504"/>
            <a:ext cx="24955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4005277"/>
            <a:ext cx="22002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2009775"/>
            <a:ext cx="23526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Flèche droite 13"/>
          <p:cNvSpPr/>
          <p:nvPr/>
        </p:nvSpPr>
        <p:spPr>
          <a:xfrm>
            <a:off x="3643306" y="2500306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droite 14"/>
          <p:cNvSpPr/>
          <p:nvPr/>
        </p:nvSpPr>
        <p:spPr>
          <a:xfrm>
            <a:off x="3643306" y="421481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2-3(Suppression)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La suppression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ascendante</a:t>
            </a:r>
            <a:r>
              <a:rPr lang="en-US" altLang="zh-TW" b="1" dirty="0" smtClean="0">
                <a:cs typeface="Times New Roman" pitchFamily="18" charset="0"/>
              </a:rPr>
              <a:t> (Bottom up)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5786" y="4354305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err="1" smtClean="0">
                <a:cs typeface="Times New Roman" pitchFamily="18" charset="0"/>
              </a:rPr>
              <a:t>Quand</a:t>
            </a:r>
            <a:r>
              <a:rPr lang="en-US" altLang="zh-TW" b="1" dirty="0" smtClean="0">
                <a:cs typeface="Times New Roman" pitchFamily="18" charset="0"/>
              </a:rPr>
              <a:t> un </a:t>
            </a:r>
            <a:r>
              <a:rPr lang="en-US" altLang="zh-TW" b="1" dirty="0" err="1" smtClean="0">
                <a:cs typeface="Times New Roman" pitchFamily="18" charset="0"/>
              </a:rPr>
              <a:t>noeud</a:t>
            </a:r>
            <a:r>
              <a:rPr lang="en-US" altLang="zh-TW" b="1" dirty="0" smtClean="0">
                <a:cs typeface="Times New Roman" pitchFamily="18" charset="0"/>
              </a:rPr>
              <a:t>  </a:t>
            </a:r>
            <a:r>
              <a:rPr lang="en-US" altLang="zh-TW" b="1" dirty="0" err="1" smtClean="0">
                <a:cs typeface="Times New Roman" pitchFamily="18" charset="0"/>
              </a:rPr>
              <a:t>devient</a:t>
            </a:r>
            <a:r>
              <a:rPr lang="en-US" altLang="zh-TW" b="1" dirty="0" smtClean="0">
                <a:cs typeface="Times New Roman" pitchFamily="18" charset="0"/>
              </a:rPr>
              <a:t> vide et a un frère qui </a:t>
            </a:r>
            <a:r>
              <a:rPr lang="en-US" altLang="zh-TW" b="1" dirty="0" err="1" smtClean="0">
                <a:cs typeface="Times New Roman" pitchFamily="18" charset="0"/>
              </a:rPr>
              <a:t>peut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donner</a:t>
            </a:r>
            <a:r>
              <a:rPr lang="en-US" altLang="zh-TW" b="1" dirty="0" smtClean="0">
                <a:cs typeface="Times New Roman" pitchFamily="18" charset="0"/>
              </a:rPr>
              <a:t> (3-noeud) , on fait </a:t>
            </a:r>
            <a:r>
              <a:rPr lang="en-US" altLang="zh-TW" b="1" dirty="0" err="1" smtClean="0">
                <a:cs typeface="Times New Roman" pitchFamily="18" charset="0"/>
              </a:rPr>
              <a:t>une</a:t>
            </a:r>
            <a:r>
              <a:rPr lang="en-US" altLang="zh-TW" b="1" dirty="0" smtClean="0">
                <a:cs typeface="Times New Roman" pitchFamily="18" charset="0"/>
              </a:rPr>
              <a:t> redistribution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85786" y="2380300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err="1" smtClean="0">
                <a:cs typeface="Times New Roman" pitchFamily="18" charset="0"/>
              </a:rPr>
              <a:t>L’élément</a:t>
            </a:r>
            <a:r>
              <a:rPr lang="en-US" altLang="zh-TW" b="1" dirty="0" smtClean="0">
                <a:cs typeface="Times New Roman" pitchFamily="18" charset="0"/>
              </a:rPr>
              <a:t> 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toujours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supprimé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d’une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feuille</a:t>
            </a:r>
            <a:endParaRPr lang="en-US" altLang="zh-TW" b="1" dirty="0" smtClean="0"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85786" y="5140123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err="1" smtClean="0">
                <a:cs typeface="Times New Roman" pitchFamily="18" charset="0"/>
              </a:rPr>
              <a:t>Quand</a:t>
            </a:r>
            <a:r>
              <a:rPr lang="en-US" altLang="zh-TW" b="1" dirty="0" smtClean="0">
                <a:cs typeface="Times New Roman" pitchFamily="18" charset="0"/>
              </a:rPr>
              <a:t> un </a:t>
            </a:r>
            <a:r>
              <a:rPr lang="en-US" altLang="zh-TW" b="1" dirty="0" err="1" smtClean="0">
                <a:cs typeface="Times New Roman" pitchFamily="18" charset="0"/>
              </a:rPr>
              <a:t>noeud</a:t>
            </a:r>
            <a:r>
              <a:rPr lang="en-US" altLang="zh-TW" b="1" dirty="0" smtClean="0">
                <a:cs typeface="Times New Roman" pitchFamily="18" charset="0"/>
              </a:rPr>
              <a:t>  </a:t>
            </a:r>
            <a:r>
              <a:rPr lang="en-US" altLang="zh-TW" b="1" dirty="0" err="1" smtClean="0">
                <a:cs typeface="Times New Roman" pitchFamily="18" charset="0"/>
              </a:rPr>
              <a:t>devient</a:t>
            </a:r>
            <a:r>
              <a:rPr lang="en-US" altLang="zh-TW" b="1" dirty="0" smtClean="0">
                <a:cs typeface="Times New Roman" pitchFamily="18" charset="0"/>
              </a:rPr>
              <a:t> vide et a un frère qui ne </a:t>
            </a:r>
            <a:r>
              <a:rPr lang="en-US" altLang="zh-TW" b="1" dirty="0" err="1" smtClean="0">
                <a:cs typeface="Times New Roman" pitchFamily="18" charset="0"/>
              </a:rPr>
              <a:t>peut</a:t>
            </a:r>
            <a:r>
              <a:rPr lang="en-US" altLang="zh-TW" b="1" dirty="0" smtClean="0">
                <a:cs typeface="Times New Roman" pitchFamily="18" charset="0"/>
              </a:rPr>
              <a:t> pas </a:t>
            </a:r>
            <a:r>
              <a:rPr lang="en-US" altLang="zh-TW" b="1" dirty="0" err="1" smtClean="0">
                <a:cs typeface="Times New Roman" pitchFamily="18" charset="0"/>
              </a:rPr>
              <a:t>donner</a:t>
            </a:r>
            <a:r>
              <a:rPr lang="en-US" altLang="zh-TW" b="1" dirty="0" smtClean="0">
                <a:cs typeface="Times New Roman" pitchFamily="18" charset="0"/>
              </a:rPr>
              <a:t> (2-noeud) , on fait </a:t>
            </a:r>
            <a:r>
              <a:rPr lang="en-US" altLang="zh-TW" b="1" dirty="0" err="1" smtClean="0">
                <a:cs typeface="Times New Roman" pitchFamily="18" charset="0"/>
              </a:rPr>
              <a:t>une</a:t>
            </a:r>
            <a:r>
              <a:rPr lang="en-US" altLang="zh-TW" b="1" dirty="0" smtClean="0">
                <a:cs typeface="Times New Roman" pitchFamily="18" charset="0"/>
              </a:rPr>
              <a:t> fusion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04845" y="3000372"/>
            <a:ext cx="79105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Si la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feuille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 ne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devient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pas vide, fin de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l’insertion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85786" y="3594398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Si la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feuille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devient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vide, un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processus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en cascade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est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déclenché</a:t>
            </a:r>
            <a:endParaRPr lang="en-US" altLang="zh-TW" b="1" dirty="0" smtClean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/>
      <p:bldP spid="12" grpId="0"/>
      <p:bldP spid="13" grpId="0"/>
      <p:bldP spid="1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2-3(Suppression)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b="1" i="1" dirty="0" err="1" smtClean="0">
                <a:ea typeface="新細明體" pitchFamily="18" charset="-120"/>
              </a:rPr>
              <a:t>Cas</a:t>
            </a:r>
            <a:r>
              <a:rPr lang="en-US" altLang="zh-TW" sz="1400" b="1" i="1" dirty="0" smtClean="0">
                <a:ea typeface="新細明體" pitchFamily="18" charset="-120"/>
              </a:rPr>
              <a:t> des </a:t>
            </a:r>
            <a:r>
              <a:rPr lang="en-US" altLang="zh-TW" sz="1400" b="1" i="1" dirty="0" err="1" smtClean="0">
                <a:ea typeface="新細明體" pitchFamily="18" charset="-120"/>
              </a:rPr>
              <a:t>noeuds</a:t>
            </a:r>
            <a:r>
              <a:rPr lang="en-US" altLang="zh-TW" sz="1400" b="1" i="1" dirty="0" smtClean="0">
                <a:ea typeface="新細明體" pitchFamily="18" charset="-120"/>
              </a:rPr>
              <a:t> </a:t>
            </a:r>
            <a:r>
              <a:rPr lang="en-US" altLang="zh-TW" sz="1400" b="1" i="1" dirty="0" err="1" smtClean="0">
                <a:ea typeface="新細明體" pitchFamily="18" charset="-120"/>
              </a:rPr>
              <a:t>externes</a:t>
            </a:r>
            <a:endParaRPr lang="en-US" altLang="zh-TW" sz="1400" i="1" dirty="0">
              <a:ea typeface="新細明體" pitchFamily="18" charset="-12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000240"/>
            <a:ext cx="15811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81575" y="2000240"/>
            <a:ext cx="147637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Flèche droite 9"/>
          <p:cNvSpPr/>
          <p:nvPr/>
        </p:nvSpPr>
        <p:spPr>
          <a:xfrm>
            <a:off x="3357554" y="2571744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3277262" y="2214554"/>
            <a:ext cx="1080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Redistribuer</a:t>
            </a:r>
            <a:endParaRPr lang="fr-FR" sz="14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3781437"/>
            <a:ext cx="16192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00622" y="3709999"/>
            <a:ext cx="10287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Flèche droite 15"/>
          <p:cNvSpPr/>
          <p:nvPr/>
        </p:nvSpPr>
        <p:spPr>
          <a:xfrm>
            <a:off x="3357554" y="4357694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3234149" y="4000504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Fusionner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6" grpId="0" animBg="1"/>
      <p:bldP spid="1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2-3(Suppression)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0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b="1" i="1" dirty="0" err="1" smtClean="0">
                <a:ea typeface="新細明體" pitchFamily="18" charset="-120"/>
              </a:rPr>
              <a:t>Cas</a:t>
            </a:r>
            <a:r>
              <a:rPr lang="en-US" altLang="zh-TW" sz="1400" b="1" i="1" dirty="0" smtClean="0">
                <a:ea typeface="新細明體" pitchFamily="18" charset="-120"/>
              </a:rPr>
              <a:t> des </a:t>
            </a:r>
            <a:r>
              <a:rPr lang="en-US" altLang="zh-TW" sz="1400" b="1" i="1" dirty="0" err="1" smtClean="0">
                <a:ea typeface="新細明體" pitchFamily="18" charset="-120"/>
              </a:rPr>
              <a:t>noeuds</a:t>
            </a:r>
            <a:r>
              <a:rPr lang="en-US" altLang="zh-TW" sz="1400" b="1" i="1" dirty="0" smtClean="0">
                <a:ea typeface="新細明體" pitchFamily="18" charset="-120"/>
              </a:rPr>
              <a:t> </a:t>
            </a:r>
            <a:r>
              <a:rPr lang="en-US" altLang="zh-TW" sz="1400" b="1" i="1" dirty="0" err="1" smtClean="0">
                <a:ea typeface="新細明體" pitchFamily="18" charset="-120"/>
              </a:rPr>
              <a:t>internes</a:t>
            </a:r>
            <a:endParaRPr lang="en-US" altLang="zh-TW" sz="1400" i="1" dirty="0">
              <a:ea typeface="新細明體" pitchFamily="18" charset="-12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2480" y="1952625"/>
            <a:ext cx="26479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1938337"/>
            <a:ext cx="225742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Flèche droite 9"/>
          <p:cNvSpPr/>
          <p:nvPr/>
        </p:nvSpPr>
        <p:spPr>
          <a:xfrm>
            <a:off x="4071934" y="2571744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3991642" y="2214554"/>
            <a:ext cx="1080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Redistribuer</a:t>
            </a:r>
            <a:endParaRPr lang="fr-FR" sz="1400" dirty="0"/>
          </a:p>
        </p:txBody>
      </p:sp>
      <p:sp>
        <p:nvSpPr>
          <p:cNvPr id="14" name="Flèche droite 13"/>
          <p:cNvSpPr/>
          <p:nvPr/>
        </p:nvSpPr>
        <p:spPr>
          <a:xfrm>
            <a:off x="4071934" y="4357694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3948529" y="4000504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Fusionner</a:t>
            </a:r>
            <a:endParaRPr lang="fr-FR" sz="14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3929066"/>
            <a:ext cx="27717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3714752"/>
            <a:ext cx="17907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14" grpId="0" animBg="1"/>
      <p:bldP spid="1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2-3(Suppression)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b="1" i="1" dirty="0" err="1" smtClean="0">
                <a:ea typeface="新細明體" pitchFamily="18" charset="-120"/>
              </a:rPr>
              <a:t>Cas</a:t>
            </a:r>
            <a:r>
              <a:rPr lang="en-US" altLang="zh-TW" sz="1400" b="1" i="1" dirty="0" smtClean="0">
                <a:ea typeface="新細明體" pitchFamily="18" charset="-120"/>
              </a:rPr>
              <a:t> de la </a:t>
            </a:r>
            <a:r>
              <a:rPr lang="en-US" altLang="zh-TW" sz="1400" b="1" i="1" dirty="0" err="1" smtClean="0">
                <a:ea typeface="新細明體" pitchFamily="18" charset="-120"/>
              </a:rPr>
              <a:t>racine</a:t>
            </a:r>
            <a:endParaRPr lang="en-US" altLang="zh-TW" sz="1400" i="1" dirty="0">
              <a:ea typeface="新細明體" pitchFamily="18" charset="-12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357430"/>
            <a:ext cx="27432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2143116"/>
            <a:ext cx="2333625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Flèche droite 9"/>
          <p:cNvSpPr/>
          <p:nvPr/>
        </p:nvSpPr>
        <p:spPr>
          <a:xfrm>
            <a:off x="4000496" y="314324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3877091" y="2786058"/>
            <a:ext cx="10117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Elimination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 (Mesures)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/>
              <a:t>Nombre</a:t>
            </a:r>
            <a:r>
              <a:rPr lang="en-US" b="1" dirty="0" smtClean="0"/>
              <a:t> </a:t>
            </a:r>
            <a:r>
              <a:rPr lang="en-US" b="1" dirty="0" err="1" smtClean="0"/>
              <a:t>d’éléments</a:t>
            </a:r>
            <a:r>
              <a:rPr lang="en-US" b="1" dirty="0" smtClean="0"/>
              <a:t> </a:t>
            </a:r>
            <a:r>
              <a:rPr lang="en-US" b="1" dirty="0" err="1" smtClean="0"/>
              <a:t>dans</a:t>
            </a:r>
            <a:r>
              <a:rPr lang="en-US" b="1" dirty="0" smtClean="0"/>
              <a:t> un 2-3 tree de hauteur h  </a:t>
            </a:r>
            <a:r>
              <a:rPr lang="en-US" b="1" dirty="0" err="1" smtClean="0"/>
              <a:t>est</a:t>
            </a:r>
            <a:r>
              <a:rPr lang="en-US" b="1" dirty="0" smtClean="0"/>
              <a:t> entre 2</a:t>
            </a:r>
            <a:r>
              <a:rPr lang="en-US" b="1" baseline="30000" dirty="0" smtClean="0"/>
              <a:t>h</a:t>
            </a:r>
            <a:r>
              <a:rPr lang="en-US" b="1" dirty="0" smtClean="0"/>
              <a:t> - 1 et 3</a:t>
            </a:r>
            <a:r>
              <a:rPr lang="en-US" b="1" baseline="30000" dirty="0" smtClean="0"/>
              <a:t>h</a:t>
            </a:r>
            <a:r>
              <a:rPr lang="en-US" sz="1200" b="1" dirty="0" smtClean="0"/>
              <a:t> </a:t>
            </a:r>
            <a:r>
              <a:rPr lang="en-US" b="1" dirty="0" smtClean="0"/>
              <a:t>- 1. </a:t>
            </a:r>
          </a:p>
        </p:txBody>
      </p:sp>
      <p:sp>
        <p:nvSpPr>
          <p:cNvPr id="8" name="Rectangle 7"/>
          <p:cNvSpPr/>
          <p:nvPr/>
        </p:nvSpPr>
        <p:spPr>
          <a:xfrm>
            <a:off x="785786" y="2357430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 err="1" smtClean="0">
                <a:solidFill>
                  <a:prstClr val="black"/>
                </a:solidFill>
              </a:rPr>
              <a:t>Donc</a:t>
            </a:r>
            <a:r>
              <a:rPr lang="en-US" b="1" dirty="0" smtClean="0">
                <a:solidFill>
                  <a:prstClr val="black"/>
                </a:solidFill>
              </a:rPr>
              <a:t>, la hauteur d’un 2-3 tree avec n </a:t>
            </a:r>
            <a:r>
              <a:rPr lang="en-US" b="1" dirty="0" err="1" smtClean="0">
                <a:solidFill>
                  <a:prstClr val="black"/>
                </a:solidFill>
              </a:rPr>
              <a:t>éléments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dirty="0" err="1" smtClean="0">
                <a:solidFill>
                  <a:prstClr val="black"/>
                </a:solidFill>
              </a:rPr>
              <a:t>est</a:t>
            </a:r>
            <a:r>
              <a:rPr lang="en-US" b="1" dirty="0" smtClean="0">
                <a:solidFill>
                  <a:prstClr val="black"/>
                </a:solidFill>
              </a:rPr>
              <a:t> entre </a:t>
            </a:r>
            <a:r>
              <a:rPr lang="pt-BR" b="1" dirty="0" smtClean="0">
                <a:solidFill>
                  <a:prstClr val="black"/>
                </a:solidFill>
              </a:rPr>
              <a:t> ENT(log3 ( N+1 ))  et ENT(log2 ( N+1))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 (Variantes)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2-3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BB  (Binary B-tree ) : </a:t>
            </a:r>
            <a:r>
              <a:rPr lang="en-US" b="1" dirty="0" err="1" smtClean="0"/>
              <a:t>c’est</a:t>
            </a:r>
            <a:r>
              <a:rPr lang="en-US" b="1" dirty="0" smtClean="0"/>
              <a:t> la </a:t>
            </a:r>
            <a:r>
              <a:rPr lang="en-US" b="1" dirty="0" err="1" smtClean="0"/>
              <a:t>représentation</a:t>
            </a:r>
            <a:r>
              <a:rPr lang="en-US" b="1" dirty="0" smtClean="0"/>
              <a:t> d’un B-</a:t>
            </a:r>
            <a:r>
              <a:rPr lang="en-US" b="1" dirty="0" err="1" smtClean="0"/>
              <a:t>arbre</a:t>
            </a:r>
            <a:r>
              <a:rPr lang="en-US" b="1" dirty="0" smtClean="0"/>
              <a:t> en  un </a:t>
            </a:r>
            <a:r>
              <a:rPr lang="en-US" b="1" dirty="0" err="1" smtClean="0"/>
              <a:t>arbre</a:t>
            </a:r>
            <a:r>
              <a:rPr lang="en-US" b="1" dirty="0" smtClean="0"/>
              <a:t> de </a:t>
            </a:r>
            <a:r>
              <a:rPr lang="en-US" b="1" dirty="0" err="1" smtClean="0"/>
              <a:t>recherche</a:t>
            </a:r>
            <a:r>
              <a:rPr lang="en-US" b="1" dirty="0" smtClean="0"/>
              <a:t> </a:t>
            </a:r>
            <a:r>
              <a:rPr lang="en-US" b="1" dirty="0" err="1" smtClean="0"/>
              <a:t>binaire</a:t>
            </a:r>
            <a:r>
              <a:rPr lang="en-US" b="1" dirty="0" smtClean="0"/>
              <a:t>. Les  </a:t>
            </a:r>
            <a:r>
              <a:rPr lang="en-US" b="1" dirty="0" err="1" smtClean="0"/>
              <a:t>noeuds</a:t>
            </a:r>
            <a:r>
              <a:rPr lang="en-US" b="1" dirty="0" smtClean="0"/>
              <a:t>  des </a:t>
            </a:r>
            <a:r>
              <a:rPr lang="en-US" b="1" dirty="0" err="1" smtClean="0"/>
              <a:t>arbres</a:t>
            </a:r>
            <a:r>
              <a:rPr lang="en-US" b="1" dirty="0" smtClean="0"/>
              <a:t> </a:t>
            </a:r>
            <a:r>
              <a:rPr lang="en-US" b="1" dirty="0" err="1" smtClean="0"/>
              <a:t>internes</a:t>
            </a:r>
            <a:r>
              <a:rPr lang="en-US" b="1" dirty="0" smtClean="0"/>
              <a:t>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err="1" smtClean="0"/>
              <a:t>liés</a:t>
            </a:r>
            <a:r>
              <a:rPr lang="en-US" b="1" dirty="0" smtClean="0"/>
              <a:t> </a:t>
            </a:r>
            <a:r>
              <a:rPr lang="en-US" b="1" dirty="0" err="1" smtClean="0"/>
              <a:t>horizontalement</a:t>
            </a:r>
            <a:r>
              <a:rPr lang="en-US" b="1" dirty="0" smtClean="0"/>
              <a:t> . Les </a:t>
            </a:r>
            <a:r>
              <a:rPr lang="en-US" b="1" dirty="0" err="1" smtClean="0"/>
              <a:t>racines</a:t>
            </a:r>
            <a:r>
              <a:rPr lang="en-US" b="1" dirty="0" smtClean="0"/>
              <a:t> des </a:t>
            </a:r>
            <a:r>
              <a:rPr lang="en-US" b="1" dirty="0" err="1" smtClean="0"/>
              <a:t>arbres</a:t>
            </a:r>
            <a:r>
              <a:rPr lang="en-US" b="1" dirty="0" smtClean="0"/>
              <a:t> </a:t>
            </a:r>
            <a:r>
              <a:rPr lang="en-US" b="1" dirty="0" err="1" smtClean="0"/>
              <a:t>internes</a:t>
            </a:r>
            <a:r>
              <a:rPr lang="en-US" b="1" dirty="0" smtClean="0"/>
              <a:t>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err="1" smtClean="0"/>
              <a:t>liés</a:t>
            </a:r>
            <a:r>
              <a:rPr lang="en-US" b="1" dirty="0" smtClean="0"/>
              <a:t> </a:t>
            </a:r>
            <a:r>
              <a:rPr lang="en-US" b="1" dirty="0" err="1" smtClean="0"/>
              <a:t>horizontalement</a:t>
            </a:r>
            <a:r>
              <a:rPr lang="en-US" b="1" dirty="0" smtClean="0"/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785786" y="3000372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 smtClean="0">
                <a:solidFill>
                  <a:prstClr val="black"/>
                </a:solidFill>
              </a:rPr>
              <a:t>Arbres  AA (Arne Anderson) : </a:t>
            </a:r>
            <a:r>
              <a:rPr lang="en-US" b="1" dirty="0" err="1" smtClean="0"/>
              <a:t>c’est</a:t>
            </a:r>
            <a:r>
              <a:rPr lang="en-US" b="1" dirty="0" smtClean="0"/>
              <a:t> un BB  </a:t>
            </a:r>
            <a:r>
              <a:rPr lang="en-US" b="1" dirty="0" err="1" smtClean="0"/>
              <a:t>d’ordre</a:t>
            </a:r>
            <a:r>
              <a:rPr lang="en-US" b="1" dirty="0" smtClean="0"/>
              <a:t> 3  </a:t>
            </a:r>
            <a:r>
              <a:rPr lang="en-US" b="1" dirty="0" err="1" smtClean="0"/>
              <a:t>dans</a:t>
            </a:r>
            <a:r>
              <a:rPr lang="en-US" b="1" dirty="0" smtClean="0"/>
              <a:t> </a:t>
            </a:r>
            <a:r>
              <a:rPr lang="en-US" b="1" dirty="0" err="1" smtClean="0"/>
              <a:t>lequel</a:t>
            </a:r>
            <a:r>
              <a:rPr lang="en-US" b="1" dirty="0" smtClean="0"/>
              <a:t> on </a:t>
            </a:r>
            <a:r>
              <a:rPr lang="en-US" b="1" dirty="0" err="1" smtClean="0"/>
              <a:t>attribue</a:t>
            </a:r>
            <a:r>
              <a:rPr lang="en-US" b="1" dirty="0" smtClean="0"/>
              <a:t> le meme </a:t>
            </a:r>
            <a:r>
              <a:rPr lang="en-US" b="1" dirty="0" err="1" smtClean="0"/>
              <a:t>niveau</a:t>
            </a:r>
            <a:r>
              <a:rPr lang="en-US" b="1" dirty="0" smtClean="0"/>
              <a:t> aux </a:t>
            </a:r>
            <a:r>
              <a:rPr lang="en-US" b="1" dirty="0" err="1" smtClean="0"/>
              <a:t>noeuds</a:t>
            </a:r>
            <a:r>
              <a:rPr lang="en-US" b="1" dirty="0" smtClean="0"/>
              <a:t> </a:t>
            </a:r>
            <a:r>
              <a:rPr lang="en-US" b="1" dirty="0" err="1" smtClean="0"/>
              <a:t>liées</a:t>
            </a:r>
            <a:r>
              <a:rPr lang="en-US" b="1" dirty="0" smtClean="0"/>
              <a:t> </a:t>
            </a:r>
            <a:r>
              <a:rPr lang="en-US" b="1" dirty="0" err="1" smtClean="0"/>
              <a:t>horizontalement</a:t>
            </a:r>
            <a:r>
              <a:rPr lang="en-US" b="1" dirty="0" smtClean="0"/>
              <a:t>. </a:t>
            </a:r>
            <a:endParaRPr lang="pt-BR" b="1" dirty="0" smtClean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5786" y="4143380"/>
            <a:ext cx="771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 smtClean="0">
                <a:solidFill>
                  <a:prstClr val="black"/>
                </a:solidFill>
              </a:rPr>
              <a:t>Arbres  </a:t>
            </a:r>
            <a:r>
              <a:rPr lang="fr-FR" b="1" dirty="0" err="1" smtClean="0">
                <a:solidFill>
                  <a:prstClr val="black"/>
                </a:solidFill>
              </a:rPr>
              <a:t>Red</a:t>
            </a:r>
            <a:r>
              <a:rPr lang="fr-FR" b="1" dirty="0" smtClean="0">
                <a:solidFill>
                  <a:prstClr val="black"/>
                </a:solidFill>
              </a:rPr>
              <a:t>-Black : </a:t>
            </a:r>
            <a:r>
              <a:rPr lang="en-US" b="1" dirty="0" err="1" smtClean="0"/>
              <a:t>c’est</a:t>
            </a:r>
            <a:r>
              <a:rPr lang="en-US" b="1" dirty="0" smtClean="0"/>
              <a:t> un BB  </a:t>
            </a:r>
            <a:r>
              <a:rPr lang="en-US" b="1" dirty="0" err="1" smtClean="0"/>
              <a:t>d’ordre</a:t>
            </a:r>
            <a:r>
              <a:rPr lang="en-US" b="1" dirty="0" smtClean="0"/>
              <a:t> 3  </a:t>
            </a:r>
            <a:r>
              <a:rPr lang="en-US" b="1" dirty="0" err="1" smtClean="0"/>
              <a:t>dans</a:t>
            </a:r>
            <a:r>
              <a:rPr lang="en-US" b="1" dirty="0" smtClean="0"/>
              <a:t> </a:t>
            </a:r>
            <a:r>
              <a:rPr lang="en-US" b="1" dirty="0" err="1" smtClean="0"/>
              <a:t>lequel</a:t>
            </a:r>
            <a:r>
              <a:rPr lang="en-US" b="1" dirty="0" smtClean="0"/>
              <a:t> les </a:t>
            </a:r>
            <a:r>
              <a:rPr lang="en-US" b="1" dirty="0" err="1" smtClean="0"/>
              <a:t>racines</a:t>
            </a:r>
            <a:r>
              <a:rPr lang="en-US" b="1" dirty="0" smtClean="0"/>
              <a:t> des </a:t>
            </a:r>
            <a:r>
              <a:rPr lang="en-US" b="1" dirty="0" err="1" smtClean="0"/>
              <a:t>arbres</a:t>
            </a:r>
            <a:r>
              <a:rPr lang="en-US" b="1" dirty="0" smtClean="0"/>
              <a:t> </a:t>
            </a:r>
            <a:r>
              <a:rPr lang="en-US" b="1" dirty="0" err="1" smtClean="0"/>
              <a:t>internes</a:t>
            </a:r>
            <a:r>
              <a:rPr lang="en-US" b="1" dirty="0" smtClean="0"/>
              <a:t> portent la </a:t>
            </a:r>
            <a:r>
              <a:rPr lang="en-US" b="1" dirty="0" err="1" smtClean="0"/>
              <a:t>couleur</a:t>
            </a:r>
            <a:r>
              <a:rPr lang="en-US" b="1" dirty="0" smtClean="0"/>
              <a:t> Noir et les </a:t>
            </a:r>
            <a:r>
              <a:rPr lang="en-US" b="1" dirty="0" err="1" smtClean="0"/>
              <a:t>noeuds</a:t>
            </a:r>
            <a:r>
              <a:rPr lang="en-US" b="1" dirty="0" smtClean="0"/>
              <a:t> </a:t>
            </a:r>
            <a:r>
              <a:rPr lang="en-US" b="1" dirty="0" err="1" smtClean="0"/>
              <a:t>liés</a:t>
            </a:r>
            <a:r>
              <a:rPr lang="en-US" b="1" dirty="0" smtClean="0"/>
              <a:t> </a:t>
            </a:r>
            <a:r>
              <a:rPr lang="en-US" b="1" dirty="0" err="1" smtClean="0"/>
              <a:t>horizontalement</a:t>
            </a:r>
            <a:r>
              <a:rPr lang="en-US" b="1" dirty="0" smtClean="0"/>
              <a:t> portent la </a:t>
            </a:r>
            <a:r>
              <a:rPr lang="en-US" b="1" dirty="0" err="1" smtClean="0"/>
              <a:t>couleur</a:t>
            </a:r>
            <a:r>
              <a:rPr lang="en-US" b="1" dirty="0" smtClean="0"/>
              <a:t> rouge</a:t>
            </a:r>
            <a:endParaRPr lang="pt-BR" b="1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/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2-3(Variantes)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Des arbres 2-3 vers BB</a:t>
            </a:r>
            <a:endParaRPr lang="fr-FR" sz="3600" dirty="0"/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42914" y="0"/>
            <a:ext cx="3301086" cy="1357322"/>
          </a:xfrm>
          <a:prstGeom prst="rect">
            <a:avLst/>
          </a:prstGeom>
          <a:noFill/>
        </p:spPr>
      </p:pic>
      <p:grpSp>
        <p:nvGrpSpPr>
          <p:cNvPr id="76" name="Groupe 75"/>
          <p:cNvGrpSpPr/>
          <p:nvPr/>
        </p:nvGrpSpPr>
        <p:grpSpPr>
          <a:xfrm>
            <a:off x="412663" y="3458958"/>
            <a:ext cx="8302741" cy="2041744"/>
            <a:chOff x="412663" y="3458958"/>
            <a:chExt cx="8302741" cy="2041744"/>
          </a:xfrm>
        </p:grpSpPr>
        <p:sp>
          <p:nvSpPr>
            <p:cNvPr id="8" name="Ellipse 7"/>
            <p:cNvSpPr/>
            <p:nvPr/>
          </p:nvSpPr>
          <p:spPr>
            <a:xfrm>
              <a:off x="2912993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" name="Ellipse 8"/>
            <p:cNvSpPr/>
            <p:nvPr/>
          </p:nvSpPr>
          <p:spPr>
            <a:xfrm>
              <a:off x="4683010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1127043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3698811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5754580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7326216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Connecteur droit avec flèche 18"/>
            <p:cNvCxnSpPr>
              <a:stCxn id="8" idx="6"/>
              <a:endCxn id="9" idx="2"/>
            </p:cNvCxnSpPr>
            <p:nvPr/>
          </p:nvCxnSpPr>
          <p:spPr>
            <a:xfrm>
              <a:off x="3428992" y="3622574"/>
              <a:ext cx="1254018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8" idx="2"/>
              <a:endCxn id="10" idx="0"/>
            </p:cNvCxnSpPr>
            <p:nvPr/>
          </p:nvCxnSpPr>
          <p:spPr>
            <a:xfrm rot="10800000" flipV="1">
              <a:off x="1385043" y="3622574"/>
              <a:ext cx="152795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>
              <a:stCxn id="9" idx="2"/>
              <a:endCxn id="12" idx="0"/>
            </p:cNvCxnSpPr>
            <p:nvPr/>
          </p:nvCxnSpPr>
          <p:spPr>
            <a:xfrm rot="10800000" flipV="1">
              <a:off x="3956812" y="3622574"/>
              <a:ext cx="726199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>
              <a:stCxn id="13" idx="6"/>
              <a:endCxn id="15" idx="2"/>
            </p:cNvCxnSpPr>
            <p:nvPr/>
          </p:nvCxnSpPr>
          <p:spPr>
            <a:xfrm>
              <a:off x="6270579" y="4336954"/>
              <a:ext cx="105563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>
              <a:off x="41266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3" name="Ellipse 32"/>
            <p:cNvSpPr/>
            <p:nvPr/>
          </p:nvSpPr>
          <p:spPr>
            <a:xfrm>
              <a:off x="1611176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253987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Connecteur droit avec flèche 34"/>
            <p:cNvCxnSpPr>
              <a:stCxn id="33" idx="6"/>
              <a:endCxn id="34" idx="2"/>
            </p:cNvCxnSpPr>
            <p:nvPr/>
          </p:nvCxnSpPr>
          <p:spPr>
            <a:xfrm>
              <a:off x="2127175" y="5337086"/>
              <a:ext cx="41269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Ellipse 35"/>
            <p:cNvSpPr/>
            <p:nvPr/>
          </p:nvSpPr>
          <p:spPr>
            <a:xfrm>
              <a:off x="3182812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4254382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498469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77051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699207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3" name="Ellipse 42"/>
            <p:cNvSpPr/>
            <p:nvPr/>
          </p:nvSpPr>
          <p:spPr>
            <a:xfrm>
              <a:off x="748502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4" name="Ellipse 43"/>
            <p:cNvSpPr/>
            <p:nvPr/>
          </p:nvSpPr>
          <p:spPr>
            <a:xfrm>
              <a:off x="819940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48" name="Connecteur droit avec flèche 47"/>
            <p:cNvCxnSpPr>
              <a:stCxn id="9" idx="6"/>
              <a:endCxn id="13" idx="0"/>
            </p:cNvCxnSpPr>
            <p:nvPr/>
          </p:nvCxnSpPr>
          <p:spPr>
            <a:xfrm>
              <a:off x="5199009" y="3622574"/>
              <a:ext cx="813571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>
              <a:stCxn id="10" idx="2"/>
              <a:endCxn id="32" idx="0"/>
            </p:cNvCxnSpPr>
            <p:nvPr/>
          </p:nvCxnSpPr>
          <p:spPr>
            <a:xfrm rot="10800000" flipV="1">
              <a:off x="670663" y="4336954"/>
              <a:ext cx="45638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/>
            <p:cNvCxnSpPr>
              <a:stCxn id="10" idx="6"/>
              <a:endCxn id="33" idx="0"/>
            </p:cNvCxnSpPr>
            <p:nvPr/>
          </p:nvCxnSpPr>
          <p:spPr>
            <a:xfrm>
              <a:off x="1643042" y="4336954"/>
              <a:ext cx="226134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>
              <a:stCxn id="12" idx="2"/>
              <a:endCxn id="36" idx="0"/>
            </p:cNvCxnSpPr>
            <p:nvPr/>
          </p:nvCxnSpPr>
          <p:spPr>
            <a:xfrm rot="10800000" flipV="1">
              <a:off x="3440813" y="4336954"/>
              <a:ext cx="25799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>
              <a:stCxn id="12" idx="6"/>
              <a:endCxn id="37" idx="0"/>
            </p:cNvCxnSpPr>
            <p:nvPr/>
          </p:nvCxnSpPr>
          <p:spPr>
            <a:xfrm>
              <a:off x="4214810" y="4336954"/>
              <a:ext cx="29757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>
              <a:stCxn id="13" idx="2"/>
              <a:endCxn id="38" idx="0"/>
            </p:cNvCxnSpPr>
            <p:nvPr/>
          </p:nvCxnSpPr>
          <p:spPr>
            <a:xfrm rot="10800000" flipV="1">
              <a:off x="5242696" y="4336954"/>
              <a:ext cx="511885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avec flèche 59"/>
            <p:cNvCxnSpPr>
              <a:stCxn id="38" idx="6"/>
              <a:endCxn id="40" idx="2"/>
            </p:cNvCxnSpPr>
            <p:nvPr/>
          </p:nvCxnSpPr>
          <p:spPr>
            <a:xfrm>
              <a:off x="5500694" y="53370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/>
            <p:cNvCxnSpPr>
              <a:stCxn id="15" idx="2"/>
              <a:endCxn id="41" idx="0"/>
            </p:cNvCxnSpPr>
            <p:nvPr/>
          </p:nvCxnSpPr>
          <p:spPr>
            <a:xfrm rot="10800000" flipV="1">
              <a:off x="6957208" y="4336954"/>
              <a:ext cx="36900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avec flèche 64"/>
            <p:cNvCxnSpPr>
              <a:stCxn id="15" idx="6"/>
              <a:endCxn id="44" idx="0"/>
            </p:cNvCxnSpPr>
            <p:nvPr/>
          </p:nvCxnSpPr>
          <p:spPr>
            <a:xfrm>
              <a:off x="7842215" y="4336954"/>
              <a:ext cx="615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avec flèche 66"/>
            <p:cNvCxnSpPr>
              <a:stCxn id="41" idx="6"/>
              <a:endCxn id="43" idx="2"/>
            </p:cNvCxnSpPr>
            <p:nvPr/>
          </p:nvCxnSpPr>
          <p:spPr>
            <a:xfrm>
              <a:off x="7215206" y="53370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e 72"/>
          <p:cNvGrpSpPr/>
          <p:nvPr/>
        </p:nvGrpSpPr>
        <p:grpSpPr>
          <a:xfrm>
            <a:off x="642910" y="2214554"/>
            <a:ext cx="2143140" cy="642942"/>
            <a:chOff x="642910" y="2285992"/>
            <a:chExt cx="2143140" cy="642942"/>
          </a:xfrm>
          <a:solidFill>
            <a:schemeClr val="bg2"/>
          </a:solidFill>
        </p:grpSpPr>
        <p:cxnSp>
          <p:nvCxnSpPr>
            <p:cNvPr id="69" name="Connecteur droit avec flèche 68"/>
            <p:cNvCxnSpPr/>
            <p:nvPr/>
          </p:nvCxnSpPr>
          <p:spPr>
            <a:xfrm>
              <a:off x="642910" y="2500306"/>
              <a:ext cx="500066" cy="1588"/>
            </a:xfrm>
            <a:prstGeom prst="straightConnector1">
              <a:avLst/>
            </a:prstGeom>
            <a:grpFill/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avec flèche 69"/>
            <p:cNvCxnSpPr/>
            <p:nvPr/>
          </p:nvCxnSpPr>
          <p:spPr>
            <a:xfrm>
              <a:off x="642910" y="2786058"/>
              <a:ext cx="500066" cy="1588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ZoneTexte 70"/>
            <p:cNvSpPr txBox="1"/>
            <p:nvPr/>
          </p:nvSpPr>
          <p:spPr>
            <a:xfrm>
              <a:off x="1214414" y="2285992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vertical</a:t>
              </a:r>
              <a:endParaRPr lang="fr-FR" sz="1400" dirty="0"/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1214414" y="2621157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horizontal</a:t>
              </a:r>
              <a:endParaRPr lang="fr-FR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Techniques d'équilibrage </a:t>
            </a:r>
            <a:r>
              <a:rPr lang="fr-FR" b="1" i="1" u="sng" dirty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857224" y="2071678"/>
            <a:ext cx="2500330" cy="1500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Examinons un sous arbre de racine le plus jeune antécédent qui devient non équilibré suite à une insertion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857224" y="4586125"/>
            <a:ext cx="24288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Prenons le cas où le facteur d'équilibrage est 1 pour ce jeune antécédent</a:t>
            </a:r>
            <a:endParaRPr lang="fr-FR" dirty="0"/>
          </a:p>
        </p:txBody>
      </p:sp>
      <p:pic>
        <p:nvPicPr>
          <p:cNvPr id="3074" name="Picture 2" descr="C:\PPT Cours SDD\Chap11\Image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379867"/>
            <a:ext cx="5610250" cy="3192273"/>
          </a:xfrm>
          <a:prstGeom prst="rect">
            <a:avLst/>
          </a:prstGeom>
          <a:noFill/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2-3(Variantes)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4572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Des arbres 2-3 vers BB</a:t>
            </a:r>
            <a:endParaRPr lang="fr-FR" sz="3600" dirty="0"/>
          </a:p>
        </p:txBody>
      </p:sp>
      <p:grpSp>
        <p:nvGrpSpPr>
          <p:cNvPr id="3" name="Groupe 89"/>
          <p:cNvGrpSpPr/>
          <p:nvPr/>
        </p:nvGrpSpPr>
        <p:grpSpPr>
          <a:xfrm>
            <a:off x="5286380" y="142852"/>
            <a:ext cx="3714744" cy="1357322"/>
            <a:chOff x="565063" y="3611358"/>
            <a:chExt cx="8302741" cy="2041744"/>
          </a:xfrm>
        </p:grpSpPr>
        <p:sp>
          <p:nvSpPr>
            <p:cNvPr id="45" name="Ellipse 44"/>
            <p:cNvSpPr/>
            <p:nvPr/>
          </p:nvSpPr>
          <p:spPr>
            <a:xfrm>
              <a:off x="3065393" y="36113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6" name="Ellipse 45"/>
            <p:cNvSpPr/>
            <p:nvPr/>
          </p:nvSpPr>
          <p:spPr>
            <a:xfrm>
              <a:off x="4835410" y="36113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7" name="Ellipse 46"/>
            <p:cNvSpPr/>
            <p:nvPr/>
          </p:nvSpPr>
          <p:spPr>
            <a:xfrm>
              <a:off x="1279443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9" name="Ellipse 48"/>
            <p:cNvSpPr/>
            <p:nvPr/>
          </p:nvSpPr>
          <p:spPr>
            <a:xfrm>
              <a:off x="3851211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5906980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53" name="Ellipse 52"/>
            <p:cNvSpPr/>
            <p:nvPr/>
          </p:nvSpPr>
          <p:spPr>
            <a:xfrm>
              <a:off x="7478616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55" name="Connecteur droit avec flèche 54"/>
            <p:cNvCxnSpPr>
              <a:stCxn id="45" idx="6"/>
              <a:endCxn id="46" idx="2"/>
            </p:cNvCxnSpPr>
            <p:nvPr/>
          </p:nvCxnSpPr>
          <p:spPr>
            <a:xfrm>
              <a:off x="3581392" y="3774974"/>
              <a:ext cx="1254018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avec flèche 56"/>
            <p:cNvCxnSpPr>
              <a:stCxn id="45" idx="2"/>
              <a:endCxn id="47" idx="0"/>
            </p:cNvCxnSpPr>
            <p:nvPr/>
          </p:nvCxnSpPr>
          <p:spPr>
            <a:xfrm rot="10800000" flipV="1">
              <a:off x="1537443" y="3774974"/>
              <a:ext cx="152795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avec flèche 58"/>
            <p:cNvCxnSpPr>
              <a:stCxn id="46" idx="2"/>
              <a:endCxn id="49" idx="0"/>
            </p:cNvCxnSpPr>
            <p:nvPr/>
          </p:nvCxnSpPr>
          <p:spPr>
            <a:xfrm rot="10800000" flipV="1">
              <a:off x="4109212" y="3774974"/>
              <a:ext cx="726199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avec flèche 60"/>
            <p:cNvCxnSpPr>
              <a:stCxn id="51" idx="6"/>
              <a:endCxn id="53" idx="2"/>
            </p:cNvCxnSpPr>
            <p:nvPr/>
          </p:nvCxnSpPr>
          <p:spPr>
            <a:xfrm>
              <a:off x="6422979" y="4489354"/>
              <a:ext cx="105563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Ellipse 62"/>
            <p:cNvSpPr/>
            <p:nvPr/>
          </p:nvSpPr>
          <p:spPr>
            <a:xfrm>
              <a:off x="565063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64" name="Ellipse 63"/>
            <p:cNvSpPr/>
            <p:nvPr/>
          </p:nvSpPr>
          <p:spPr>
            <a:xfrm>
              <a:off x="1763576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66" name="Ellipse 65"/>
            <p:cNvSpPr/>
            <p:nvPr/>
          </p:nvSpPr>
          <p:spPr>
            <a:xfrm>
              <a:off x="2692270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68" name="Connecteur droit avec flèche 67"/>
            <p:cNvCxnSpPr>
              <a:stCxn id="64" idx="6"/>
              <a:endCxn id="66" idx="2"/>
            </p:cNvCxnSpPr>
            <p:nvPr/>
          </p:nvCxnSpPr>
          <p:spPr>
            <a:xfrm>
              <a:off x="2279575" y="5489486"/>
              <a:ext cx="41269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Ellipse 72"/>
            <p:cNvSpPr/>
            <p:nvPr/>
          </p:nvSpPr>
          <p:spPr>
            <a:xfrm>
              <a:off x="3335212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4" name="Ellipse 73"/>
            <p:cNvSpPr/>
            <p:nvPr/>
          </p:nvSpPr>
          <p:spPr>
            <a:xfrm>
              <a:off x="4406782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5" name="Ellipse 74"/>
            <p:cNvSpPr/>
            <p:nvPr/>
          </p:nvSpPr>
          <p:spPr>
            <a:xfrm>
              <a:off x="513709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6" name="Ellipse 75"/>
            <p:cNvSpPr/>
            <p:nvPr/>
          </p:nvSpPr>
          <p:spPr>
            <a:xfrm>
              <a:off x="5922913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7" name="Ellipse 76"/>
            <p:cNvSpPr/>
            <p:nvPr/>
          </p:nvSpPr>
          <p:spPr>
            <a:xfrm>
              <a:off x="6851607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8" name="Ellipse 77"/>
            <p:cNvSpPr/>
            <p:nvPr/>
          </p:nvSpPr>
          <p:spPr>
            <a:xfrm>
              <a:off x="763742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9" name="Ellipse 78"/>
            <p:cNvSpPr/>
            <p:nvPr/>
          </p:nvSpPr>
          <p:spPr>
            <a:xfrm>
              <a:off x="835180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80" name="Connecteur droit avec flèche 79"/>
            <p:cNvCxnSpPr>
              <a:stCxn id="46" idx="6"/>
              <a:endCxn id="51" idx="0"/>
            </p:cNvCxnSpPr>
            <p:nvPr/>
          </p:nvCxnSpPr>
          <p:spPr>
            <a:xfrm>
              <a:off x="5351409" y="3774974"/>
              <a:ext cx="813571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avec flèche 80"/>
            <p:cNvCxnSpPr>
              <a:stCxn id="47" idx="2"/>
              <a:endCxn id="63" idx="0"/>
            </p:cNvCxnSpPr>
            <p:nvPr/>
          </p:nvCxnSpPr>
          <p:spPr>
            <a:xfrm rot="10800000" flipV="1">
              <a:off x="823063" y="4489354"/>
              <a:ext cx="45638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avec flèche 81"/>
            <p:cNvCxnSpPr>
              <a:stCxn id="47" idx="6"/>
              <a:endCxn id="64" idx="0"/>
            </p:cNvCxnSpPr>
            <p:nvPr/>
          </p:nvCxnSpPr>
          <p:spPr>
            <a:xfrm>
              <a:off x="1795442" y="4489354"/>
              <a:ext cx="226134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avec flèche 82"/>
            <p:cNvCxnSpPr>
              <a:stCxn id="49" idx="2"/>
              <a:endCxn id="73" idx="0"/>
            </p:cNvCxnSpPr>
            <p:nvPr/>
          </p:nvCxnSpPr>
          <p:spPr>
            <a:xfrm rot="10800000" flipV="1">
              <a:off x="3593213" y="4489354"/>
              <a:ext cx="25799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avec flèche 83"/>
            <p:cNvCxnSpPr>
              <a:stCxn id="49" idx="6"/>
              <a:endCxn id="74" idx="0"/>
            </p:cNvCxnSpPr>
            <p:nvPr/>
          </p:nvCxnSpPr>
          <p:spPr>
            <a:xfrm>
              <a:off x="4367210" y="4489354"/>
              <a:ext cx="29757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avec flèche 84"/>
            <p:cNvCxnSpPr>
              <a:stCxn id="51" idx="2"/>
              <a:endCxn id="75" idx="0"/>
            </p:cNvCxnSpPr>
            <p:nvPr/>
          </p:nvCxnSpPr>
          <p:spPr>
            <a:xfrm rot="10800000" flipV="1">
              <a:off x="5395096" y="4489354"/>
              <a:ext cx="511885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avec flèche 85"/>
            <p:cNvCxnSpPr>
              <a:stCxn id="75" idx="6"/>
              <a:endCxn id="76" idx="2"/>
            </p:cNvCxnSpPr>
            <p:nvPr/>
          </p:nvCxnSpPr>
          <p:spPr>
            <a:xfrm>
              <a:off x="5653094" y="54894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avec flèche 86"/>
            <p:cNvCxnSpPr>
              <a:stCxn id="53" idx="2"/>
              <a:endCxn id="77" idx="0"/>
            </p:cNvCxnSpPr>
            <p:nvPr/>
          </p:nvCxnSpPr>
          <p:spPr>
            <a:xfrm rot="10800000" flipV="1">
              <a:off x="7109608" y="4489354"/>
              <a:ext cx="36900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avec flèche 87"/>
            <p:cNvCxnSpPr>
              <a:stCxn id="53" idx="6"/>
              <a:endCxn id="79" idx="0"/>
            </p:cNvCxnSpPr>
            <p:nvPr/>
          </p:nvCxnSpPr>
          <p:spPr>
            <a:xfrm>
              <a:off x="7994615" y="4489354"/>
              <a:ext cx="615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avec flèche 88"/>
            <p:cNvCxnSpPr>
              <a:stCxn id="77" idx="6"/>
              <a:endCxn id="78" idx="2"/>
            </p:cNvCxnSpPr>
            <p:nvPr/>
          </p:nvCxnSpPr>
          <p:spPr>
            <a:xfrm>
              <a:off x="7367606" y="54894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" name="Flèche courbée vers le bas 95"/>
          <p:cNvSpPr/>
          <p:nvPr/>
        </p:nvSpPr>
        <p:spPr>
          <a:xfrm rot="2634936">
            <a:off x="6886803" y="3166299"/>
            <a:ext cx="857256" cy="42862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7" name="ZoneTexte 96"/>
          <p:cNvSpPr txBox="1"/>
          <p:nvPr/>
        </p:nvSpPr>
        <p:spPr>
          <a:xfrm>
            <a:off x="7672621" y="3166299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45°</a:t>
            </a:r>
            <a:endParaRPr lang="fr-FR" b="1" dirty="0">
              <a:solidFill>
                <a:srgbClr val="C00000"/>
              </a:solidFill>
            </a:endParaRPr>
          </a:p>
        </p:txBody>
      </p:sp>
      <p:grpSp>
        <p:nvGrpSpPr>
          <p:cNvPr id="5" name="Groupe 98"/>
          <p:cNvGrpSpPr/>
          <p:nvPr/>
        </p:nvGrpSpPr>
        <p:grpSpPr>
          <a:xfrm>
            <a:off x="285720" y="5643578"/>
            <a:ext cx="2143140" cy="642942"/>
            <a:chOff x="642910" y="2285992"/>
            <a:chExt cx="2143140" cy="642942"/>
          </a:xfrm>
          <a:solidFill>
            <a:schemeClr val="bg2"/>
          </a:solidFill>
        </p:grpSpPr>
        <p:cxnSp>
          <p:nvCxnSpPr>
            <p:cNvPr id="100" name="Connecteur droit avec flèche 99"/>
            <p:cNvCxnSpPr/>
            <p:nvPr/>
          </p:nvCxnSpPr>
          <p:spPr>
            <a:xfrm>
              <a:off x="642910" y="2500306"/>
              <a:ext cx="500066" cy="1588"/>
            </a:xfrm>
            <a:prstGeom prst="straightConnector1">
              <a:avLst/>
            </a:prstGeom>
            <a:grpFill/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avec flèche 100"/>
            <p:cNvCxnSpPr/>
            <p:nvPr/>
          </p:nvCxnSpPr>
          <p:spPr>
            <a:xfrm>
              <a:off x="642910" y="2786058"/>
              <a:ext cx="500066" cy="1588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ZoneTexte 101"/>
            <p:cNvSpPr txBox="1"/>
            <p:nvPr/>
          </p:nvSpPr>
          <p:spPr>
            <a:xfrm>
              <a:off x="1214414" y="2285992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vertical</a:t>
              </a:r>
              <a:endParaRPr lang="fr-FR" sz="1400" dirty="0"/>
            </a:p>
          </p:txBody>
        </p:sp>
        <p:sp>
          <p:nvSpPr>
            <p:cNvPr id="103" name="ZoneTexte 102"/>
            <p:cNvSpPr txBox="1"/>
            <p:nvPr/>
          </p:nvSpPr>
          <p:spPr>
            <a:xfrm>
              <a:off x="1214414" y="2621157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horizontal</a:t>
              </a:r>
              <a:endParaRPr lang="fr-FR" sz="1400" dirty="0"/>
            </a:p>
          </p:txBody>
        </p:sp>
      </p:grpSp>
      <p:grpSp>
        <p:nvGrpSpPr>
          <p:cNvPr id="144" name="Groupe 143"/>
          <p:cNvGrpSpPr/>
          <p:nvPr/>
        </p:nvGrpSpPr>
        <p:grpSpPr>
          <a:xfrm>
            <a:off x="126911" y="2143116"/>
            <a:ext cx="8731369" cy="4000528"/>
            <a:chOff x="126911" y="2143116"/>
            <a:chExt cx="8731369" cy="4000528"/>
          </a:xfrm>
        </p:grpSpPr>
        <p:sp>
          <p:nvSpPr>
            <p:cNvPr id="91" name="Ellipse 90"/>
            <p:cNvSpPr/>
            <p:nvPr/>
          </p:nvSpPr>
          <p:spPr>
            <a:xfrm>
              <a:off x="2643174" y="214311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2" name="Ellipse 91"/>
            <p:cNvSpPr/>
            <p:nvPr/>
          </p:nvSpPr>
          <p:spPr>
            <a:xfrm>
              <a:off x="4484629" y="281601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3" name="Ellipse 92"/>
            <p:cNvSpPr/>
            <p:nvPr/>
          </p:nvSpPr>
          <p:spPr>
            <a:xfrm>
              <a:off x="912729" y="27860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4" name="Ellipse 93"/>
            <p:cNvSpPr/>
            <p:nvPr/>
          </p:nvSpPr>
          <p:spPr>
            <a:xfrm>
              <a:off x="3500430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5" name="Ellipse 94"/>
            <p:cNvSpPr/>
            <p:nvPr/>
          </p:nvSpPr>
          <p:spPr>
            <a:xfrm>
              <a:off x="5754580" y="360183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8" name="Ellipse 97"/>
            <p:cNvSpPr/>
            <p:nvPr/>
          </p:nvSpPr>
          <p:spPr>
            <a:xfrm>
              <a:off x="7056397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99" name="Connecteur droit avec flèche 98"/>
            <p:cNvCxnSpPr>
              <a:stCxn id="91" idx="6"/>
              <a:endCxn id="92" idx="0"/>
            </p:cNvCxnSpPr>
            <p:nvPr/>
          </p:nvCxnSpPr>
          <p:spPr>
            <a:xfrm>
              <a:off x="3159173" y="2306732"/>
              <a:ext cx="1583456" cy="50928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avec flèche 103"/>
            <p:cNvCxnSpPr>
              <a:stCxn id="91" idx="2"/>
              <a:endCxn id="93" idx="0"/>
            </p:cNvCxnSpPr>
            <p:nvPr/>
          </p:nvCxnSpPr>
          <p:spPr>
            <a:xfrm rot="10800000" flipV="1">
              <a:off x="1170730" y="2306732"/>
              <a:ext cx="1472445" cy="4793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cteur droit avec flèche 104"/>
            <p:cNvCxnSpPr>
              <a:stCxn id="92" idx="2"/>
              <a:endCxn id="94" idx="0"/>
            </p:cNvCxnSpPr>
            <p:nvPr/>
          </p:nvCxnSpPr>
          <p:spPr>
            <a:xfrm rot="10800000" flipV="1">
              <a:off x="3758431" y="2979632"/>
              <a:ext cx="726199" cy="663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cteur droit avec flèche 105"/>
            <p:cNvCxnSpPr>
              <a:stCxn id="95" idx="6"/>
              <a:endCxn id="98" idx="0"/>
            </p:cNvCxnSpPr>
            <p:nvPr/>
          </p:nvCxnSpPr>
          <p:spPr>
            <a:xfrm>
              <a:off x="6270579" y="3765450"/>
              <a:ext cx="1043818" cy="69364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Ellipse 106"/>
            <p:cNvSpPr/>
            <p:nvPr/>
          </p:nvSpPr>
          <p:spPr>
            <a:xfrm>
              <a:off x="126911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8" name="Ellipse 107"/>
            <p:cNvSpPr/>
            <p:nvPr/>
          </p:nvSpPr>
          <p:spPr>
            <a:xfrm>
              <a:off x="1555671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9" name="Ellipse 108"/>
            <p:cNvSpPr/>
            <p:nvPr/>
          </p:nvSpPr>
          <p:spPr>
            <a:xfrm>
              <a:off x="2270051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10" name="Connecteur droit avec flèche 109"/>
            <p:cNvCxnSpPr>
              <a:stCxn id="108" idx="6"/>
              <a:endCxn id="109" idx="0"/>
            </p:cNvCxnSpPr>
            <p:nvPr/>
          </p:nvCxnSpPr>
          <p:spPr>
            <a:xfrm>
              <a:off x="2071670" y="3806930"/>
              <a:ext cx="456381" cy="62220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Ellipse 110"/>
            <p:cNvSpPr/>
            <p:nvPr/>
          </p:nvSpPr>
          <p:spPr>
            <a:xfrm>
              <a:off x="3071802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2" name="Ellipse 111"/>
            <p:cNvSpPr/>
            <p:nvPr/>
          </p:nvSpPr>
          <p:spPr>
            <a:xfrm>
              <a:off x="4071934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3" name="Ellipse 112"/>
            <p:cNvSpPr/>
            <p:nvPr/>
          </p:nvSpPr>
          <p:spPr>
            <a:xfrm>
              <a:off x="4984695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4" name="Ellipse 113"/>
            <p:cNvSpPr/>
            <p:nvPr/>
          </p:nvSpPr>
          <p:spPr>
            <a:xfrm>
              <a:off x="5984827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5" name="Ellipse 114"/>
            <p:cNvSpPr/>
            <p:nvPr/>
          </p:nvSpPr>
          <p:spPr>
            <a:xfrm>
              <a:off x="6699207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6" name="Ellipse 115"/>
            <p:cNvSpPr/>
            <p:nvPr/>
          </p:nvSpPr>
          <p:spPr>
            <a:xfrm>
              <a:off x="7786710" y="581641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7" name="Ellipse 116"/>
            <p:cNvSpPr/>
            <p:nvPr/>
          </p:nvSpPr>
          <p:spPr>
            <a:xfrm>
              <a:off x="8342281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18" name="Connecteur droit avec flèche 117"/>
            <p:cNvCxnSpPr>
              <a:stCxn id="92" idx="6"/>
              <a:endCxn id="95" idx="0"/>
            </p:cNvCxnSpPr>
            <p:nvPr/>
          </p:nvCxnSpPr>
          <p:spPr>
            <a:xfrm>
              <a:off x="5000628" y="2979632"/>
              <a:ext cx="1011952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avec flèche 118"/>
            <p:cNvCxnSpPr>
              <a:stCxn id="93" idx="2"/>
              <a:endCxn id="107" idx="0"/>
            </p:cNvCxnSpPr>
            <p:nvPr/>
          </p:nvCxnSpPr>
          <p:spPr>
            <a:xfrm rot="10800000" flipV="1">
              <a:off x="384911" y="2949674"/>
              <a:ext cx="527818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avec flèche 119"/>
            <p:cNvCxnSpPr>
              <a:stCxn id="93" idx="6"/>
              <a:endCxn id="108" idx="0"/>
            </p:cNvCxnSpPr>
            <p:nvPr/>
          </p:nvCxnSpPr>
          <p:spPr>
            <a:xfrm>
              <a:off x="1428728" y="2949674"/>
              <a:ext cx="384943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avec flèche 120"/>
            <p:cNvCxnSpPr>
              <a:stCxn id="94" idx="2"/>
              <a:endCxn id="111" idx="0"/>
            </p:cNvCxnSpPr>
            <p:nvPr/>
          </p:nvCxnSpPr>
          <p:spPr>
            <a:xfrm rot="10800000" flipV="1">
              <a:off x="3329802" y="3806930"/>
              <a:ext cx="170628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avec flèche 121"/>
            <p:cNvCxnSpPr>
              <a:stCxn id="94" idx="6"/>
              <a:endCxn id="112" idx="0"/>
            </p:cNvCxnSpPr>
            <p:nvPr/>
          </p:nvCxnSpPr>
          <p:spPr>
            <a:xfrm>
              <a:off x="4016429" y="3806930"/>
              <a:ext cx="313505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avec flèche 122"/>
            <p:cNvCxnSpPr>
              <a:stCxn id="95" idx="2"/>
              <a:endCxn id="113" idx="0"/>
            </p:cNvCxnSpPr>
            <p:nvPr/>
          </p:nvCxnSpPr>
          <p:spPr>
            <a:xfrm rot="10800000" flipV="1">
              <a:off x="5242696" y="3765450"/>
              <a:ext cx="511885" cy="663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avec flèche 123"/>
            <p:cNvCxnSpPr>
              <a:stCxn id="113" idx="6"/>
              <a:endCxn id="114" idx="0"/>
            </p:cNvCxnSpPr>
            <p:nvPr/>
          </p:nvCxnSpPr>
          <p:spPr>
            <a:xfrm>
              <a:off x="5500694" y="4592748"/>
              <a:ext cx="742133" cy="58072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eur droit avec flèche 124"/>
            <p:cNvCxnSpPr>
              <a:stCxn id="98" idx="2"/>
              <a:endCxn id="115" idx="0"/>
            </p:cNvCxnSpPr>
            <p:nvPr/>
          </p:nvCxnSpPr>
          <p:spPr>
            <a:xfrm rot="10800000" flipV="1">
              <a:off x="6957207" y="4622706"/>
              <a:ext cx="9919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avec flèche 125"/>
            <p:cNvCxnSpPr>
              <a:stCxn id="98" idx="6"/>
              <a:endCxn id="117" idx="0"/>
            </p:cNvCxnSpPr>
            <p:nvPr/>
          </p:nvCxnSpPr>
          <p:spPr>
            <a:xfrm>
              <a:off x="7572396" y="4622706"/>
              <a:ext cx="1027885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avec flèche 126"/>
            <p:cNvCxnSpPr/>
            <p:nvPr/>
          </p:nvCxnSpPr>
          <p:spPr>
            <a:xfrm>
              <a:off x="7187453" y="5337086"/>
              <a:ext cx="885009" cy="47932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2-3(Variantes)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4572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Des arbres 2-3 vers AA</a:t>
            </a:r>
            <a:endParaRPr lang="fr-FR" sz="3600" dirty="0"/>
          </a:p>
        </p:txBody>
      </p:sp>
      <p:grpSp>
        <p:nvGrpSpPr>
          <p:cNvPr id="199" name="Groupe 198"/>
          <p:cNvGrpSpPr/>
          <p:nvPr/>
        </p:nvGrpSpPr>
        <p:grpSpPr>
          <a:xfrm>
            <a:off x="126911" y="1928802"/>
            <a:ext cx="8731369" cy="4584174"/>
            <a:chOff x="126911" y="1928802"/>
            <a:chExt cx="8731369" cy="4584174"/>
          </a:xfrm>
        </p:grpSpPr>
        <p:sp>
          <p:nvSpPr>
            <p:cNvPr id="8" name="Ellipse 7"/>
            <p:cNvSpPr/>
            <p:nvPr/>
          </p:nvSpPr>
          <p:spPr>
            <a:xfrm>
              <a:off x="2643174" y="214311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" name="Ellipse 8"/>
            <p:cNvSpPr/>
            <p:nvPr/>
          </p:nvSpPr>
          <p:spPr>
            <a:xfrm>
              <a:off x="4484629" y="281601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912729" y="27860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3500430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5754580" y="360183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7056397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Connecteur droit avec flèche 18"/>
            <p:cNvCxnSpPr>
              <a:stCxn id="8" idx="6"/>
              <a:endCxn id="9" idx="0"/>
            </p:cNvCxnSpPr>
            <p:nvPr/>
          </p:nvCxnSpPr>
          <p:spPr>
            <a:xfrm>
              <a:off x="3159173" y="2306732"/>
              <a:ext cx="1583456" cy="509284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8" idx="2"/>
              <a:endCxn id="10" idx="0"/>
            </p:cNvCxnSpPr>
            <p:nvPr/>
          </p:nvCxnSpPr>
          <p:spPr>
            <a:xfrm rot="10800000" flipV="1">
              <a:off x="1170730" y="2306732"/>
              <a:ext cx="1472445" cy="4793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>
              <a:stCxn id="9" idx="2"/>
              <a:endCxn id="12" idx="0"/>
            </p:cNvCxnSpPr>
            <p:nvPr/>
          </p:nvCxnSpPr>
          <p:spPr>
            <a:xfrm rot="10800000" flipV="1">
              <a:off x="3758431" y="2979632"/>
              <a:ext cx="726199" cy="663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>
              <a:stCxn id="13" idx="6"/>
              <a:endCxn id="15" idx="0"/>
            </p:cNvCxnSpPr>
            <p:nvPr/>
          </p:nvCxnSpPr>
          <p:spPr>
            <a:xfrm>
              <a:off x="6270579" y="3765450"/>
              <a:ext cx="1043818" cy="69364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>
              <a:off x="126911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3" name="Ellipse 32"/>
            <p:cNvSpPr/>
            <p:nvPr/>
          </p:nvSpPr>
          <p:spPr>
            <a:xfrm>
              <a:off x="1555671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2270051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Connecteur droit avec flèche 34"/>
            <p:cNvCxnSpPr>
              <a:stCxn id="33" idx="6"/>
              <a:endCxn id="34" idx="0"/>
            </p:cNvCxnSpPr>
            <p:nvPr/>
          </p:nvCxnSpPr>
          <p:spPr>
            <a:xfrm>
              <a:off x="2071670" y="3806930"/>
              <a:ext cx="456381" cy="622202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Ellipse 35"/>
            <p:cNvSpPr/>
            <p:nvPr/>
          </p:nvSpPr>
          <p:spPr>
            <a:xfrm>
              <a:off x="3071802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4071934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4984695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984827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699207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3" name="Ellipse 42"/>
            <p:cNvSpPr/>
            <p:nvPr/>
          </p:nvSpPr>
          <p:spPr>
            <a:xfrm>
              <a:off x="7786710" y="581641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4" name="Ellipse 43"/>
            <p:cNvSpPr/>
            <p:nvPr/>
          </p:nvSpPr>
          <p:spPr>
            <a:xfrm>
              <a:off x="8342281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48" name="Connecteur droit avec flèche 47"/>
            <p:cNvCxnSpPr>
              <a:stCxn id="9" idx="6"/>
              <a:endCxn id="13" idx="0"/>
            </p:cNvCxnSpPr>
            <p:nvPr/>
          </p:nvCxnSpPr>
          <p:spPr>
            <a:xfrm>
              <a:off x="5000628" y="2979632"/>
              <a:ext cx="1011952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>
              <a:stCxn id="10" idx="2"/>
              <a:endCxn id="32" idx="0"/>
            </p:cNvCxnSpPr>
            <p:nvPr/>
          </p:nvCxnSpPr>
          <p:spPr>
            <a:xfrm rot="10800000" flipV="1">
              <a:off x="384911" y="2949674"/>
              <a:ext cx="527818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/>
            <p:cNvCxnSpPr>
              <a:stCxn id="10" idx="6"/>
              <a:endCxn id="33" idx="0"/>
            </p:cNvCxnSpPr>
            <p:nvPr/>
          </p:nvCxnSpPr>
          <p:spPr>
            <a:xfrm>
              <a:off x="1428728" y="2949674"/>
              <a:ext cx="384943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>
              <a:stCxn id="12" idx="2"/>
              <a:endCxn id="36" idx="0"/>
            </p:cNvCxnSpPr>
            <p:nvPr/>
          </p:nvCxnSpPr>
          <p:spPr>
            <a:xfrm rot="10800000" flipV="1">
              <a:off x="3329802" y="3806930"/>
              <a:ext cx="170628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>
              <a:stCxn id="12" idx="6"/>
              <a:endCxn id="37" idx="0"/>
            </p:cNvCxnSpPr>
            <p:nvPr/>
          </p:nvCxnSpPr>
          <p:spPr>
            <a:xfrm>
              <a:off x="4016429" y="3806930"/>
              <a:ext cx="313505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>
              <a:stCxn id="13" idx="2"/>
              <a:endCxn id="38" idx="0"/>
            </p:cNvCxnSpPr>
            <p:nvPr/>
          </p:nvCxnSpPr>
          <p:spPr>
            <a:xfrm rot="10800000" flipV="1">
              <a:off x="5242696" y="3765450"/>
              <a:ext cx="511885" cy="663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avec flèche 59"/>
            <p:cNvCxnSpPr>
              <a:stCxn id="38" idx="6"/>
              <a:endCxn id="40" idx="0"/>
            </p:cNvCxnSpPr>
            <p:nvPr/>
          </p:nvCxnSpPr>
          <p:spPr>
            <a:xfrm>
              <a:off x="5500694" y="4592748"/>
              <a:ext cx="742133" cy="580722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/>
            <p:cNvCxnSpPr>
              <a:stCxn id="15" idx="2"/>
              <a:endCxn id="41" idx="0"/>
            </p:cNvCxnSpPr>
            <p:nvPr/>
          </p:nvCxnSpPr>
          <p:spPr>
            <a:xfrm rot="10800000" flipV="1">
              <a:off x="6957207" y="4622706"/>
              <a:ext cx="9919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avec flèche 64"/>
            <p:cNvCxnSpPr>
              <a:stCxn id="15" idx="6"/>
              <a:endCxn id="44" idx="0"/>
            </p:cNvCxnSpPr>
            <p:nvPr/>
          </p:nvCxnSpPr>
          <p:spPr>
            <a:xfrm>
              <a:off x="7572396" y="4622706"/>
              <a:ext cx="1027885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avec flèche 66"/>
            <p:cNvCxnSpPr/>
            <p:nvPr/>
          </p:nvCxnSpPr>
          <p:spPr>
            <a:xfrm>
              <a:off x="7187453" y="5337086"/>
              <a:ext cx="885009" cy="479326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ZoneTexte 150"/>
            <p:cNvSpPr txBox="1"/>
            <p:nvPr/>
          </p:nvSpPr>
          <p:spPr>
            <a:xfrm>
              <a:off x="2071670" y="350043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214282" y="400050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2357422" y="478632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3214678" y="478632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4143372" y="478632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6072198" y="550070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6786578" y="550070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7929586" y="614364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8429652" y="550070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5500694" y="4214818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1428728" y="257174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2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3143240" y="192880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3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7572396" y="4286256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2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6286512" y="3429000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2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4000496" y="3500438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2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5000628" y="257174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3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67" name="Groupe 166"/>
          <p:cNvGrpSpPr/>
          <p:nvPr/>
        </p:nvGrpSpPr>
        <p:grpSpPr>
          <a:xfrm>
            <a:off x="5286380" y="142852"/>
            <a:ext cx="3714744" cy="1357322"/>
            <a:chOff x="565063" y="3611358"/>
            <a:chExt cx="8302741" cy="2041744"/>
          </a:xfrm>
        </p:grpSpPr>
        <p:sp>
          <p:nvSpPr>
            <p:cNvPr id="168" name="Ellipse 167"/>
            <p:cNvSpPr/>
            <p:nvPr/>
          </p:nvSpPr>
          <p:spPr>
            <a:xfrm>
              <a:off x="3065393" y="36113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69" name="Ellipse 168"/>
            <p:cNvSpPr/>
            <p:nvPr/>
          </p:nvSpPr>
          <p:spPr>
            <a:xfrm>
              <a:off x="4835410" y="36113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70" name="Ellipse 169"/>
            <p:cNvSpPr/>
            <p:nvPr/>
          </p:nvSpPr>
          <p:spPr>
            <a:xfrm>
              <a:off x="1279443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71" name="Ellipse 170"/>
            <p:cNvSpPr/>
            <p:nvPr/>
          </p:nvSpPr>
          <p:spPr>
            <a:xfrm>
              <a:off x="3851211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72" name="Ellipse 171"/>
            <p:cNvSpPr/>
            <p:nvPr/>
          </p:nvSpPr>
          <p:spPr>
            <a:xfrm>
              <a:off x="5906980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73" name="Ellipse 172"/>
            <p:cNvSpPr/>
            <p:nvPr/>
          </p:nvSpPr>
          <p:spPr>
            <a:xfrm>
              <a:off x="7478616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74" name="Connecteur droit avec flèche 173"/>
            <p:cNvCxnSpPr>
              <a:stCxn id="168" idx="6"/>
              <a:endCxn id="169" idx="2"/>
            </p:cNvCxnSpPr>
            <p:nvPr/>
          </p:nvCxnSpPr>
          <p:spPr>
            <a:xfrm>
              <a:off x="3581392" y="3774974"/>
              <a:ext cx="1254018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avec flèche 174"/>
            <p:cNvCxnSpPr>
              <a:stCxn id="168" idx="2"/>
              <a:endCxn id="170" idx="0"/>
            </p:cNvCxnSpPr>
            <p:nvPr/>
          </p:nvCxnSpPr>
          <p:spPr>
            <a:xfrm rot="10800000" flipV="1">
              <a:off x="1537443" y="3774974"/>
              <a:ext cx="152795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avec flèche 175"/>
            <p:cNvCxnSpPr>
              <a:stCxn id="169" idx="2"/>
              <a:endCxn id="171" idx="0"/>
            </p:cNvCxnSpPr>
            <p:nvPr/>
          </p:nvCxnSpPr>
          <p:spPr>
            <a:xfrm rot="10800000" flipV="1">
              <a:off x="4109212" y="3774974"/>
              <a:ext cx="726199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avec flèche 176"/>
            <p:cNvCxnSpPr>
              <a:stCxn id="172" idx="6"/>
              <a:endCxn id="173" idx="2"/>
            </p:cNvCxnSpPr>
            <p:nvPr/>
          </p:nvCxnSpPr>
          <p:spPr>
            <a:xfrm>
              <a:off x="6422979" y="4489354"/>
              <a:ext cx="105563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Ellipse 177"/>
            <p:cNvSpPr/>
            <p:nvPr/>
          </p:nvSpPr>
          <p:spPr>
            <a:xfrm>
              <a:off x="565063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79" name="Ellipse 178"/>
            <p:cNvSpPr/>
            <p:nvPr/>
          </p:nvSpPr>
          <p:spPr>
            <a:xfrm>
              <a:off x="1763576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0" name="Ellipse 179"/>
            <p:cNvSpPr/>
            <p:nvPr/>
          </p:nvSpPr>
          <p:spPr>
            <a:xfrm>
              <a:off x="2692270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81" name="Connecteur droit avec flèche 180"/>
            <p:cNvCxnSpPr>
              <a:stCxn id="179" idx="6"/>
              <a:endCxn id="180" idx="2"/>
            </p:cNvCxnSpPr>
            <p:nvPr/>
          </p:nvCxnSpPr>
          <p:spPr>
            <a:xfrm>
              <a:off x="2279575" y="5489486"/>
              <a:ext cx="41269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/>
            <p:cNvSpPr/>
            <p:nvPr/>
          </p:nvSpPr>
          <p:spPr>
            <a:xfrm>
              <a:off x="3335212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3" name="Ellipse 182"/>
            <p:cNvSpPr/>
            <p:nvPr/>
          </p:nvSpPr>
          <p:spPr>
            <a:xfrm>
              <a:off x="4406782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4" name="Ellipse 183"/>
            <p:cNvSpPr/>
            <p:nvPr/>
          </p:nvSpPr>
          <p:spPr>
            <a:xfrm>
              <a:off x="513709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5" name="Ellipse 184"/>
            <p:cNvSpPr/>
            <p:nvPr/>
          </p:nvSpPr>
          <p:spPr>
            <a:xfrm>
              <a:off x="5922913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6" name="Ellipse 185"/>
            <p:cNvSpPr/>
            <p:nvPr/>
          </p:nvSpPr>
          <p:spPr>
            <a:xfrm>
              <a:off x="6851607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7" name="Ellipse 186"/>
            <p:cNvSpPr/>
            <p:nvPr/>
          </p:nvSpPr>
          <p:spPr>
            <a:xfrm>
              <a:off x="763742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8" name="Ellipse 187"/>
            <p:cNvSpPr/>
            <p:nvPr/>
          </p:nvSpPr>
          <p:spPr>
            <a:xfrm>
              <a:off x="835180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89" name="Connecteur droit avec flèche 188"/>
            <p:cNvCxnSpPr>
              <a:stCxn id="169" idx="6"/>
              <a:endCxn id="172" idx="0"/>
            </p:cNvCxnSpPr>
            <p:nvPr/>
          </p:nvCxnSpPr>
          <p:spPr>
            <a:xfrm>
              <a:off x="5351409" y="3774974"/>
              <a:ext cx="813571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avec flèche 189"/>
            <p:cNvCxnSpPr>
              <a:stCxn id="170" idx="2"/>
              <a:endCxn id="178" idx="0"/>
            </p:cNvCxnSpPr>
            <p:nvPr/>
          </p:nvCxnSpPr>
          <p:spPr>
            <a:xfrm rot="10800000" flipV="1">
              <a:off x="823063" y="4489354"/>
              <a:ext cx="45638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avec flèche 190"/>
            <p:cNvCxnSpPr>
              <a:stCxn id="170" idx="6"/>
              <a:endCxn id="179" idx="0"/>
            </p:cNvCxnSpPr>
            <p:nvPr/>
          </p:nvCxnSpPr>
          <p:spPr>
            <a:xfrm>
              <a:off x="1795442" y="4489354"/>
              <a:ext cx="226134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avec flèche 191"/>
            <p:cNvCxnSpPr>
              <a:stCxn id="171" idx="2"/>
              <a:endCxn id="182" idx="0"/>
            </p:cNvCxnSpPr>
            <p:nvPr/>
          </p:nvCxnSpPr>
          <p:spPr>
            <a:xfrm rot="10800000" flipV="1">
              <a:off x="3593213" y="4489354"/>
              <a:ext cx="25799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avec flèche 192"/>
            <p:cNvCxnSpPr>
              <a:stCxn id="171" idx="6"/>
              <a:endCxn id="183" idx="0"/>
            </p:cNvCxnSpPr>
            <p:nvPr/>
          </p:nvCxnSpPr>
          <p:spPr>
            <a:xfrm>
              <a:off x="4367210" y="4489354"/>
              <a:ext cx="29757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avec flèche 193"/>
            <p:cNvCxnSpPr>
              <a:stCxn id="172" idx="2"/>
              <a:endCxn id="184" idx="0"/>
            </p:cNvCxnSpPr>
            <p:nvPr/>
          </p:nvCxnSpPr>
          <p:spPr>
            <a:xfrm rot="10800000" flipV="1">
              <a:off x="5395096" y="4489354"/>
              <a:ext cx="511885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avec flèche 194"/>
            <p:cNvCxnSpPr>
              <a:stCxn id="184" idx="6"/>
              <a:endCxn id="185" idx="2"/>
            </p:cNvCxnSpPr>
            <p:nvPr/>
          </p:nvCxnSpPr>
          <p:spPr>
            <a:xfrm>
              <a:off x="5653094" y="54894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avec flèche 195"/>
            <p:cNvCxnSpPr>
              <a:stCxn id="173" idx="2"/>
              <a:endCxn id="186" idx="0"/>
            </p:cNvCxnSpPr>
            <p:nvPr/>
          </p:nvCxnSpPr>
          <p:spPr>
            <a:xfrm rot="10800000" flipV="1">
              <a:off x="7109608" y="4489354"/>
              <a:ext cx="36900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avec flèche 196"/>
            <p:cNvCxnSpPr>
              <a:stCxn id="173" idx="6"/>
              <a:endCxn id="188" idx="0"/>
            </p:cNvCxnSpPr>
            <p:nvPr/>
          </p:nvCxnSpPr>
          <p:spPr>
            <a:xfrm>
              <a:off x="7994615" y="4489354"/>
              <a:ext cx="615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necteur droit avec flèche 197"/>
            <p:cNvCxnSpPr>
              <a:stCxn id="186" idx="6"/>
              <a:endCxn id="187" idx="2"/>
            </p:cNvCxnSpPr>
            <p:nvPr/>
          </p:nvCxnSpPr>
          <p:spPr>
            <a:xfrm>
              <a:off x="7367606" y="54894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2-3(Variantes)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4572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Des arbres 2-3 vers RB</a:t>
            </a:r>
            <a:endParaRPr lang="fr-FR" sz="3600" dirty="0"/>
          </a:p>
        </p:txBody>
      </p:sp>
      <p:grpSp>
        <p:nvGrpSpPr>
          <p:cNvPr id="117" name="Groupe 116"/>
          <p:cNvGrpSpPr/>
          <p:nvPr/>
        </p:nvGrpSpPr>
        <p:grpSpPr>
          <a:xfrm>
            <a:off x="126911" y="2143116"/>
            <a:ext cx="8731369" cy="4000528"/>
            <a:chOff x="126911" y="2143116"/>
            <a:chExt cx="8731369" cy="4000528"/>
          </a:xfrm>
        </p:grpSpPr>
        <p:sp>
          <p:nvSpPr>
            <p:cNvPr id="8" name="Ellipse 7"/>
            <p:cNvSpPr/>
            <p:nvPr/>
          </p:nvSpPr>
          <p:spPr>
            <a:xfrm>
              <a:off x="2643174" y="2143116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50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9" name="Ellipse 8"/>
            <p:cNvSpPr/>
            <p:nvPr/>
          </p:nvSpPr>
          <p:spPr>
            <a:xfrm>
              <a:off x="4484629" y="2816016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912729" y="2786058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20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3500430" y="3643314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70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5754580" y="3601834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120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7056397" y="4459090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Connecteur droit avec flèche 18"/>
            <p:cNvCxnSpPr>
              <a:stCxn id="8" idx="6"/>
              <a:endCxn id="9" idx="0"/>
            </p:cNvCxnSpPr>
            <p:nvPr/>
          </p:nvCxnSpPr>
          <p:spPr>
            <a:xfrm>
              <a:off x="3159173" y="2306732"/>
              <a:ext cx="1583456" cy="509284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8" idx="2"/>
              <a:endCxn id="10" idx="0"/>
            </p:cNvCxnSpPr>
            <p:nvPr/>
          </p:nvCxnSpPr>
          <p:spPr>
            <a:xfrm rot="10800000" flipV="1">
              <a:off x="1170730" y="2306732"/>
              <a:ext cx="1472445" cy="4793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>
              <a:stCxn id="9" idx="2"/>
              <a:endCxn id="12" idx="0"/>
            </p:cNvCxnSpPr>
            <p:nvPr/>
          </p:nvCxnSpPr>
          <p:spPr>
            <a:xfrm rot="10800000" flipV="1">
              <a:off x="3758431" y="2979632"/>
              <a:ext cx="726199" cy="663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>
              <a:stCxn id="13" idx="6"/>
              <a:endCxn id="15" idx="0"/>
            </p:cNvCxnSpPr>
            <p:nvPr/>
          </p:nvCxnSpPr>
          <p:spPr>
            <a:xfrm>
              <a:off x="6270579" y="3765450"/>
              <a:ext cx="1043818" cy="69364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>
              <a:off x="126911" y="3643314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33" name="Ellipse 32"/>
            <p:cNvSpPr/>
            <p:nvPr/>
          </p:nvSpPr>
          <p:spPr>
            <a:xfrm>
              <a:off x="1555671" y="3643314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2270051" y="4429132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Connecteur droit avec flèche 34"/>
            <p:cNvCxnSpPr>
              <a:stCxn id="33" idx="6"/>
              <a:endCxn id="34" idx="0"/>
            </p:cNvCxnSpPr>
            <p:nvPr/>
          </p:nvCxnSpPr>
          <p:spPr>
            <a:xfrm>
              <a:off x="2071670" y="3806930"/>
              <a:ext cx="456381" cy="622202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Ellipse 35"/>
            <p:cNvSpPr/>
            <p:nvPr/>
          </p:nvSpPr>
          <p:spPr>
            <a:xfrm>
              <a:off x="3071802" y="442913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60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4071934" y="442913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80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4984695" y="442913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100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984827" y="5173470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699207" y="517347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130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43" name="Ellipse 42"/>
            <p:cNvSpPr/>
            <p:nvPr/>
          </p:nvSpPr>
          <p:spPr>
            <a:xfrm>
              <a:off x="7786710" y="5816412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4" name="Ellipse 43"/>
            <p:cNvSpPr/>
            <p:nvPr/>
          </p:nvSpPr>
          <p:spPr>
            <a:xfrm>
              <a:off x="8342281" y="517347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160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cxnSp>
          <p:nvCxnSpPr>
            <p:cNvPr id="48" name="Connecteur droit avec flèche 47"/>
            <p:cNvCxnSpPr>
              <a:stCxn id="9" idx="6"/>
              <a:endCxn id="13" idx="0"/>
            </p:cNvCxnSpPr>
            <p:nvPr/>
          </p:nvCxnSpPr>
          <p:spPr>
            <a:xfrm>
              <a:off x="5000628" y="2979632"/>
              <a:ext cx="1011952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>
              <a:stCxn id="10" idx="2"/>
              <a:endCxn id="32" idx="0"/>
            </p:cNvCxnSpPr>
            <p:nvPr/>
          </p:nvCxnSpPr>
          <p:spPr>
            <a:xfrm rot="10800000" flipV="1">
              <a:off x="384911" y="2949674"/>
              <a:ext cx="527818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/>
            <p:cNvCxnSpPr>
              <a:stCxn id="10" idx="6"/>
              <a:endCxn id="33" idx="0"/>
            </p:cNvCxnSpPr>
            <p:nvPr/>
          </p:nvCxnSpPr>
          <p:spPr>
            <a:xfrm>
              <a:off x="1428728" y="2949674"/>
              <a:ext cx="384943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>
              <a:stCxn id="12" idx="2"/>
              <a:endCxn id="36" idx="0"/>
            </p:cNvCxnSpPr>
            <p:nvPr/>
          </p:nvCxnSpPr>
          <p:spPr>
            <a:xfrm rot="10800000" flipV="1">
              <a:off x="3329802" y="3806930"/>
              <a:ext cx="170628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>
              <a:stCxn id="12" idx="6"/>
              <a:endCxn id="37" idx="0"/>
            </p:cNvCxnSpPr>
            <p:nvPr/>
          </p:nvCxnSpPr>
          <p:spPr>
            <a:xfrm>
              <a:off x="4016429" y="3806930"/>
              <a:ext cx="313505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>
              <a:stCxn id="13" idx="2"/>
              <a:endCxn id="38" idx="0"/>
            </p:cNvCxnSpPr>
            <p:nvPr/>
          </p:nvCxnSpPr>
          <p:spPr>
            <a:xfrm rot="10800000" flipV="1">
              <a:off x="5242696" y="3765450"/>
              <a:ext cx="511885" cy="663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avec flèche 59"/>
            <p:cNvCxnSpPr>
              <a:stCxn id="38" idx="6"/>
              <a:endCxn id="40" idx="0"/>
            </p:cNvCxnSpPr>
            <p:nvPr/>
          </p:nvCxnSpPr>
          <p:spPr>
            <a:xfrm>
              <a:off x="5500694" y="4592748"/>
              <a:ext cx="742133" cy="580722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/>
            <p:cNvCxnSpPr>
              <a:stCxn id="15" idx="2"/>
              <a:endCxn id="41" idx="0"/>
            </p:cNvCxnSpPr>
            <p:nvPr/>
          </p:nvCxnSpPr>
          <p:spPr>
            <a:xfrm rot="10800000" flipV="1">
              <a:off x="6957207" y="4622706"/>
              <a:ext cx="9919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avec flèche 64"/>
            <p:cNvCxnSpPr>
              <a:stCxn id="15" idx="6"/>
              <a:endCxn id="44" idx="0"/>
            </p:cNvCxnSpPr>
            <p:nvPr/>
          </p:nvCxnSpPr>
          <p:spPr>
            <a:xfrm>
              <a:off x="7572396" y="4622706"/>
              <a:ext cx="1027885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avec flèche 66"/>
            <p:cNvCxnSpPr/>
            <p:nvPr/>
          </p:nvCxnSpPr>
          <p:spPr>
            <a:xfrm>
              <a:off x="7187453" y="5337086"/>
              <a:ext cx="885009" cy="479326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e 84"/>
          <p:cNvGrpSpPr/>
          <p:nvPr/>
        </p:nvGrpSpPr>
        <p:grpSpPr>
          <a:xfrm>
            <a:off x="5286380" y="142852"/>
            <a:ext cx="3714744" cy="1357322"/>
            <a:chOff x="565063" y="3611358"/>
            <a:chExt cx="8302741" cy="2041744"/>
          </a:xfrm>
        </p:grpSpPr>
        <p:sp>
          <p:nvSpPr>
            <p:cNvPr id="86" name="Ellipse 85"/>
            <p:cNvSpPr/>
            <p:nvPr/>
          </p:nvSpPr>
          <p:spPr>
            <a:xfrm>
              <a:off x="3065393" y="36113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7" name="Ellipse 86"/>
            <p:cNvSpPr/>
            <p:nvPr/>
          </p:nvSpPr>
          <p:spPr>
            <a:xfrm>
              <a:off x="4835410" y="36113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8" name="Ellipse 87"/>
            <p:cNvSpPr/>
            <p:nvPr/>
          </p:nvSpPr>
          <p:spPr>
            <a:xfrm>
              <a:off x="1279443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9" name="Ellipse 88"/>
            <p:cNvSpPr/>
            <p:nvPr/>
          </p:nvSpPr>
          <p:spPr>
            <a:xfrm>
              <a:off x="3851211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0" name="Ellipse 89"/>
            <p:cNvSpPr/>
            <p:nvPr/>
          </p:nvSpPr>
          <p:spPr>
            <a:xfrm>
              <a:off x="5906980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1" name="Ellipse 90"/>
            <p:cNvSpPr/>
            <p:nvPr/>
          </p:nvSpPr>
          <p:spPr>
            <a:xfrm>
              <a:off x="7478616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92" name="Connecteur droit avec flèche 91"/>
            <p:cNvCxnSpPr>
              <a:stCxn id="86" idx="6"/>
              <a:endCxn id="87" idx="2"/>
            </p:cNvCxnSpPr>
            <p:nvPr/>
          </p:nvCxnSpPr>
          <p:spPr>
            <a:xfrm>
              <a:off x="3581392" y="3774974"/>
              <a:ext cx="1254018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avec flèche 92"/>
            <p:cNvCxnSpPr>
              <a:stCxn id="86" idx="2"/>
              <a:endCxn id="88" idx="0"/>
            </p:cNvCxnSpPr>
            <p:nvPr/>
          </p:nvCxnSpPr>
          <p:spPr>
            <a:xfrm rot="10800000" flipV="1">
              <a:off x="1537443" y="3774974"/>
              <a:ext cx="152795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avec flèche 93"/>
            <p:cNvCxnSpPr>
              <a:stCxn id="87" idx="2"/>
              <a:endCxn id="89" idx="0"/>
            </p:cNvCxnSpPr>
            <p:nvPr/>
          </p:nvCxnSpPr>
          <p:spPr>
            <a:xfrm rot="10800000" flipV="1">
              <a:off x="4109212" y="3774974"/>
              <a:ext cx="726199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avec flèche 94"/>
            <p:cNvCxnSpPr>
              <a:stCxn id="90" idx="6"/>
              <a:endCxn id="91" idx="2"/>
            </p:cNvCxnSpPr>
            <p:nvPr/>
          </p:nvCxnSpPr>
          <p:spPr>
            <a:xfrm>
              <a:off x="6422979" y="4489354"/>
              <a:ext cx="105563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Ellipse 95"/>
            <p:cNvSpPr/>
            <p:nvPr/>
          </p:nvSpPr>
          <p:spPr>
            <a:xfrm>
              <a:off x="565063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7" name="Ellipse 96"/>
            <p:cNvSpPr/>
            <p:nvPr/>
          </p:nvSpPr>
          <p:spPr>
            <a:xfrm>
              <a:off x="1763576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8" name="Ellipse 97"/>
            <p:cNvSpPr/>
            <p:nvPr/>
          </p:nvSpPr>
          <p:spPr>
            <a:xfrm>
              <a:off x="2692270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99" name="Connecteur droit avec flèche 98"/>
            <p:cNvCxnSpPr>
              <a:stCxn id="97" idx="6"/>
              <a:endCxn id="98" idx="2"/>
            </p:cNvCxnSpPr>
            <p:nvPr/>
          </p:nvCxnSpPr>
          <p:spPr>
            <a:xfrm>
              <a:off x="2279575" y="5489486"/>
              <a:ext cx="41269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Ellipse 99"/>
            <p:cNvSpPr/>
            <p:nvPr/>
          </p:nvSpPr>
          <p:spPr>
            <a:xfrm>
              <a:off x="3335212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1" name="Ellipse 100"/>
            <p:cNvSpPr/>
            <p:nvPr/>
          </p:nvSpPr>
          <p:spPr>
            <a:xfrm>
              <a:off x="4406782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2" name="Ellipse 101"/>
            <p:cNvSpPr/>
            <p:nvPr/>
          </p:nvSpPr>
          <p:spPr>
            <a:xfrm>
              <a:off x="513709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3" name="Ellipse 102"/>
            <p:cNvSpPr/>
            <p:nvPr/>
          </p:nvSpPr>
          <p:spPr>
            <a:xfrm>
              <a:off x="5922913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4" name="Ellipse 103"/>
            <p:cNvSpPr/>
            <p:nvPr/>
          </p:nvSpPr>
          <p:spPr>
            <a:xfrm>
              <a:off x="6851607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5" name="Ellipse 104"/>
            <p:cNvSpPr/>
            <p:nvPr/>
          </p:nvSpPr>
          <p:spPr>
            <a:xfrm>
              <a:off x="763742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6" name="Ellipse 105"/>
            <p:cNvSpPr/>
            <p:nvPr/>
          </p:nvSpPr>
          <p:spPr>
            <a:xfrm>
              <a:off x="835180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07" name="Connecteur droit avec flèche 106"/>
            <p:cNvCxnSpPr>
              <a:stCxn id="87" idx="6"/>
              <a:endCxn id="90" idx="0"/>
            </p:cNvCxnSpPr>
            <p:nvPr/>
          </p:nvCxnSpPr>
          <p:spPr>
            <a:xfrm>
              <a:off x="5351409" y="3774974"/>
              <a:ext cx="813571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cteur droit avec flèche 107"/>
            <p:cNvCxnSpPr>
              <a:stCxn id="88" idx="2"/>
              <a:endCxn id="96" idx="0"/>
            </p:cNvCxnSpPr>
            <p:nvPr/>
          </p:nvCxnSpPr>
          <p:spPr>
            <a:xfrm rot="10800000" flipV="1">
              <a:off x="823063" y="4489354"/>
              <a:ext cx="45638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avec flèche 108"/>
            <p:cNvCxnSpPr>
              <a:stCxn id="88" idx="6"/>
              <a:endCxn id="97" idx="0"/>
            </p:cNvCxnSpPr>
            <p:nvPr/>
          </p:nvCxnSpPr>
          <p:spPr>
            <a:xfrm>
              <a:off x="1795442" y="4489354"/>
              <a:ext cx="226134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avec flèche 109"/>
            <p:cNvCxnSpPr>
              <a:stCxn id="89" idx="2"/>
              <a:endCxn id="100" idx="0"/>
            </p:cNvCxnSpPr>
            <p:nvPr/>
          </p:nvCxnSpPr>
          <p:spPr>
            <a:xfrm rot="10800000" flipV="1">
              <a:off x="3593213" y="4489354"/>
              <a:ext cx="25799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avec flèche 110"/>
            <p:cNvCxnSpPr>
              <a:stCxn id="89" idx="6"/>
              <a:endCxn id="101" idx="0"/>
            </p:cNvCxnSpPr>
            <p:nvPr/>
          </p:nvCxnSpPr>
          <p:spPr>
            <a:xfrm>
              <a:off x="4367210" y="4489354"/>
              <a:ext cx="29757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avec flèche 111"/>
            <p:cNvCxnSpPr>
              <a:stCxn id="90" idx="2"/>
              <a:endCxn id="102" idx="0"/>
            </p:cNvCxnSpPr>
            <p:nvPr/>
          </p:nvCxnSpPr>
          <p:spPr>
            <a:xfrm rot="10800000" flipV="1">
              <a:off x="5395096" y="4489354"/>
              <a:ext cx="511885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avec flèche 112"/>
            <p:cNvCxnSpPr>
              <a:stCxn id="102" idx="6"/>
              <a:endCxn id="103" idx="2"/>
            </p:cNvCxnSpPr>
            <p:nvPr/>
          </p:nvCxnSpPr>
          <p:spPr>
            <a:xfrm>
              <a:off x="5653094" y="54894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avec flèche 113"/>
            <p:cNvCxnSpPr>
              <a:stCxn id="91" idx="2"/>
              <a:endCxn id="104" idx="0"/>
            </p:cNvCxnSpPr>
            <p:nvPr/>
          </p:nvCxnSpPr>
          <p:spPr>
            <a:xfrm rot="10800000" flipV="1">
              <a:off x="7109608" y="4489354"/>
              <a:ext cx="36900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avec flèche 114"/>
            <p:cNvCxnSpPr>
              <a:stCxn id="91" idx="6"/>
              <a:endCxn id="106" idx="0"/>
            </p:cNvCxnSpPr>
            <p:nvPr/>
          </p:nvCxnSpPr>
          <p:spPr>
            <a:xfrm>
              <a:off x="7994615" y="4489354"/>
              <a:ext cx="615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avec flèche 115"/>
            <p:cNvCxnSpPr>
              <a:stCxn id="104" idx="6"/>
              <a:endCxn id="105" idx="2"/>
            </p:cNvCxnSpPr>
            <p:nvPr/>
          </p:nvCxnSpPr>
          <p:spPr>
            <a:xfrm>
              <a:off x="7367606" y="54894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85786" y="1785926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Un arbre AA (Arne Anderson) est un arbre binaire de recherche où chaque nœud a un champ Niveau.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5802" y="2719984"/>
            <a:ext cx="778672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Le </a:t>
            </a:r>
            <a:r>
              <a:rPr lang="en-US" b="1" dirty="0" err="1" smtClean="0"/>
              <a:t>niveau</a:t>
            </a:r>
            <a:r>
              <a:rPr lang="en-US" b="1" dirty="0" smtClean="0"/>
              <a:t> </a:t>
            </a:r>
            <a:r>
              <a:rPr lang="en-US" b="1" dirty="0" err="1" smtClean="0"/>
              <a:t>d’une</a:t>
            </a:r>
            <a:r>
              <a:rPr lang="en-US" b="1" dirty="0" smtClean="0"/>
              <a:t> </a:t>
            </a:r>
            <a:r>
              <a:rPr lang="en-US" b="1" dirty="0" err="1" smtClean="0"/>
              <a:t>feuille</a:t>
            </a:r>
            <a:r>
              <a:rPr lang="en-US" b="1" dirty="0" smtClean="0"/>
              <a:t> </a:t>
            </a:r>
            <a:r>
              <a:rPr lang="en-US" b="1" dirty="0" err="1" smtClean="0"/>
              <a:t>est</a:t>
            </a:r>
            <a:r>
              <a:rPr lang="en-US" b="1" dirty="0" smtClean="0"/>
              <a:t> </a:t>
            </a:r>
            <a:r>
              <a:rPr lang="en-US" b="1" dirty="0" err="1" smtClean="0"/>
              <a:t>égal</a:t>
            </a:r>
            <a:r>
              <a:rPr lang="en-US" b="1" dirty="0" smtClean="0"/>
              <a:t> à 1. </a:t>
            </a:r>
          </a:p>
          <a:p>
            <a:endParaRPr lang="en-US" b="1" dirty="0" smtClean="0"/>
          </a:p>
          <a:p>
            <a:r>
              <a:rPr lang="en-US" b="1" dirty="0" smtClean="0"/>
              <a:t>Le </a:t>
            </a:r>
            <a:r>
              <a:rPr lang="en-US" b="1" dirty="0" err="1" smtClean="0"/>
              <a:t>niveau</a:t>
            </a:r>
            <a:r>
              <a:rPr lang="en-US" b="1" dirty="0" smtClean="0"/>
              <a:t> d’un </a:t>
            </a:r>
            <a:r>
              <a:rPr lang="en-US" b="1" dirty="0" err="1" smtClean="0"/>
              <a:t>fils</a:t>
            </a:r>
            <a:r>
              <a:rPr lang="en-US" b="1" dirty="0" smtClean="0"/>
              <a:t> gauche </a:t>
            </a:r>
            <a:r>
              <a:rPr lang="en-US" b="1" dirty="0" err="1" smtClean="0"/>
              <a:t>est</a:t>
            </a:r>
            <a:r>
              <a:rPr lang="en-US" b="1" dirty="0" smtClean="0"/>
              <a:t> </a:t>
            </a:r>
            <a:r>
              <a:rPr lang="en-US" b="1" dirty="0" err="1" smtClean="0"/>
              <a:t>strictement</a:t>
            </a:r>
            <a:r>
              <a:rPr lang="en-US" b="1" dirty="0" smtClean="0"/>
              <a:t> </a:t>
            </a:r>
            <a:r>
              <a:rPr lang="en-US" b="1" dirty="0" err="1" smtClean="0"/>
              <a:t>inférieur</a:t>
            </a:r>
            <a:r>
              <a:rPr lang="en-US" b="1" dirty="0" smtClean="0"/>
              <a:t>  au </a:t>
            </a:r>
            <a:r>
              <a:rPr lang="en-US" b="1" dirty="0" err="1" smtClean="0"/>
              <a:t>niveau</a:t>
            </a:r>
            <a:r>
              <a:rPr lang="en-US" b="1" dirty="0" smtClean="0"/>
              <a:t> de son </a:t>
            </a:r>
            <a:r>
              <a:rPr lang="en-US" b="1" dirty="0" err="1" smtClean="0"/>
              <a:t>pere</a:t>
            </a:r>
            <a:r>
              <a:rPr lang="en-US" b="1" dirty="0" smtClean="0"/>
              <a:t>. </a:t>
            </a:r>
          </a:p>
          <a:p>
            <a:endParaRPr lang="en-US" b="1" dirty="0" smtClean="0"/>
          </a:p>
          <a:p>
            <a:r>
              <a:rPr lang="en-US" b="1" dirty="0" smtClean="0"/>
              <a:t>Le </a:t>
            </a:r>
            <a:r>
              <a:rPr lang="en-US" b="1" dirty="0" err="1" smtClean="0"/>
              <a:t>niveau</a:t>
            </a:r>
            <a:r>
              <a:rPr lang="en-US" b="1" dirty="0" smtClean="0"/>
              <a:t> d’un </a:t>
            </a:r>
            <a:r>
              <a:rPr lang="en-US" b="1" dirty="0" err="1" smtClean="0"/>
              <a:t>fils</a:t>
            </a:r>
            <a:r>
              <a:rPr lang="en-US" b="1" dirty="0" smtClean="0"/>
              <a:t> </a:t>
            </a:r>
            <a:r>
              <a:rPr lang="en-US" b="1" dirty="0" err="1" smtClean="0"/>
              <a:t>droit</a:t>
            </a:r>
            <a:r>
              <a:rPr lang="en-US" b="1" dirty="0" smtClean="0"/>
              <a:t>  </a:t>
            </a:r>
            <a:r>
              <a:rPr lang="en-US" b="1" dirty="0" err="1" smtClean="0"/>
              <a:t>est</a:t>
            </a:r>
            <a:r>
              <a:rPr lang="en-US" b="1" dirty="0" smtClean="0"/>
              <a:t> </a:t>
            </a:r>
            <a:r>
              <a:rPr lang="en-US" b="1" dirty="0" err="1" smtClean="0"/>
              <a:t>inférieur</a:t>
            </a:r>
            <a:r>
              <a:rPr lang="en-US" b="1" dirty="0" smtClean="0"/>
              <a:t> </a:t>
            </a:r>
            <a:r>
              <a:rPr lang="en-US" b="1" dirty="0" err="1" smtClean="0"/>
              <a:t>ou</a:t>
            </a:r>
            <a:r>
              <a:rPr lang="en-US" b="1" dirty="0" smtClean="0"/>
              <a:t> </a:t>
            </a:r>
            <a:r>
              <a:rPr lang="en-US" b="1" dirty="0" err="1" smtClean="0"/>
              <a:t>égale</a:t>
            </a:r>
            <a:r>
              <a:rPr lang="en-US" b="1" dirty="0" smtClean="0"/>
              <a:t> au </a:t>
            </a:r>
            <a:r>
              <a:rPr lang="en-US" b="1" dirty="0" err="1" smtClean="0"/>
              <a:t>niveau</a:t>
            </a:r>
            <a:r>
              <a:rPr lang="en-US" b="1" dirty="0" smtClean="0"/>
              <a:t> de son </a:t>
            </a:r>
            <a:r>
              <a:rPr lang="en-US" b="1" dirty="0" err="1" smtClean="0"/>
              <a:t>pere</a:t>
            </a:r>
            <a:r>
              <a:rPr lang="en-US" b="1" dirty="0" smtClean="0"/>
              <a:t>. </a:t>
            </a:r>
          </a:p>
          <a:p>
            <a:endParaRPr lang="en-US" b="1" dirty="0" smtClean="0"/>
          </a:p>
          <a:p>
            <a:r>
              <a:rPr lang="en-US" b="1" dirty="0" smtClean="0"/>
              <a:t>Le </a:t>
            </a:r>
            <a:r>
              <a:rPr lang="en-US" b="1" dirty="0" err="1" smtClean="0"/>
              <a:t>niveau</a:t>
            </a:r>
            <a:r>
              <a:rPr lang="en-US" b="1" dirty="0" smtClean="0"/>
              <a:t> d’un </a:t>
            </a:r>
            <a:r>
              <a:rPr lang="en-US" b="1" dirty="0" err="1" smtClean="0"/>
              <a:t>fils</a:t>
            </a:r>
            <a:r>
              <a:rPr lang="en-US" b="1" dirty="0" smtClean="0"/>
              <a:t> </a:t>
            </a:r>
            <a:r>
              <a:rPr lang="en-US" b="1" dirty="0" err="1" smtClean="0"/>
              <a:t>droit</a:t>
            </a:r>
            <a:r>
              <a:rPr lang="en-US" b="1" dirty="0" smtClean="0"/>
              <a:t> </a:t>
            </a:r>
            <a:r>
              <a:rPr lang="en-US" b="1" dirty="0" err="1" smtClean="0"/>
              <a:t>doit</a:t>
            </a:r>
            <a:r>
              <a:rPr lang="en-US" b="1" dirty="0" smtClean="0"/>
              <a:t> </a:t>
            </a:r>
            <a:r>
              <a:rPr lang="en-US" b="1" dirty="0" err="1" smtClean="0"/>
              <a:t>etre</a:t>
            </a:r>
            <a:r>
              <a:rPr lang="en-US" b="1" dirty="0" smtClean="0"/>
              <a:t> </a:t>
            </a:r>
            <a:r>
              <a:rPr lang="en-US" b="1" dirty="0" err="1" smtClean="0"/>
              <a:t>strictement</a:t>
            </a:r>
            <a:r>
              <a:rPr lang="en-US" b="1" dirty="0" smtClean="0"/>
              <a:t> </a:t>
            </a:r>
            <a:r>
              <a:rPr lang="en-US" b="1" dirty="0" err="1" smtClean="0"/>
              <a:t>inférieur</a:t>
            </a:r>
            <a:r>
              <a:rPr lang="en-US" b="1" dirty="0" smtClean="0"/>
              <a:t> à </a:t>
            </a:r>
            <a:r>
              <a:rPr lang="en-US" b="1" dirty="0" err="1" smtClean="0"/>
              <a:t>celui</a:t>
            </a:r>
            <a:r>
              <a:rPr lang="en-US" b="1" dirty="0" smtClean="0"/>
              <a:t> de son </a:t>
            </a:r>
            <a:r>
              <a:rPr lang="en-US" b="1" dirty="0" err="1" smtClean="0"/>
              <a:t>sont</a:t>
            </a:r>
            <a:r>
              <a:rPr lang="en-US" b="1" dirty="0" smtClean="0"/>
              <a:t> grand </a:t>
            </a:r>
            <a:r>
              <a:rPr lang="en-US" b="1" dirty="0" err="1" smtClean="0"/>
              <a:t>père</a:t>
            </a:r>
            <a:r>
              <a:rPr lang="en-US" b="1" dirty="0" smtClean="0"/>
              <a:t>.</a:t>
            </a:r>
          </a:p>
          <a:p>
            <a:endParaRPr lang="en-US" b="1" dirty="0" smtClean="0"/>
          </a:p>
          <a:p>
            <a:r>
              <a:rPr lang="en-US" b="1" dirty="0" err="1" smtClean="0"/>
              <a:t>Chaque</a:t>
            </a:r>
            <a:r>
              <a:rPr lang="en-US" b="1" dirty="0" smtClean="0"/>
              <a:t> </a:t>
            </a:r>
            <a:r>
              <a:rPr lang="en-US" b="1" dirty="0" err="1" smtClean="0"/>
              <a:t>noeud</a:t>
            </a:r>
            <a:r>
              <a:rPr lang="en-US" b="1" dirty="0" smtClean="0"/>
              <a:t> du </a:t>
            </a:r>
            <a:r>
              <a:rPr lang="en-US" b="1" dirty="0" err="1" smtClean="0"/>
              <a:t>niveau</a:t>
            </a:r>
            <a:r>
              <a:rPr lang="en-US" b="1" dirty="0" smtClean="0"/>
              <a:t> </a:t>
            </a:r>
            <a:r>
              <a:rPr lang="en-US" b="1" dirty="0" err="1" smtClean="0"/>
              <a:t>supérieur</a:t>
            </a:r>
            <a:r>
              <a:rPr lang="en-US" b="1" dirty="0" smtClean="0"/>
              <a:t> à 1 </a:t>
            </a:r>
            <a:r>
              <a:rPr lang="en-US" b="1" dirty="0" err="1" smtClean="0"/>
              <a:t>doit</a:t>
            </a:r>
            <a:r>
              <a:rPr lang="en-US" b="1" dirty="0" smtClean="0"/>
              <a:t> </a:t>
            </a:r>
            <a:r>
              <a:rPr lang="en-US" b="1" dirty="0" err="1" smtClean="0"/>
              <a:t>avoir</a:t>
            </a:r>
            <a:r>
              <a:rPr lang="en-US" b="1" dirty="0" smtClean="0"/>
              <a:t> </a:t>
            </a:r>
            <a:r>
              <a:rPr lang="en-US" b="1" dirty="0" err="1" smtClean="0"/>
              <a:t>deux</a:t>
            </a:r>
            <a:r>
              <a:rPr lang="en-US" b="1" dirty="0" smtClean="0"/>
              <a:t> </a:t>
            </a:r>
            <a:r>
              <a:rPr lang="en-US" b="1" dirty="0" err="1" smtClean="0"/>
              <a:t>fils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 ( </a:t>
            </a:r>
            <a:r>
              <a:rPr lang="fr-FR" b="1" u="sng" dirty="0" err="1" smtClean="0"/>
              <a:t>Proprités</a:t>
            </a:r>
            <a:r>
              <a:rPr lang="fr-FR" b="1" u="sng" dirty="0" smtClean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85786" y="1785926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Un  </a:t>
            </a:r>
            <a:r>
              <a:rPr lang="en-US" b="1" dirty="0" err="1" smtClean="0"/>
              <a:t>arbre</a:t>
            </a:r>
            <a:r>
              <a:rPr lang="en-US" b="1" dirty="0" smtClean="0"/>
              <a:t> AA </a:t>
            </a:r>
            <a:r>
              <a:rPr lang="en-US" b="1" dirty="0" err="1" smtClean="0"/>
              <a:t>satisfait</a:t>
            </a:r>
            <a:r>
              <a:rPr lang="en-US" b="1" dirty="0" smtClean="0"/>
              <a:t> les </a:t>
            </a:r>
            <a:r>
              <a:rPr lang="en-US" b="1" dirty="0" err="1" smtClean="0"/>
              <a:t>propriétés</a:t>
            </a:r>
            <a:r>
              <a:rPr lang="en-US" b="1" dirty="0" smtClean="0"/>
              <a:t> d’un RB avec </a:t>
            </a:r>
            <a:r>
              <a:rPr lang="en-US" b="1" dirty="0" err="1" smtClean="0"/>
              <a:t>une</a:t>
            </a:r>
            <a:r>
              <a:rPr lang="en-US" b="1" dirty="0" smtClean="0"/>
              <a:t> restriction :</a:t>
            </a:r>
          </a:p>
          <a:p>
            <a:r>
              <a:rPr lang="en-US" b="1" dirty="0" smtClean="0"/>
              <a:t>Les </a:t>
            </a:r>
            <a:r>
              <a:rPr lang="en-US" b="1" dirty="0" err="1" smtClean="0"/>
              <a:t>fils</a:t>
            </a:r>
            <a:r>
              <a:rPr lang="en-US" b="1" dirty="0" smtClean="0"/>
              <a:t> gauche ne </a:t>
            </a:r>
            <a:r>
              <a:rPr lang="en-US" b="1" dirty="0" err="1" smtClean="0"/>
              <a:t>doivent</a:t>
            </a:r>
            <a:r>
              <a:rPr lang="en-US" b="1" dirty="0" smtClean="0"/>
              <a:t> pas </a:t>
            </a:r>
            <a:r>
              <a:rPr lang="en-US" b="1" dirty="0" err="1" smtClean="0"/>
              <a:t>etre</a:t>
            </a:r>
            <a:r>
              <a:rPr lang="en-US" b="1" dirty="0" smtClean="0"/>
              <a:t> rouges ( un </a:t>
            </a:r>
            <a:r>
              <a:rPr lang="en-US" b="1" dirty="0" err="1" smtClean="0"/>
              <a:t>noeud</a:t>
            </a:r>
            <a:r>
              <a:rPr lang="en-US" b="1" dirty="0" smtClean="0"/>
              <a:t> et son </a:t>
            </a:r>
            <a:r>
              <a:rPr lang="en-US" b="1" dirty="0" err="1" smtClean="0"/>
              <a:t>fils</a:t>
            </a:r>
            <a:r>
              <a:rPr lang="en-US" b="1" dirty="0" smtClean="0"/>
              <a:t> gauche ne </a:t>
            </a:r>
            <a:r>
              <a:rPr lang="en-US" b="1" dirty="0" err="1" smtClean="0"/>
              <a:t>doivent</a:t>
            </a:r>
            <a:r>
              <a:rPr lang="en-US" b="1" dirty="0" smtClean="0"/>
              <a:t> pas </a:t>
            </a:r>
            <a:r>
              <a:rPr lang="en-US" b="1" dirty="0" err="1" smtClean="0"/>
              <a:t>avoir</a:t>
            </a:r>
            <a:r>
              <a:rPr lang="en-US" b="1" dirty="0" smtClean="0"/>
              <a:t> le meme </a:t>
            </a:r>
            <a:r>
              <a:rPr lang="en-US" b="1" dirty="0" err="1" smtClean="0"/>
              <a:t>niveau</a:t>
            </a:r>
            <a:endParaRPr lang="fr-FR" b="1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785786" y="3143248"/>
            <a:ext cx="77867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Les </a:t>
            </a:r>
            <a:r>
              <a:rPr lang="en-US" b="1" dirty="0" err="1" smtClean="0"/>
              <a:t>algorithmes</a:t>
            </a:r>
            <a:r>
              <a:rPr lang="en-US" b="1" dirty="0" smtClean="0"/>
              <a:t> d’un </a:t>
            </a:r>
            <a:r>
              <a:rPr lang="en-US" b="1" dirty="0" err="1" smtClean="0"/>
              <a:t>arbre</a:t>
            </a:r>
            <a:r>
              <a:rPr lang="en-US" b="1" dirty="0" smtClean="0"/>
              <a:t> AA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err="1" smtClean="0"/>
              <a:t>très</a:t>
            </a:r>
            <a:r>
              <a:rPr lang="en-US" b="1" dirty="0" smtClean="0"/>
              <a:t> </a:t>
            </a:r>
            <a:r>
              <a:rPr lang="en-US" b="1" dirty="0" err="1" smtClean="0"/>
              <a:t>simplifiés</a:t>
            </a:r>
            <a:r>
              <a:rPr lang="en-US" b="1" dirty="0" smtClean="0"/>
              <a:t> par rapport à </a:t>
            </a:r>
            <a:r>
              <a:rPr lang="en-US" b="1" dirty="0" err="1" smtClean="0"/>
              <a:t>ceux</a:t>
            </a:r>
            <a:r>
              <a:rPr lang="en-US" b="1" dirty="0" smtClean="0"/>
              <a:t> d’un  </a:t>
            </a:r>
            <a:r>
              <a:rPr lang="en-US" b="1" dirty="0" err="1" smtClean="0"/>
              <a:t>arbre</a:t>
            </a:r>
            <a:r>
              <a:rPr lang="en-US" b="1" dirty="0" smtClean="0"/>
              <a:t> RB</a:t>
            </a:r>
          </a:p>
          <a:p>
            <a:endParaRPr lang="en-US" b="1" dirty="0" smtClean="0"/>
          </a:p>
          <a:p>
            <a:endParaRPr lang="en-US" b="1" dirty="0" smtClean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 (Operations de maintenance)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pic>
        <p:nvPicPr>
          <p:cNvPr id="10" name="Picture 2" descr="Image:AA Tree Skew2.svg">
            <a:hlinkClick r:id="rId3" tooltip="Image:AA Tree Skew2.svg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2571744"/>
            <a:ext cx="2500328" cy="1071570"/>
          </a:xfrm>
          <a:prstGeom prst="rect">
            <a:avLst/>
          </a:prstGeom>
          <a:noFill/>
        </p:spPr>
      </p:pic>
      <p:pic>
        <p:nvPicPr>
          <p:cNvPr id="13" name="Picture 4" descr="Image:AA Tree Split2.svg">
            <a:hlinkClick r:id="rId5" tooltip="Image:AA Tree Split2.svg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4143380"/>
            <a:ext cx="2550336" cy="1500198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785802" y="2577108"/>
            <a:ext cx="228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fr-FR" b="1" dirty="0" err="1" smtClean="0">
                <a:solidFill>
                  <a:prstClr val="black"/>
                </a:solidFill>
                <a:cs typeface="Times New Roman" pitchFamily="18" charset="0"/>
              </a:rPr>
              <a:t>Skew</a:t>
            </a:r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(P) : élimine un lien gauche par une rotation droite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85786" y="4429132"/>
            <a:ext cx="228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Split(P) : divise un pseudo nœud large par une rotation gauche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000760" y="2711231"/>
            <a:ext cx="2857520" cy="58477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Si Niveau (Fg(P)) = Niveau(P)</a:t>
            </a:r>
          </a:p>
          <a:p>
            <a:r>
              <a:rPr lang="fr-FR" sz="1600" dirty="0" err="1" smtClean="0"/>
              <a:t>Rotation_Droite</a:t>
            </a:r>
            <a:r>
              <a:rPr lang="fr-FR" sz="1600" dirty="0" smtClean="0"/>
              <a:t>(P)</a:t>
            </a:r>
            <a:endParaRPr lang="fr-FR" sz="1600" dirty="0"/>
          </a:p>
        </p:txBody>
      </p:sp>
      <p:sp>
        <p:nvSpPr>
          <p:cNvPr id="15" name="ZoneTexte 14"/>
          <p:cNvSpPr txBox="1"/>
          <p:nvPr/>
        </p:nvSpPr>
        <p:spPr>
          <a:xfrm>
            <a:off x="6000760" y="4143380"/>
            <a:ext cx="3143240" cy="107157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Si Niveau (</a:t>
            </a:r>
            <a:r>
              <a:rPr lang="fr-FR" sz="1600" dirty="0" err="1" smtClean="0"/>
              <a:t>Fd</a:t>
            </a:r>
            <a:r>
              <a:rPr lang="fr-FR" sz="1600" dirty="0" smtClean="0"/>
              <a:t>(</a:t>
            </a:r>
            <a:r>
              <a:rPr lang="fr-FR" sz="1600" dirty="0" err="1" smtClean="0"/>
              <a:t>Fd</a:t>
            </a:r>
            <a:r>
              <a:rPr lang="fr-FR" sz="1600" dirty="0" smtClean="0"/>
              <a:t>(P)) = Niveau(P)</a:t>
            </a:r>
          </a:p>
          <a:p>
            <a:r>
              <a:rPr lang="fr-FR" sz="1600" dirty="0" err="1" smtClean="0"/>
              <a:t>Rotation_Gauche</a:t>
            </a:r>
            <a:r>
              <a:rPr lang="fr-FR" sz="1600" dirty="0" smtClean="0"/>
              <a:t>(P</a:t>
            </a:r>
            <a:r>
              <a:rPr lang="fr-FR" sz="1600" dirty="0" smtClean="0"/>
              <a:t>)</a:t>
            </a:r>
            <a:endParaRPr lang="fr-FR" sz="1600" dirty="0" smtClean="0"/>
          </a:p>
          <a:p>
            <a:r>
              <a:rPr lang="fr-FR" sz="1600" dirty="0" err="1" smtClean="0"/>
              <a:t>Inc</a:t>
            </a:r>
            <a:r>
              <a:rPr lang="fr-FR" sz="1600" dirty="0" smtClean="0"/>
              <a:t>(Niveau)// Ancien </a:t>
            </a:r>
            <a:r>
              <a:rPr lang="fr-FR" sz="1600" dirty="0" err="1" smtClean="0"/>
              <a:t>Fd</a:t>
            </a:r>
            <a:r>
              <a:rPr lang="fr-FR" sz="1600" dirty="0" smtClean="0"/>
              <a:t>(P)</a:t>
            </a:r>
          </a:p>
          <a:p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4" grpId="0" animBg="1"/>
      <p:bldP spid="1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 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85786" y="1785926"/>
            <a:ext cx="78581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Ajouter un nouveau nœud au niveau 1</a:t>
            </a:r>
          </a:p>
          <a:p>
            <a:r>
              <a:rPr lang="fr-FR" b="1" dirty="0" smtClean="0">
                <a:cs typeface="Times New Roman" pitchFamily="18" charset="0"/>
              </a:rPr>
              <a:t>Suivre la branche du nouveau nœud vers la racine. Pour chaque nœud P rencontré faire :</a:t>
            </a:r>
          </a:p>
          <a:p>
            <a:pPr>
              <a:buFontTx/>
              <a:buChar char="-"/>
            </a:pPr>
            <a:r>
              <a:rPr lang="fr-FR" b="1" dirty="0" err="1" smtClean="0">
                <a:cs typeface="Times New Roman" pitchFamily="18" charset="0"/>
              </a:rPr>
              <a:t>Skew</a:t>
            </a:r>
            <a:r>
              <a:rPr lang="fr-FR" b="1" dirty="0" smtClean="0">
                <a:cs typeface="Times New Roman" pitchFamily="18" charset="0"/>
              </a:rPr>
              <a:t>(P)</a:t>
            </a:r>
          </a:p>
          <a:p>
            <a:pPr>
              <a:buFontTx/>
              <a:buChar char="-"/>
            </a:pPr>
            <a:r>
              <a:rPr lang="fr-FR" b="1" dirty="0" smtClean="0">
                <a:cs typeface="Times New Roman" pitchFamily="18" charset="0"/>
              </a:rPr>
              <a:t>Split(P) 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orme libre 88"/>
          <p:cNvSpPr/>
          <p:nvPr/>
        </p:nvSpPr>
        <p:spPr>
          <a:xfrm>
            <a:off x="4000496" y="4638815"/>
            <a:ext cx="1256258" cy="1933433"/>
          </a:xfrm>
          <a:custGeom>
            <a:avLst/>
            <a:gdLst>
              <a:gd name="connsiteX0" fmla="*/ 546430 w 1203888"/>
              <a:gd name="connsiteY0" fmla="*/ 29570 h 1762836"/>
              <a:gd name="connsiteX1" fmla="*/ 478191 w 1203888"/>
              <a:gd name="connsiteY1" fmla="*/ 193343 h 1762836"/>
              <a:gd name="connsiteX2" fmla="*/ 450895 w 1203888"/>
              <a:gd name="connsiteY2" fmla="*/ 261582 h 1762836"/>
              <a:gd name="connsiteX3" fmla="*/ 437247 w 1203888"/>
              <a:gd name="connsiteY3" fmla="*/ 302526 h 1762836"/>
              <a:gd name="connsiteX4" fmla="*/ 355361 w 1203888"/>
              <a:gd name="connsiteY4" fmla="*/ 398060 h 1762836"/>
              <a:gd name="connsiteX5" fmla="*/ 328065 w 1203888"/>
              <a:gd name="connsiteY5" fmla="*/ 493594 h 1762836"/>
              <a:gd name="connsiteX6" fmla="*/ 314418 w 1203888"/>
              <a:gd name="connsiteY6" fmla="*/ 548185 h 1762836"/>
              <a:gd name="connsiteX7" fmla="*/ 300770 w 1203888"/>
              <a:gd name="connsiteY7" fmla="*/ 589129 h 1762836"/>
              <a:gd name="connsiteX8" fmla="*/ 259827 w 1203888"/>
              <a:gd name="connsiteY8" fmla="*/ 616424 h 1762836"/>
              <a:gd name="connsiteX9" fmla="*/ 218883 w 1203888"/>
              <a:gd name="connsiteY9" fmla="*/ 752902 h 1762836"/>
              <a:gd name="connsiteX10" fmla="*/ 177940 w 1203888"/>
              <a:gd name="connsiteY10" fmla="*/ 766549 h 1762836"/>
              <a:gd name="connsiteX11" fmla="*/ 150644 w 1203888"/>
              <a:gd name="connsiteY11" fmla="*/ 862084 h 1762836"/>
              <a:gd name="connsiteX12" fmla="*/ 136997 w 1203888"/>
              <a:gd name="connsiteY12" fmla="*/ 916675 h 1762836"/>
              <a:gd name="connsiteX13" fmla="*/ 96053 w 1203888"/>
              <a:gd name="connsiteY13" fmla="*/ 971266 h 1762836"/>
              <a:gd name="connsiteX14" fmla="*/ 82406 w 1203888"/>
              <a:gd name="connsiteY14" fmla="*/ 1025857 h 1762836"/>
              <a:gd name="connsiteX15" fmla="*/ 68758 w 1203888"/>
              <a:gd name="connsiteY15" fmla="*/ 1107743 h 1762836"/>
              <a:gd name="connsiteX16" fmla="*/ 27815 w 1203888"/>
              <a:gd name="connsiteY16" fmla="*/ 1148687 h 1762836"/>
              <a:gd name="connsiteX17" fmla="*/ 519 w 1203888"/>
              <a:gd name="connsiteY17" fmla="*/ 1244221 h 1762836"/>
              <a:gd name="connsiteX18" fmla="*/ 27815 w 1203888"/>
              <a:gd name="connsiteY18" fmla="*/ 1599063 h 1762836"/>
              <a:gd name="connsiteX19" fmla="*/ 82406 w 1203888"/>
              <a:gd name="connsiteY19" fmla="*/ 1640006 h 1762836"/>
              <a:gd name="connsiteX20" fmla="*/ 246179 w 1203888"/>
              <a:gd name="connsiteY20" fmla="*/ 1694597 h 1762836"/>
              <a:gd name="connsiteX21" fmla="*/ 396304 w 1203888"/>
              <a:gd name="connsiteY21" fmla="*/ 1762836 h 1762836"/>
              <a:gd name="connsiteX22" fmla="*/ 464543 w 1203888"/>
              <a:gd name="connsiteY22" fmla="*/ 1735540 h 1762836"/>
              <a:gd name="connsiteX23" fmla="*/ 546430 w 1203888"/>
              <a:gd name="connsiteY23" fmla="*/ 1680949 h 1762836"/>
              <a:gd name="connsiteX24" fmla="*/ 587373 w 1203888"/>
              <a:gd name="connsiteY24" fmla="*/ 1653654 h 1762836"/>
              <a:gd name="connsiteX25" fmla="*/ 682907 w 1203888"/>
              <a:gd name="connsiteY25" fmla="*/ 1612711 h 1762836"/>
              <a:gd name="connsiteX26" fmla="*/ 710203 w 1203888"/>
              <a:gd name="connsiteY26" fmla="*/ 1571767 h 1762836"/>
              <a:gd name="connsiteX27" fmla="*/ 819385 w 1203888"/>
              <a:gd name="connsiteY27" fmla="*/ 1462585 h 1762836"/>
              <a:gd name="connsiteX28" fmla="*/ 860328 w 1203888"/>
              <a:gd name="connsiteY28" fmla="*/ 1394346 h 1762836"/>
              <a:gd name="connsiteX29" fmla="*/ 928567 w 1203888"/>
              <a:gd name="connsiteY29" fmla="*/ 1312460 h 1762836"/>
              <a:gd name="connsiteX30" fmla="*/ 983158 w 1203888"/>
              <a:gd name="connsiteY30" fmla="*/ 1203278 h 1762836"/>
              <a:gd name="connsiteX31" fmla="*/ 996806 w 1203888"/>
              <a:gd name="connsiteY31" fmla="*/ 1148687 h 1762836"/>
              <a:gd name="connsiteX32" fmla="*/ 1092340 w 1203888"/>
              <a:gd name="connsiteY32" fmla="*/ 1025857 h 1762836"/>
              <a:gd name="connsiteX33" fmla="*/ 1133283 w 1203888"/>
              <a:gd name="connsiteY33" fmla="*/ 943970 h 1762836"/>
              <a:gd name="connsiteX34" fmla="*/ 1146931 w 1203888"/>
              <a:gd name="connsiteY34" fmla="*/ 766549 h 1762836"/>
              <a:gd name="connsiteX35" fmla="*/ 1174227 w 1203888"/>
              <a:gd name="connsiteY35" fmla="*/ 671015 h 1762836"/>
              <a:gd name="connsiteX36" fmla="*/ 1201522 w 1203888"/>
              <a:gd name="connsiteY36" fmla="*/ 561833 h 1762836"/>
              <a:gd name="connsiteX37" fmla="*/ 1187874 w 1203888"/>
              <a:gd name="connsiteY37" fmla="*/ 234287 h 1762836"/>
              <a:gd name="connsiteX38" fmla="*/ 1146931 w 1203888"/>
              <a:gd name="connsiteY38" fmla="*/ 193343 h 1762836"/>
              <a:gd name="connsiteX39" fmla="*/ 1092340 w 1203888"/>
              <a:gd name="connsiteY39" fmla="*/ 138752 h 1762836"/>
              <a:gd name="connsiteX40" fmla="*/ 1010453 w 1203888"/>
              <a:gd name="connsiteY40" fmla="*/ 70514 h 1762836"/>
              <a:gd name="connsiteX41" fmla="*/ 969510 w 1203888"/>
              <a:gd name="connsiteY41" fmla="*/ 56866 h 1762836"/>
              <a:gd name="connsiteX42" fmla="*/ 887624 w 1203888"/>
              <a:gd name="connsiteY42" fmla="*/ 15923 h 1762836"/>
              <a:gd name="connsiteX43" fmla="*/ 546430 w 1203888"/>
              <a:gd name="connsiteY43" fmla="*/ 29570 h 1762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203888" h="1762836">
                <a:moveTo>
                  <a:pt x="546430" y="29570"/>
                </a:moveTo>
                <a:cubicBezTo>
                  <a:pt x="478191" y="59140"/>
                  <a:pt x="500709" y="138657"/>
                  <a:pt x="478191" y="193343"/>
                </a:cubicBezTo>
                <a:cubicBezTo>
                  <a:pt x="468863" y="215996"/>
                  <a:pt x="458642" y="238341"/>
                  <a:pt x="450895" y="261582"/>
                </a:cubicBezTo>
                <a:cubicBezTo>
                  <a:pt x="446346" y="275230"/>
                  <a:pt x="443681" y="289659"/>
                  <a:pt x="437247" y="302526"/>
                </a:cubicBezTo>
                <a:cubicBezTo>
                  <a:pt x="416462" y="344097"/>
                  <a:pt x="388940" y="364481"/>
                  <a:pt x="355361" y="398060"/>
                </a:cubicBezTo>
                <a:cubicBezTo>
                  <a:pt x="312682" y="568773"/>
                  <a:pt x="367234" y="356499"/>
                  <a:pt x="328065" y="493594"/>
                </a:cubicBezTo>
                <a:cubicBezTo>
                  <a:pt x="322912" y="511629"/>
                  <a:pt x="319571" y="530150"/>
                  <a:pt x="314418" y="548185"/>
                </a:cubicBezTo>
                <a:cubicBezTo>
                  <a:pt x="310466" y="562018"/>
                  <a:pt x="309757" y="577895"/>
                  <a:pt x="300770" y="589129"/>
                </a:cubicBezTo>
                <a:cubicBezTo>
                  <a:pt x="290524" y="601937"/>
                  <a:pt x="273475" y="607326"/>
                  <a:pt x="259827" y="616424"/>
                </a:cubicBezTo>
                <a:cubicBezTo>
                  <a:pt x="254955" y="635913"/>
                  <a:pt x="227945" y="749882"/>
                  <a:pt x="218883" y="752902"/>
                </a:cubicBezTo>
                <a:lnTo>
                  <a:pt x="177940" y="766549"/>
                </a:lnTo>
                <a:cubicBezTo>
                  <a:pt x="135262" y="937260"/>
                  <a:pt x="189813" y="724989"/>
                  <a:pt x="150644" y="862084"/>
                </a:cubicBezTo>
                <a:cubicBezTo>
                  <a:pt x="145491" y="880119"/>
                  <a:pt x="145385" y="899898"/>
                  <a:pt x="136997" y="916675"/>
                </a:cubicBezTo>
                <a:cubicBezTo>
                  <a:pt x="126825" y="937020"/>
                  <a:pt x="109701" y="953069"/>
                  <a:pt x="96053" y="971266"/>
                </a:cubicBezTo>
                <a:cubicBezTo>
                  <a:pt x="91504" y="989463"/>
                  <a:pt x="86084" y="1007464"/>
                  <a:pt x="82406" y="1025857"/>
                </a:cubicBezTo>
                <a:cubicBezTo>
                  <a:pt x="76979" y="1052992"/>
                  <a:pt x="79997" y="1082456"/>
                  <a:pt x="68758" y="1107743"/>
                </a:cubicBezTo>
                <a:cubicBezTo>
                  <a:pt x="60919" y="1125380"/>
                  <a:pt x="41463" y="1135039"/>
                  <a:pt x="27815" y="1148687"/>
                </a:cubicBezTo>
                <a:cubicBezTo>
                  <a:pt x="21777" y="1166800"/>
                  <a:pt x="0" y="1228642"/>
                  <a:pt x="519" y="1244221"/>
                </a:cubicBezTo>
                <a:cubicBezTo>
                  <a:pt x="4471" y="1362785"/>
                  <a:pt x="3780" y="1482893"/>
                  <a:pt x="27815" y="1599063"/>
                </a:cubicBezTo>
                <a:cubicBezTo>
                  <a:pt x="32424" y="1621337"/>
                  <a:pt x="61567" y="1630889"/>
                  <a:pt x="82406" y="1640006"/>
                </a:cubicBezTo>
                <a:cubicBezTo>
                  <a:pt x="135125" y="1663071"/>
                  <a:pt x="194710" y="1668863"/>
                  <a:pt x="246179" y="1694597"/>
                </a:cubicBezTo>
                <a:cubicBezTo>
                  <a:pt x="368228" y="1755622"/>
                  <a:pt x="316759" y="1736320"/>
                  <a:pt x="396304" y="1762836"/>
                </a:cubicBezTo>
                <a:cubicBezTo>
                  <a:pt x="419050" y="1753737"/>
                  <a:pt x="443036" y="1747271"/>
                  <a:pt x="464543" y="1735540"/>
                </a:cubicBezTo>
                <a:cubicBezTo>
                  <a:pt x="493343" y="1719831"/>
                  <a:pt x="519134" y="1699146"/>
                  <a:pt x="546430" y="1680949"/>
                </a:cubicBezTo>
                <a:cubicBezTo>
                  <a:pt x="560078" y="1671851"/>
                  <a:pt x="572702" y="1660989"/>
                  <a:pt x="587373" y="1653654"/>
                </a:cubicBezTo>
                <a:cubicBezTo>
                  <a:pt x="654831" y="1619924"/>
                  <a:pt x="622663" y="1632791"/>
                  <a:pt x="682907" y="1612711"/>
                </a:cubicBezTo>
                <a:cubicBezTo>
                  <a:pt x="692006" y="1599063"/>
                  <a:pt x="699169" y="1583904"/>
                  <a:pt x="710203" y="1571767"/>
                </a:cubicBezTo>
                <a:cubicBezTo>
                  <a:pt x="744825" y="1533683"/>
                  <a:pt x="792905" y="1506719"/>
                  <a:pt x="819385" y="1462585"/>
                </a:cubicBezTo>
                <a:cubicBezTo>
                  <a:pt x="833033" y="1439839"/>
                  <a:pt x="844412" y="1415567"/>
                  <a:pt x="860328" y="1394346"/>
                </a:cubicBezTo>
                <a:cubicBezTo>
                  <a:pt x="905601" y="1333982"/>
                  <a:pt x="896742" y="1376110"/>
                  <a:pt x="928567" y="1312460"/>
                </a:cubicBezTo>
                <a:cubicBezTo>
                  <a:pt x="995342" y="1178911"/>
                  <a:pt x="919918" y="1298135"/>
                  <a:pt x="983158" y="1203278"/>
                </a:cubicBezTo>
                <a:cubicBezTo>
                  <a:pt x="987707" y="1185081"/>
                  <a:pt x="989417" y="1165927"/>
                  <a:pt x="996806" y="1148687"/>
                </a:cubicBezTo>
                <a:cubicBezTo>
                  <a:pt x="1009397" y="1119308"/>
                  <a:pt x="1088143" y="1031253"/>
                  <a:pt x="1092340" y="1025857"/>
                </a:cubicBezTo>
                <a:cubicBezTo>
                  <a:pt x="1123205" y="986173"/>
                  <a:pt x="1118316" y="988871"/>
                  <a:pt x="1133283" y="943970"/>
                </a:cubicBezTo>
                <a:cubicBezTo>
                  <a:pt x="1137832" y="884830"/>
                  <a:pt x="1140000" y="825458"/>
                  <a:pt x="1146931" y="766549"/>
                </a:cubicBezTo>
                <a:cubicBezTo>
                  <a:pt x="1152605" y="718324"/>
                  <a:pt x="1163439" y="714166"/>
                  <a:pt x="1174227" y="671015"/>
                </a:cubicBezTo>
                <a:lnTo>
                  <a:pt x="1201522" y="561833"/>
                </a:lnTo>
                <a:cubicBezTo>
                  <a:pt x="1196973" y="452651"/>
                  <a:pt x="1203888" y="342384"/>
                  <a:pt x="1187874" y="234287"/>
                </a:cubicBezTo>
                <a:cubicBezTo>
                  <a:pt x="1185045" y="215194"/>
                  <a:pt x="1157637" y="209402"/>
                  <a:pt x="1146931" y="193343"/>
                </a:cubicBezTo>
                <a:cubicBezTo>
                  <a:pt x="1105338" y="130954"/>
                  <a:pt x="1170326" y="164748"/>
                  <a:pt x="1092340" y="138752"/>
                </a:cubicBezTo>
                <a:cubicBezTo>
                  <a:pt x="1062154" y="108566"/>
                  <a:pt x="1048458" y="89516"/>
                  <a:pt x="1010453" y="70514"/>
                </a:cubicBezTo>
                <a:cubicBezTo>
                  <a:pt x="997586" y="64080"/>
                  <a:pt x="982377" y="63300"/>
                  <a:pt x="969510" y="56866"/>
                </a:cubicBezTo>
                <a:cubicBezTo>
                  <a:pt x="863692" y="3956"/>
                  <a:pt x="990528" y="50223"/>
                  <a:pt x="887624" y="15923"/>
                </a:cubicBezTo>
                <a:cubicBezTo>
                  <a:pt x="567297" y="29849"/>
                  <a:pt x="614669" y="0"/>
                  <a:pt x="546430" y="2957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Forme libre 39"/>
          <p:cNvSpPr/>
          <p:nvPr/>
        </p:nvSpPr>
        <p:spPr>
          <a:xfrm>
            <a:off x="3643307" y="1707094"/>
            <a:ext cx="2500329" cy="2507724"/>
          </a:xfrm>
          <a:custGeom>
            <a:avLst/>
            <a:gdLst>
              <a:gd name="connsiteX0" fmla="*/ 4549 w 2133743"/>
              <a:gd name="connsiteY0" fmla="*/ 164351 h 2266106"/>
              <a:gd name="connsiteX1" fmla="*/ 31845 w 2133743"/>
              <a:gd name="connsiteY1" fmla="*/ 369068 h 2266106"/>
              <a:gd name="connsiteX2" fmla="*/ 59140 w 2133743"/>
              <a:gd name="connsiteY2" fmla="*/ 437306 h 2266106"/>
              <a:gd name="connsiteX3" fmla="*/ 72788 w 2133743"/>
              <a:gd name="connsiteY3" fmla="*/ 519193 h 2266106"/>
              <a:gd name="connsiteX4" fmla="*/ 100084 w 2133743"/>
              <a:gd name="connsiteY4" fmla="*/ 560136 h 2266106"/>
              <a:gd name="connsiteX5" fmla="*/ 154675 w 2133743"/>
              <a:gd name="connsiteY5" fmla="*/ 669318 h 2266106"/>
              <a:gd name="connsiteX6" fmla="*/ 195618 w 2133743"/>
              <a:gd name="connsiteY6" fmla="*/ 751205 h 2266106"/>
              <a:gd name="connsiteX7" fmla="*/ 263857 w 2133743"/>
              <a:gd name="connsiteY7" fmla="*/ 860387 h 2266106"/>
              <a:gd name="connsiteX8" fmla="*/ 304800 w 2133743"/>
              <a:gd name="connsiteY8" fmla="*/ 914978 h 2266106"/>
              <a:gd name="connsiteX9" fmla="*/ 359391 w 2133743"/>
              <a:gd name="connsiteY9" fmla="*/ 996865 h 2266106"/>
              <a:gd name="connsiteX10" fmla="*/ 427630 w 2133743"/>
              <a:gd name="connsiteY10" fmla="*/ 1133342 h 2266106"/>
              <a:gd name="connsiteX11" fmla="*/ 495869 w 2133743"/>
              <a:gd name="connsiteY11" fmla="*/ 1146990 h 2266106"/>
              <a:gd name="connsiteX12" fmla="*/ 673290 w 2133743"/>
              <a:gd name="connsiteY12" fmla="*/ 1338059 h 2266106"/>
              <a:gd name="connsiteX13" fmla="*/ 727881 w 2133743"/>
              <a:gd name="connsiteY13" fmla="*/ 1419945 h 2266106"/>
              <a:gd name="connsiteX14" fmla="*/ 809767 w 2133743"/>
              <a:gd name="connsiteY14" fmla="*/ 1501832 h 2266106"/>
              <a:gd name="connsiteX15" fmla="*/ 1069075 w 2133743"/>
              <a:gd name="connsiteY15" fmla="*/ 1883969 h 2266106"/>
              <a:gd name="connsiteX16" fmla="*/ 1178257 w 2133743"/>
              <a:gd name="connsiteY16" fmla="*/ 1993151 h 2266106"/>
              <a:gd name="connsiteX17" fmla="*/ 1219200 w 2133743"/>
              <a:gd name="connsiteY17" fmla="*/ 2020447 h 2266106"/>
              <a:gd name="connsiteX18" fmla="*/ 1287439 w 2133743"/>
              <a:gd name="connsiteY18" fmla="*/ 2034095 h 2266106"/>
              <a:gd name="connsiteX19" fmla="*/ 1369325 w 2133743"/>
              <a:gd name="connsiteY19" fmla="*/ 2061390 h 2266106"/>
              <a:gd name="connsiteX20" fmla="*/ 1505803 w 2133743"/>
              <a:gd name="connsiteY20" fmla="*/ 2156924 h 2266106"/>
              <a:gd name="connsiteX21" fmla="*/ 1614985 w 2133743"/>
              <a:gd name="connsiteY21" fmla="*/ 2252459 h 2266106"/>
              <a:gd name="connsiteX22" fmla="*/ 1751463 w 2133743"/>
              <a:gd name="connsiteY22" fmla="*/ 2266106 h 2266106"/>
              <a:gd name="connsiteX23" fmla="*/ 1956179 w 2133743"/>
              <a:gd name="connsiteY23" fmla="*/ 2252459 h 2266106"/>
              <a:gd name="connsiteX24" fmla="*/ 1997122 w 2133743"/>
              <a:gd name="connsiteY24" fmla="*/ 2238811 h 2266106"/>
              <a:gd name="connsiteX25" fmla="*/ 2051714 w 2133743"/>
              <a:gd name="connsiteY25" fmla="*/ 2225163 h 2266106"/>
              <a:gd name="connsiteX26" fmla="*/ 2106305 w 2133743"/>
              <a:gd name="connsiteY26" fmla="*/ 2034095 h 2266106"/>
              <a:gd name="connsiteX27" fmla="*/ 2079009 w 2133743"/>
              <a:gd name="connsiteY27" fmla="*/ 1733844 h 2266106"/>
              <a:gd name="connsiteX28" fmla="*/ 2065361 w 2133743"/>
              <a:gd name="connsiteY28" fmla="*/ 1679253 h 2266106"/>
              <a:gd name="connsiteX29" fmla="*/ 2038066 w 2133743"/>
              <a:gd name="connsiteY29" fmla="*/ 1638309 h 2266106"/>
              <a:gd name="connsiteX30" fmla="*/ 2024418 w 2133743"/>
              <a:gd name="connsiteY30" fmla="*/ 1597366 h 2266106"/>
              <a:gd name="connsiteX31" fmla="*/ 1997122 w 2133743"/>
              <a:gd name="connsiteY31" fmla="*/ 1542775 h 2266106"/>
              <a:gd name="connsiteX32" fmla="*/ 1983475 w 2133743"/>
              <a:gd name="connsiteY32" fmla="*/ 1501832 h 2266106"/>
              <a:gd name="connsiteX33" fmla="*/ 1928884 w 2133743"/>
              <a:gd name="connsiteY33" fmla="*/ 1447241 h 2266106"/>
              <a:gd name="connsiteX34" fmla="*/ 1887940 w 2133743"/>
              <a:gd name="connsiteY34" fmla="*/ 1392650 h 2266106"/>
              <a:gd name="connsiteX35" fmla="*/ 1833349 w 2133743"/>
              <a:gd name="connsiteY35" fmla="*/ 1338059 h 2266106"/>
              <a:gd name="connsiteX36" fmla="*/ 1806054 w 2133743"/>
              <a:gd name="connsiteY36" fmla="*/ 1297115 h 2266106"/>
              <a:gd name="connsiteX37" fmla="*/ 1765111 w 2133743"/>
              <a:gd name="connsiteY37" fmla="*/ 1256172 h 2266106"/>
              <a:gd name="connsiteX38" fmla="*/ 1696872 w 2133743"/>
              <a:gd name="connsiteY38" fmla="*/ 1119695 h 2266106"/>
              <a:gd name="connsiteX39" fmla="*/ 1614985 w 2133743"/>
              <a:gd name="connsiteY39" fmla="*/ 1010512 h 2266106"/>
              <a:gd name="connsiteX40" fmla="*/ 1574042 w 2133743"/>
              <a:gd name="connsiteY40" fmla="*/ 969569 h 2266106"/>
              <a:gd name="connsiteX41" fmla="*/ 1492155 w 2133743"/>
              <a:gd name="connsiteY41" fmla="*/ 833092 h 2266106"/>
              <a:gd name="connsiteX42" fmla="*/ 1451212 w 2133743"/>
              <a:gd name="connsiteY42" fmla="*/ 792148 h 2266106"/>
              <a:gd name="connsiteX43" fmla="*/ 1423916 w 2133743"/>
              <a:gd name="connsiteY43" fmla="*/ 737557 h 2266106"/>
              <a:gd name="connsiteX44" fmla="*/ 1260143 w 2133743"/>
              <a:gd name="connsiteY44" fmla="*/ 587432 h 2266106"/>
              <a:gd name="connsiteX45" fmla="*/ 1205552 w 2133743"/>
              <a:gd name="connsiteY45" fmla="*/ 505545 h 2266106"/>
              <a:gd name="connsiteX46" fmla="*/ 1178257 w 2133743"/>
              <a:gd name="connsiteY46" fmla="*/ 450954 h 2266106"/>
              <a:gd name="connsiteX47" fmla="*/ 1137314 w 2133743"/>
              <a:gd name="connsiteY47" fmla="*/ 410011 h 2266106"/>
              <a:gd name="connsiteX48" fmla="*/ 1110018 w 2133743"/>
              <a:gd name="connsiteY48" fmla="*/ 369068 h 2266106"/>
              <a:gd name="connsiteX49" fmla="*/ 1014484 w 2133743"/>
              <a:gd name="connsiteY49" fmla="*/ 259886 h 2266106"/>
              <a:gd name="connsiteX50" fmla="*/ 973540 w 2133743"/>
              <a:gd name="connsiteY50" fmla="*/ 246238 h 2266106"/>
              <a:gd name="connsiteX51" fmla="*/ 878006 w 2133743"/>
              <a:gd name="connsiteY51" fmla="*/ 191647 h 2266106"/>
              <a:gd name="connsiteX52" fmla="*/ 837063 w 2133743"/>
              <a:gd name="connsiteY52" fmla="*/ 177999 h 2266106"/>
              <a:gd name="connsiteX53" fmla="*/ 727881 w 2133743"/>
              <a:gd name="connsiteY53" fmla="*/ 164351 h 2266106"/>
              <a:gd name="connsiteX54" fmla="*/ 632346 w 2133743"/>
              <a:gd name="connsiteY54" fmla="*/ 123408 h 2266106"/>
              <a:gd name="connsiteX55" fmla="*/ 591403 w 2133743"/>
              <a:gd name="connsiteY55" fmla="*/ 96112 h 2266106"/>
              <a:gd name="connsiteX56" fmla="*/ 509516 w 2133743"/>
              <a:gd name="connsiteY56" fmla="*/ 68817 h 2266106"/>
              <a:gd name="connsiteX57" fmla="*/ 468573 w 2133743"/>
              <a:gd name="connsiteY57" fmla="*/ 55169 h 2266106"/>
              <a:gd name="connsiteX58" fmla="*/ 427630 w 2133743"/>
              <a:gd name="connsiteY58" fmla="*/ 41521 h 2266106"/>
              <a:gd name="connsiteX59" fmla="*/ 345743 w 2133743"/>
              <a:gd name="connsiteY59" fmla="*/ 578 h 2266106"/>
              <a:gd name="connsiteX60" fmla="*/ 141027 w 2133743"/>
              <a:gd name="connsiteY60" fmla="*/ 27874 h 2266106"/>
              <a:gd name="connsiteX61" fmla="*/ 100084 w 2133743"/>
              <a:gd name="connsiteY61" fmla="*/ 55169 h 2266106"/>
              <a:gd name="connsiteX62" fmla="*/ 59140 w 2133743"/>
              <a:gd name="connsiteY62" fmla="*/ 96112 h 2266106"/>
              <a:gd name="connsiteX63" fmla="*/ 4549 w 2133743"/>
              <a:gd name="connsiteY63" fmla="*/ 164351 h 2266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133743" h="2266106">
                <a:moveTo>
                  <a:pt x="4549" y="164351"/>
                </a:moveTo>
                <a:cubicBezTo>
                  <a:pt x="0" y="209844"/>
                  <a:pt x="18344" y="301562"/>
                  <a:pt x="31845" y="369068"/>
                </a:cubicBezTo>
                <a:cubicBezTo>
                  <a:pt x="36649" y="393090"/>
                  <a:pt x="52694" y="413671"/>
                  <a:pt x="59140" y="437306"/>
                </a:cubicBezTo>
                <a:cubicBezTo>
                  <a:pt x="66421" y="464003"/>
                  <a:pt x="64037" y="492941"/>
                  <a:pt x="72788" y="519193"/>
                </a:cubicBezTo>
                <a:cubicBezTo>
                  <a:pt x="77975" y="534754"/>
                  <a:pt x="92230" y="545736"/>
                  <a:pt x="100084" y="560136"/>
                </a:cubicBezTo>
                <a:cubicBezTo>
                  <a:pt x="119568" y="595857"/>
                  <a:pt x="136478" y="632924"/>
                  <a:pt x="154675" y="669318"/>
                </a:cubicBezTo>
                <a:cubicBezTo>
                  <a:pt x="168323" y="696614"/>
                  <a:pt x="177308" y="726791"/>
                  <a:pt x="195618" y="751205"/>
                </a:cubicBezTo>
                <a:cubicBezTo>
                  <a:pt x="311603" y="905852"/>
                  <a:pt x="170187" y="710516"/>
                  <a:pt x="263857" y="860387"/>
                </a:cubicBezTo>
                <a:cubicBezTo>
                  <a:pt x="275912" y="879676"/>
                  <a:pt x="291756" y="896344"/>
                  <a:pt x="304800" y="914978"/>
                </a:cubicBezTo>
                <a:cubicBezTo>
                  <a:pt x="323612" y="941853"/>
                  <a:pt x="359391" y="996865"/>
                  <a:pt x="359391" y="996865"/>
                </a:cubicBezTo>
                <a:cubicBezTo>
                  <a:pt x="368282" y="1032427"/>
                  <a:pt x="384870" y="1124790"/>
                  <a:pt x="427630" y="1133342"/>
                </a:cubicBezTo>
                <a:lnTo>
                  <a:pt x="495869" y="1146990"/>
                </a:lnTo>
                <a:cubicBezTo>
                  <a:pt x="571546" y="1222667"/>
                  <a:pt x="612575" y="1257106"/>
                  <a:pt x="673290" y="1338059"/>
                </a:cubicBezTo>
                <a:cubicBezTo>
                  <a:pt x="692973" y="1364303"/>
                  <a:pt x="706880" y="1394743"/>
                  <a:pt x="727881" y="1419945"/>
                </a:cubicBezTo>
                <a:cubicBezTo>
                  <a:pt x="752593" y="1449600"/>
                  <a:pt x="786900" y="1470733"/>
                  <a:pt x="809767" y="1501832"/>
                </a:cubicBezTo>
                <a:cubicBezTo>
                  <a:pt x="900958" y="1625851"/>
                  <a:pt x="960225" y="1775119"/>
                  <a:pt x="1069075" y="1883969"/>
                </a:cubicBezTo>
                <a:cubicBezTo>
                  <a:pt x="1105469" y="1920363"/>
                  <a:pt x="1135433" y="1964601"/>
                  <a:pt x="1178257" y="1993151"/>
                </a:cubicBezTo>
                <a:cubicBezTo>
                  <a:pt x="1191905" y="2002250"/>
                  <a:pt x="1203842" y="2014688"/>
                  <a:pt x="1219200" y="2020447"/>
                </a:cubicBezTo>
                <a:cubicBezTo>
                  <a:pt x="1240920" y="2028592"/>
                  <a:pt x="1265060" y="2027992"/>
                  <a:pt x="1287439" y="2034095"/>
                </a:cubicBezTo>
                <a:cubicBezTo>
                  <a:pt x="1315197" y="2041665"/>
                  <a:pt x="1369325" y="2061390"/>
                  <a:pt x="1369325" y="2061390"/>
                </a:cubicBezTo>
                <a:cubicBezTo>
                  <a:pt x="1469974" y="2162037"/>
                  <a:pt x="1329338" y="2028586"/>
                  <a:pt x="1505803" y="2156924"/>
                </a:cubicBezTo>
                <a:cubicBezTo>
                  <a:pt x="1530696" y="2175028"/>
                  <a:pt x="1580273" y="2242541"/>
                  <a:pt x="1614985" y="2252459"/>
                </a:cubicBezTo>
                <a:cubicBezTo>
                  <a:pt x="1658945" y="2265019"/>
                  <a:pt x="1705970" y="2261557"/>
                  <a:pt x="1751463" y="2266106"/>
                </a:cubicBezTo>
                <a:cubicBezTo>
                  <a:pt x="1819702" y="2261557"/>
                  <a:pt x="1888207" y="2260011"/>
                  <a:pt x="1956179" y="2252459"/>
                </a:cubicBezTo>
                <a:cubicBezTo>
                  <a:pt x="1970477" y="2250870"/>
                  <a:pt x="1983290" y="2242763"/>
                  <a:pt x="1997122" y="2238811"/>
                </a:cubicBezTo>
                <a:cubicBezTo>
                  <a:pt x="2015158" y="2233658"/>
                  <a:pt x="2033517" y="2229712"/>
                  <a:pt x="2051714" y="2225163"/>
                </a:cubicBezTo>
                <a:cubicBezTo>
                  <a:pt x="2133743" y="2170478"/>
                  <a:pt x="2106305" y="2204207"/>
                  <a:pt x="2106305" y="2034095"/>
                </a:cubicBezTo>
                <a:cubicBezTo>
                  <a:pt x="2106305" y="1894632"/>
                  <a:pt x="2103356" y="1843404"/>
                  <a:pt x="2079009" y="1733844"/>
                </a:cubicBezTo>
                <a:cubicBezTo>
                  <a:pt x="2074940" y="1715534"/>
                  <a:pt x="2072750" y="1696493"/>
                  <a:pt x="2065361" y="1679253"/>
                </a:cubicBezTo>
                <a:cubicBezTo>
                  <a:pt x="2058900" y="1664177"/>
                  <a:pt x="2045401" y="1652980"/>
                  <a:pt x="2038066" y="1638309"/>
                </a:cubicBezTo>
                <a:cubicBezTo>
                  <a:pt x="2031632" y="1625442"/>
                  <a:pt x="2030085" y="1610589"/>
                  <a:pt x="2024418" y="1597366"/>
                </a:cubicBezTo>
                <a:cubicBezTo>
                  <a:pt x="2016404" y="1578666"/>
                  <a:pt x="2005136" y="1561475"/>
                  <a:pt x="1997122" y="1542775"/>
                </a:cubicBezTo>
                <a:cubicBezTo>
                  <a:pt x="1991455" y="1529552"/>
                  <a:pt x="1991837" y="1513538"/>
                  <a:pt x="1983475" y="1501832"/>
                </a:cubicBezTo>
                <a:cubicBezTo>
                  <a:pt x="1968517" y="1480891"/>
                  <a:pt x="1945830" y="1466608"/>
                  <a:pt x="1928884" y="1447241"/>
                </a:cubicBezTo>
                <a:cubicBezTo>
                  <a:pt x="1913905" y="1430123"/>
                  <a:pt x="1902919" y="1409768"/>
                  <a:pt x="1887940" y="1392650"/>
                </a:cubicBezTo>
                <a:cubicBezTo>
                  <a:pt x="1870994" y="1373283"/>
                  <a:pt x="1850097" y="1357598"/>
                  <a:pt x="1833349" y="1338059"/>
                </a:cubicBezTo>
                <a:cubicBezTo>
                  <a:pt x="1822674" y="1325605"/>
                  <a:pt x="1816555" y="1309716"/>
                  <a:pt x="1806054" y="1297115"/>
                </a:cubicBezTo>
                <a:cubicBezTo>
                  <a:pt x="1793698" y="1282288"/>
                  <a:pt x="1776691" y="1271613"/>
                  <a:pt x="1765111" y="1256172"/>
                </a:cubicBezTo>
                <a:cubicBezTo>
                  <a:pt x="1652090" y="1105478"/>
                  <a:pt x="1788943" y="1269311"/>
                  <a:pt x="1696872" y="1119695"/>
                </a:cubicBezTo>
                <a:cubicBezTo>
                  <a:pt x="1673029" y="1080951"/>
                  <a:pt x="1647153" y="1042680"/>
                  <a:pt x="1614985" y="1010512"/>
                </a:cubicBezTo>
                <a:cubicBezTo>
                  <a:pt x="1601337" y="996864"/>
                  <a:pt x="1585028" y="985438"/>
                  <a:pt x="1574042" y="969569"/>
                </a:cubicBezTo>
                <a:cubicBezTo>
                  <a:pt x="1543844" y="925949"/>
                  <a:pt x="1529669" y="870606"/>
                  <a:pt x="1492155" y="833092"/>
                </a:cubicBezTo>
                <a:cubicBezTo>
                  <a:pt x="1478507" y="819444"/>
                  <a:pt x="1462430" y="807854"/>
                  <a:pt x="1451212" y="792148"/>
                </a:cubicBezTo>
                <a:cubicBezTo>
                  <a:pt x="1439387" y="775593"/>
                  <a:pt x="1437313" y="752868"/>
                  <a:pt x="1423916" y="737557"/>
                </a:cubicBezTo>
                <a:cubicBezTo>
                  <a:pt x="1326410" y="626122"/>
                  <a:pt x="1367156" y="747952"/>
                  <a:pt x="1260143" y="587432"/>
                </a:cubicBezTo>
                <a:cubicBezTo>
                  <a:pt x="1241946" y="560136"/>
                  <a:pt x="1222430" y="533675"/>
                  <a:pt x="1205552" y="505545"/>
                </a:cubicBezTo>
                <a:cubicBezTo>
                  <a:pt x="1195085" y="488099"/>
                  <a:pt x="1190082" y="467509"/>
                  <a:pt x="1178257" y="450954"/>
                </a:cubicBezTo>
                <a:cubicBezTo>
                  <a:pt x="1167039" y="435248"/>
                  <a:pt x="1149670" y="424838"/>
                  <a:pt x="1137314" y="410011"/>
                </a:cubicBezTo>
                <a:cubicBezTo>
                  <a:pt x="1126813" y="397410"/>
                  <a:pt x="1119552" y="382415"/>
                  <a:pt x="1110018" y="369068"/>
                </a:cubicBezTo>
                <a:cubicBezTo>
                  <a:pt x="1085144" y="334244"/>
                  <a:pt x="1049510" y="284905"/>
                  <a:pt x="1014484" y="259886"/>
                </a:cubicBezTo>
                <a:cubicBezTo>
                  <a:pt x="1002777" y="251524"/>
                  <a:pt x="987188" y="250787"/>
                  <a:pt x="973540" y="246238"/>
                </a:cubicBezTo>
                <a:cubicBezTo>
                  <a:pt x="932419" y="218823"/>
                  <a:pt x="926493" y="212427"/>
                  <a:pt x="878006" y="191647"/>
                </a:cubicBezTo>
                <a:cubicBezTo>
                  <a:pt x="864783" y="185980"/>
                  <a:pt x="851217" y="180572"/>
                  <a:pt x="837063" y="177999"/>
                </a:cubicBezTo>
                <a:cubicBezTo>
                  <a:pt x="800977" y="171438"/>
                  <a:pt x="764275" y="168900"/>
                  <a:pt x="727881" y="164351"/>
                </a:cubicBezTo>
                <a:cubicBezTo>
                  <a:pt x="681949" y="149040"/>
                  <a:pt x="679564" y="150390"/>
                  <a:pt x="632346" y="123408"/>
                </a:cubicBezTo>
                <a:cubicBezTo>
                  <a:pt x="618105" y="115270"/>
                  <a:pt x="606392" y="102774"/>
                  <a:pt x="591403" y="96112"/>
                </a:cubicBezTo>
                <a:cubicBezTo>
                  <a:pt x="565111" y="84427"/>
                  <a:pt x="536812" y="77915"/>
                  <a:pt x="509516" y="68817"/>
                </a:cubicBezTo>
                <a:lnTo>
                  <a:pt x="468573" y="55169"/>
                </a:lnTo>
                <a:cubicBezTo>
                  <a:pt x="454925" y="50620"/>
                  <a:pt x="439600" y="49501"/>
                  <a:pt x="427630" y="41521"/>
                </a:cubicBezTo>
                <a:cubicBezTo>
                  <a:pt x="374717" y="6246"/>
                  <a:pt x="402248" y="19413"/>
                  <a:pt x="345743" y="578"/>
                </a:cubicBezTo>
                <a:cubicBezTo>
                  <a:pt x="309147" y="3628"/>
                  <a:pt x="196776" y="0"/>
                  <a:pt x="141027" y="27874"/>
                </a:cubicBezTo>
                <a:cubicBezTo>
                  <a:pt x="126356" y="35209"/>
                  <a:pt x="112685" y="44669"/>
                  <a:pt x="100084" y="55169"/>
                </a:cubicBezTo>
                <a:cubicBezTo>
                  <a:pt x="85256" y="67525"/>
                  <a:pt x="73967" y="83756"/>
                  <a:pt x="59140" y="96112"/>
                </a:cubicBezTo>
                <a:cubicBezTo>
                  <a:pt x="2675" y="143166"/>
                  <a:pt x="9098" y="118858"/>
                  <a:pt x="4549" y="16435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 (Insertion/ </a:t>
            </a:r>
            <a:r>
              <a:rPr lang="fr-FR" b="1" u="sng" dirty="0" smtClean="0"/>
              <a:t>Exemple</a:t>
            </a:r>
            <a:r>
              <a:rPr lang="fr-FR" b="1" u="sng" dirty="0" smtClean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0" name="Ellipse 9"/>
          <p:cNvSpPr/>
          <p:nvPr/>
        </p:nvSpPr>
        <p:spPr>
          <a:xfrm>
            <a:off x="571472" y="200024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5357819" y="335756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2054294" y="197950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7" name="Ellipse 26"/>
          <p:cNvSpPr/>
          <p:nvPr/>
        </p:nvSpPr>
        <p:spPr>
          <a:xfrm>
            <a:off x="2741643" y="264318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28" name="Connecteur droit 27"/>
          <p:cNvCxnSpPr>
            <a:stCxn id="26" idx="6"/>
            <a:endCxn id="27" idx="0"/>
          </p:cNvCxnSpPr>
          <p:nvPr/>
        </p:nvCxnSpPr>
        <p:spPr>
          <a:xfrm>
            <a:off x="2598767" y="2214554"/>
            <a:ext cx="415113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llipse 35"/>
          <p:cNvSpPr/>
          <p:nvPr/>
        </p:nvSpPr>
        <p:spPr>
          <a:xfrm>
            <a:off x="3956090" y="197950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/>
          <p:nvPr/>
        </p:nvSpPr>
        <p:spPr>
          <a:xfrm>
            <a:off x="4643439" y="264318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38" name="Connecteur droit 37"/>
          <p:cNvCxnSpPr>
            <a:stCxn id="36" idx="6"/>
            <a:endCxn id="37" idx="0"/>
          </p:cNvCxnSpPr>
          <p:nvPr/>
        </p:nvCxnSpPr>
        <p:spPr>
          <a:xfrm>
            <a:off x="4500563" y="2214554"/>
            <a:ext cx="415113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>
            <a:off x="5214943" y="2928934"/>
            <a:ext cx="415113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llipse 40"/>
          <p:cNvSpPr/>
          <p:nvPr/>
        </p:nvSpPr>
        <p:spPr>
          <a:xfrm>
            <a:off x="6697764" y="185736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2" name="Ellipse 41"/>
          <p:cNvSpPr/>
          <p:nvPr/>
        </p:nvSpPr>
        <p:spPr>
          <a:xfrm>
            <a:off x="7456551" y="255100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43" name="Connecteur droit 42"/>
          <p:cNvCxnSpPr>
            <a:stCxn id="41" idx="6"/>
            <a:endCxn id="42" idx="0"/>
          </p:cNvCxnSpPr>
          <p:nvPr/>
        </p:nvCxnSpPr>
        <p:spPr>
          <a:xfrm>
            <a:off x="7242237" y="2092418"/>
            <a:ext cx="486551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Ellipse 43"/>
          <p:cNvSpPr/>
          <p:nvPr/>
        </p:nvSpPr>
        <p:spPr>
          <a:xfrm>
            <a:off x="6099229" y="25924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46" name="Connecteur droit 45"/>
          <p:cNvCxnSpPr>
            <a:stCxn id="41" idx="2"/>
            <a:endCxn id="44" idx="0"/>
          </p:cNvCxnSpPr>
          <p:nvPr/>
        </p:nvCxnSpPr>
        <p:spPr>
          <a:xfrm rot="10800000" flipV="1">
            <a:off x="6371466" y="2092418"/>
            <a:ext cx="32629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lèche droite 49"/>
          <p:cNvSpPr/>
          <p:nvPr/>
        </p:nvSpPr>
        <p:spPr>
          <a:xfrm>
            <a:off x="1357290" y="214311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Flèche droite 50"/>
          <p:cNvSpPr/>
          <p:nvPr/>
        </p:nvSpPr>
        <p:spPr>
          <a:xfrm>
            <a:off x="2928926" y="214311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Flèche droite 51"/>
          <p:cNvSpPr/>
          <p:nvPr/>
        </p:nvSpPr>
        <p:spPr>
          <a:xfrm>
            <a:off x="5572132" y="207167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/>
          <p:cNvSpPr/>
          <p:nvPr/>
        </p:nvSpPr>
        <p:spPr>
          <a:xfrm>
            <a:off x="1000100" y="178592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4" name="Rectangle 53"/>
          <p:cNvSpPr/>
          <p:nvPr/>
        </p:nvSpPr>
        <p:spPr>
          <a:xfrm>
            <a:off x="7929586" y="228599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5" name="Rectangle 54"/>
          <p:cNvSpPr/>
          <p:nvPr/>
        </p:nvSpPr>
        <p:spPr>
          <a:xfrm>
            <a:off x="2500298" y="171448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6" name="Rectangle 55"/>
          <p:cNvSpPr/>
          <p:nvPr/>
        </p:nvSpPr>
        <p:spPr>
          <a:xfrm>
            <a:off x="3214678" y="242886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7" name="Rectangle 56"/>
          <p:cNvSpPr/>
          <p:nvPr/>
        </p:nvSpPr>
        <p:spPr>
          <a:xfrm>
            <a:off x="4357686" y="164305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8" name="Rectangle 57"/>
          <p:cNvSpPr/>
          <p:nvPr/>
        </p:nvSpPr>
        <p:spPr>
          <a:xfrm>
            <a:off x="5000628" y="23574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9" name="Rectangle 58"/>
          <p:cNvSpPr/>
          <p:nvPr/>
        </p:nvSpPr>
        <p:spPr>
          <a:xfrm>
            <a:off x="5715008" y="307181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60" name="Rectangle 59"/>
          <p:cNvSpPr/>
          <p:nvPr/>
        </p:nvSpPr>
        <p:spPr>
          <a:xfrm>
            <a:off x="6500826" y="23574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61" name="Rectangle 60"/>
          <p:cNvSpPr/>
          <p:nvPr/>
        </p:nvSpPr>
        <p:spPr>
          <a:xfrm>
            <a:off x="7072330" y="157161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62" name="Ellipse 61"/>
          <p:cNvSpPr/>
          <p:nvPr/>
        </p:nvSpPr>
        <p:spPr>
          <a:xfrm>
            <a:off x="1000100" y="428625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63" name="Ellipse 62"/>
          <p:cNvSpPr/>
          <p:nvPr/>
        </p:nvSpPr>
        <p:spPr>
          <a:xfrm>
            <a:off x="1758887" y="497989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64" name="Connecteur droit 63"/>
          <p:cNvCxnSpPr>
            <a:stCxn id="62" idx="6"/>
            <a:endCxn id="63" idx="0"/>
          </p:cNvCxnSpPr>
          <p:nvPr/>
        </p:nvCxnSpPr>
        <p:spPr>
          <a:xfrm>
            <a:off x="1544573" y="4521310"/>
            <a:ext cx="486551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Ellipse 64"/>
          <p:cNvSpPr/>
          <p:nvPr/>
        </p:nvSpPr>
        <p:spPr>
          <a:xfrm>
            <a:off x="401565" y="502137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66" name="Connecteur droit 65"/>
          <p:cNvCxnSpPr>
            <a:stCxn id="62" idx="2"/>
            <a:endCxn id="65" idx="0"/>
          </p:cNvCxnSpPr>
          <p:nvPr/>
        </p:nvCxnSpPr>
        <p:spPr>
          <a:xfrm rot="10800000" flipV="1">
            <a:off x="673802" y="4521310"/>
            <a:ext cx="32629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2231922" y="471488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68" name="Rectangle 67"/>
          <p:cNvSpPr/>
          <p:nvPr/>
        </p:nvSpPr>
        <p:spPr>
          <a:xfrm>
            <a:off x="803162" y="478632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69" name="Rectangle 68"/>
          <p:cNvSpPr/>
          <p:nvPr/>
        </p:nvSpPr>
        <p:spPr>
          <a:xfrm>
            <a:off x="1428728" y="407194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70" name="Ellipse 69"/>
          <p:cNvSpPr/>
          <p:nvPr/>
        </p:nvSpPr>
        <p:spPr>
          <a:xfrm>
            <a:off x="1027131" y="583715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1500166" y="557214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73" name="Connecteur droit 72"/>
          <p:cNvCxnSpPr>
            <a:stCxn id="65" idx="6"/>
            <a:endCxn id="70" idx="0"/>
          </p:cNvCxnSpPr>
          <p:nvPr/>
        </p:nvCxnSpPr>
        <p:spPr>
          <a:xfrm>
            <a:off x="946038" y="5256430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Ellipse 73"/>
          <p:cNvSpPr/>
          <p:nvPr/>
        </p:nvSpPr>
        <p:spPr>
          <a:xfrm>
            <a:off x="3340178" y="428625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75" name="Ellipse 74"/>
          <p:cNvSpPr/>
          <p:nvPr/>
        </p:nvSpPr>
        <p:spPr>
          <a:xfrm>
            <a:off x="4511659" y="497989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76" name="Connecteur droit 75"/>
          <p:cNvCxnSpPr>
            <a:stCxn id="74" idx="6"/>
            <a:endCxn id="75" idx="0"/>
          </p:cNvCxnSpPr>
          <p:nvPr/>
        </p:nvCxnSpPr>
        <p:spPr>
          <a:xfrm>
            <a:off x="3884651" y="4521310"/>
            <a:ext cx="899245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lipse 76"/>
          <p:cNvSpPr/>
          <p:nvPr/>
        </p:nvSpPr>
        <p:spPr>
          <a:xfrm>
            <a:off x="2741643" y="502137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78" name="Connecteur droit 77"/>
          <p:cNvCxnSpPr>
            <a:stCxn id="74" idx="2"/>
            <a:endCxn id="77" idx="0"/>
          </p:cNvCxnSpPr>
          <p:nvPr/>
        </p:nvCxnSpPr>
        <p:spPr>
          <a:xfrm rot="10800000" flipV="1">
            <a:off x="3013880" y="4521310"/>
            <a:ext cx="32629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4984694" y="471488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0" name="Rectangle 79"/>
          <p:cNvSpPr/>
          <p:nvPr/>
        </p:nvSpPr>
        <p:spPr>
          <a:xfrm>
            <a:off x="3143240" y="478632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1" name="Rectangle 80"/>
          <p:cNvSpPr/>
          <p:nvPr/>
        </p:nvSpPr>
        <p:spPr>
          <a:xfrm>
            <a:off x="3714744" y="400050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82" name="Ellipse 81"/>
          <p:cNvSpPr/>
          <p:nvPr/>
        </p:nvSpPr>
        <p:spPr>
          <a:xfrm>
            <a:off x="3367209" y="583715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3840244" y="557214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4" name="Connecteur droit 83"/>
          <p:cNvCxnSpPr>
            <a:stCxn id="77" idx="6"/>
            <a:endCxn id="82" idx="0"/>
          </p:cNvCxnSpPr>
          <p:nvPr/>
        </p:nvCxnSpPr>
        <p:spPr>
          <a:xfrm>
            <a:off x="3286116" y="5256430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Ellipse 84"/>
          <p:cNvSpPr/>
          <p:nvPr/>
        </p:nvSpPr>
        <p:spPr>
          <a:xfrm>
            <a:off x="4071934" y="585789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4544969" y="559288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8" name="Connecteur droit 87"/>
          <p:cNvCxnSpPr>
            <a:stCxn id="75" idx="2"/>
            <a:endCxn id="85" idx="0"/>
          </p:cNvCxnSpPr>
          <p:nvPr/>
        </p:nvCxnSpPr>
        <p:spPr>
          <a:xfrm rot="10800000" flipV="1">
            <a:off x="4344171" y="5214950"/>
            <a:ext cx="167488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Ellipse 89"/>
          <p:cNvSpPr/>
          <p:nvPr/>
        </p:nvSpPr>
        <p:spPr>
          <a:xfrm>
            <a:off x="6840640" y="428625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91" name="Ellipse 90"/>
          <p:cNvSpPr/>
          <p:nvPr/>
        </p:nvSpPr>
        <p:spPr>
          <a:xfrm>
            <a:off x="7643834" y="497989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92" name="Connecteur droit 91"/>
          <p:cNvCxnSpPr>
            <a:stCxn id="90" idx="6"/>
            <a:endCxn id="91" idx="0"/>
          </p:cNvCxnSpPr>
          <p:nvPr/>
        </p:nvCxnSpPr>
        <p:spPr>
          <a:xfrm>
            <a:off x="7385113" y="4521310"/>
            <a:ext cx="530958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Ellipse 92"/>
          <p:cNvSpPr/>
          <p:nvPr/>
        </p:nvSpPr>
        <p:spPr>
          <a:xfrm>
            <a:off x="6242105" y="502137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94" name="Connecteur droit 93"/>
          <p:cNvCxnSpPr>
            <a:stCxn id="90" idx="2"/>
            <a:endCxn id="93" idx="0"/>
          </p:cNvCxnSpPr>
          <p:nvPr/>
        </p:nvCxnSpPr>
        <p:spPr>
          <a:xfrm rot="10800000" flipV="1">
            <a:off x="6514342" y="4521310"/>
            <a:ext cx="32629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/>
          <p:nvPr/>
        </p:nvSpPr>
        <p:spPr>
          <a:xfrm>
            <a:off x="8116869" y="471488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96" name="Rectangle 95"/>
          <p:cNvSpPr/>
          <p:nvPr/>
        </p:nvSpPr>
        <p:spPr>
          <a:xfrm>
            <a:off x="6643702" y="478632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97" name="Rectangle 96"/>
          <p:cNvSpPr/>
          <p:nvPr/>
        </p:nvSpPr>
        <p:spPr>
          <a:xfrm>
            <a:off x="7270710" y="40598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98" name="Ellipse 97"/>
          <p:cNvSpPr/>
          <p:nvPr/>
        </p:nvSpPr>
        <p:spPr>
          <a:xfrm>
            <a:off x="6867671" y="583715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7340706" y="557214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00" name="Connecteur droit 99"/>
          <p:cNvCxnSpPr>
            <a:stCxn id="93" idx="6"/>
            <a:endCxn id="98" idx="0"/>
          </p:cNvCxnSpPr>
          <p:nvPr/>
        </p:nvCxnSpPr>
        <p:spPr>
          <a:xfrm>
            <a:off x="6786578" y="5256430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Ellipse 100"/>
          <p:cNvSpPr/>
          <p:nvPr/>
        </p:nvSpPr>
        <p:spPr>
          <a:xfrm>
            <a:off x="8286776" y="57864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8572528" y="550070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03" name="Connecteur droit 102"/>
          <p:cNvCxnSpPr>
            <a:stCxn id="91" idx="6"/>
            <a:endCxn id="101" idx="0"/>
          </p:cNvCxnSpPr>
          <p:nvPr/>
        </p:nvCxnSpPr>
        <p:spPr>
          <a:xfrm>
            <a:off x="8188307" y="5214950"/>
            <a:ext cx="370706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Flèche droite 105"/>
          <p:cNvSpPr/>
          <p:nvPr/>
        </p:nvSpPr>
        <p:spPr>
          <a:xfrm>
            <a:off x="8286776" y="2000240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Flèche droite 106"/>
          <p:cNvSpPr/>
          <p:nvPr/>
        </p:nvSpPr>
        <p:spPr>
          <a:xfrm>
            <a:off x="2285984" y="4500570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" name="Flèche droite 107"/>
          <p:cNvSpPr/>
          <p:nvPr/>
        </p:nvSpPr>
        <p:spPr>
          <a:xfrm>
            <a:off x="5715008" y="471488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9" name="Rectangle 108"/>
          <p:cNvSpPr/>
          <p:nvPr/>
        </p:nvSpPr>
        <p:spPr>
          <a:xfrm>
            <a:off x="1428728" y="1785926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68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2928926" y="1785926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91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8143900" y="1643050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27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2214546" y="4143380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86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5286380" y="1702346"/>
            <a:ext cx="950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SPLIT(6)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5429256" y="4357694"/>
            <a:ext cx="1120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SKEW(91)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6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0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40" grpId="0" animBg="1"/>
      <p:bldP spid="10" grpId="0" animBg="1"/>
      <p:bldP spid="17" grpId="0" animBg="1"/>
      <p:bldP spid="26" grpId="0" animBg="1"/>
      <p:bldP spid="27" grpId="0" animBg="1"/>
      <p:bldP spid="36" grpId="0" animBg="1"/>
      <p:bldP spid="37" grpId="0" animBg="1"/>
      <p:bldP spid="50" grpId="0" animBg="1"/>
      <p:bldP spid="51" grpId="0" animBg="1"/>
      <p:bldP spid="52" grpId="0" animBg="1"/>
      <p:bldP spid="53" grpId="0"/>
      <p:bldP spid="55" grpId="0"/>
      <p:bldP spid="56" grpId="0"/>
      <p:bldP spid="57" grpId="0"/>
      <p:bldP spid="58" grpId="0"/>
      <p:bldP spid="59" grpId="0"/>
      <p:bldP spid="74" grpId="0" animBg="1"/>
      <p:bldP spid="75" grpId="0" animBg="1"/>
      <p:bldP spid="77" grpId="0" animBg="1"/>
      <p:bldP spid="79" grpId="0"/>
      <p:bldP spid="80" grpId="0"/>
      <p:bldP spid="81" grpId="0"/>
      <p:bldP spid="82" grpId="0" animBg="1"/>
      <p:bldP spid="83" grpId="0"/>
      <p:bldP spid="85" grpId="0" animBg="1"/>
      <p:bldP spid="86" grpId="0"/>
      <p:bldP spid="90" grpId="0" animBg="1"/>
      <p:bldP spid="91" grpId="0" animBg="1"/>
      <p:bldP spid="93" grpId="0" animBg="1"/>
      <p:bldP spid="95" grpId="0"/>
      <p:bldP spid="96" grpId="0"/>
      <p:bldP spid="97" grpId="0"/>
      <p:bldP spid="98" grpId="0" animBg="1"/>
      <p:bldP spid="99" grpId="0"/>
      <p:bldP spid="101" grpId="0" animBg="1"/>
      <p:bldP spid="102" grpId="0"/>
      <p:bldP spid="107" grpId="0" animBg="1"/>
      <p:bldP spid="108" grpId="0" animBg="1"/>
      <p:bldP spid="109" grpId="0"/>
      <p:bldP spid="110" grpId="0"/>
      <p:bldP spid="112" grpId="0"/>
      <p:bldP spid="11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Forme libre 150"/>
          <p:cNvSpPr/>
          <p:nvPr/>
        </p:nvSpPr>
        <p:spPr>
          <a:xfrm>
            <a:off x="6527857" y="2500306"/>
            <a:ext cx="2500329" cy="2507724"/>
          </a:xfrm>
          <a:custGeom>
            <a:avLst/>
            <a:gdLst>
              <a:gd name="connsiteX0" fmla="*/ 4549 w 2133743"/>
              <a:gd name="connsiteY0" fmla="*/ 164351 h 2266106"/>
              <a:gd name="connsiteX1" fmla="*/ 31845 w 2133743"/>
              <a:gd name="connsiteY1" fmla="*/ 369068 h 2266106"/>
              <a:gd name="connsiteX2" fmla="*/ 59140 w 2133743"/>
              <a:gd name="connsiteY2" fmla="*/ 437306 h 2266106"/>
              <a:gd name="connsiteX3" fmla="*/ 72788 w 2133743"/>
              <a:gd name="connsiteY3" fmla="*/ 519193 h 2266106"/>
              <a:gd name="connsiteX4" fmla="*/ 100084 w 2133743"/>
              <a:gd name="connsiteY4" fmla="*/ 560136 h 2266106"/>
              <a:gd name="connsiteX5" fmla="*/ 154675 w 2133743"/>
              <a:gd name="connsiteY5" fmla="*/ 669318 h 2266106"/>
              <a:gd name="connsiteX6" fmla="*/ 195618 w 2133743"/>
              <a:gd name="connsiteY6" fmla="*/ 751205 h 2266106"/>
              <a:gd name="connsiteX7" fmla="*/ 263857 w 2133743"/>
              <a:gd name="connsiteY7" fmla="*/ 860387 h 2266106"/>
              <a:gd name="connsiteX8" fmla="*/ 304800 w 2133743"/>
              <a:gd name="connsiteY8" fmla="*/ 914978 h 2266106"/>
              <a:gd name="connsiteX9" fmla="*/ 359391 w 2133743"/>
              <a:gd name="connsiteY9" fmla="*/ 996865 h 2266106"/>
              <a:gd name="connsiteX10" fmla="*/ 427630 w 2133743"/>
              <a:gd name="connsiteY10" fmla="*/ 1133342 h 2266106"/>
              <a:gd name="connsiteX11" fmla="*/ 495869 w 2133743"/>
              <a:gd name="connsiteY11" fmla="*/ 1146990 h 2266106"/>
              <a:gd name="connsiteX12" fmla="*/ 673290 w 2133743"/>
              <a:gd name="connsiteY12" fmla="*/ 1338059 h 2266106"/>
              <a:gd name="connsiteX13" fmla="*/ 727881 w 2133743"/>
              <a:gd name="connsiteY13" fmla="*/ 1419945 h 2266106"/>
              <a:gd name="connsiteX14" fmla="*/ 809767 w 2133743"/>
              <a:gd name="connsiteY14" fmla="*/ 1501832 h 2266106"/>
              <a:gd name="connsiteX15" fmla="*/ 1069075 w 2133743"/>
              <a:gd name="connsiteY15" fmla="*/ 1883969 h 2266106"/>
              <a:gd name="connsiteX16" fmla="*/ 1178257 w 2133743"/>
              <a:gd name="connsiteY16" fmla="*/ 1993151 h 2266106"/>
              <a:gd name="connsiteX17" fmla="*/ 1219200 w 2133743"/>
              <a:gd name="connsiteY17" fmla="*/ 2020447 h 2266106"/>
              <a:gd name="connsiteX18" fmla="*/ 1287439 w 2133743"/>
              <a:gd name="connsiteY18" fmla="*/ 2034095 h 2266106"/>
              <a:gd name="connsiteX19" fmla="*/ 1369325 w 2133743"/>
              <a:gd name="connsiteY19" fmla="*/ 2061390 h 2266106"/>
              <a:gd name="connsiteX20" fmla="*/ 1505803 w 2133743"/>
              <a:gd name="connsiteY20" fmla="*/ 2156924 h 2266106"/>
              <a:gd name="connsiteX21" fmla="*/ 1614985 w 2133743"/>
              <a:gd name="connsiteY21" fmla="*/ 2252459 h 2266106"/>
              <a:gd name="connsiteX22" fmla="*/ 1751463 w 2133743"/>
              <a:gd name="connsiteY22" fmla="*/ 2266106 h 2266106"/>
              <a:gd name="connsiteX23" fmla="*/ 1956179 w 2133743"/>
              <a:gd name="connsiteY23" fmla="*/ 2252459 h 2266106"/>
              <a:gd name="connsiteX24" fmla="*/ 1997122 w 2133743"/>
              <a:gd name="connsiteY24" fmla="*/ 2238811 h 2266106"/>
              <a:gd name="connsiteX25" fmla="*/ 2051714 w 2133743"/>
              <a:gd name="connsiteY25" fmla="*/ 2225163 h 2266106"/>
              <a:gd name="connsiteX26" fmla="*/ 2106305 w 2133743"/>
              <a:gd name="connsiteY26" fmla="*/ 2034095 h 2266106"/>
              <a:gd name="connsiteX27" fmla="*/ 2079009 w 2133743"/>
              <a:gd name="connsiteY27" fmla="*/ 1733844 h 2266106"/>
              <a:gd name="connsiteX28" fmla="*/ 2065361 w 2133743"/>
              <a:gd name="connsiteY28" fmla="*/ 1679253 h 2266106"/>
              <a:gd name="connsiteX29" fmla="*/ 2038066 w 2133743"/>
              <a:gd name="connsiteY29" fmla="*/ 1638309 h 2266106"/>
              <a:gd name="connsiteX30" fmla="*/ 2024418 w 2133743"/>
              <a:gd name="connsiteY30" fmla="*/ 1597366 h 2266106"/>
              <a:gd name="connsiteX31" fmla="*/ 1997122 w 2133743"/>
              <a:gd name="connsiteY31" fmla="*/ 1542775 h 2266106"/>
              <a:gd name="connsiteX32" fmla="*/ 1983475 w 2133743"/>
              <a:gd name="connsiteY32" fmla="*/ 1501832 h 2266106"/>
              <a:gd name="connsiteX33" fmla="*/ 1928884 w 2133743"/>
              <a:gd name="connsiteY33" fmla="*/ 1447241 h 2266106"/>
              <a:gd name="connsiteX34" fmla="*/ 1887940 w 2133743"/>
              <a:gd name="connsiteY34" fmla="*/ 1392650 h 2266106"/>
              <a:gd name="connsiteX35" fmla="*/ 1833349 w 2133743"/>
              <a:gd name="connsiteY35" fmla="*/ 1338059 h 2266106"/>
              <a:gd name="connsiteX36" fmla="*/ 1806054 w 2133743"/>
              <a:gd name="connsiteY36" fmla="*/ 1297115 h 2266106"/>
              <a:gd name="connsiteX37" fmla="*/ 1765111 w 2133743"/>
              <a:gd name="connsiteY37" fmla="*/ 1256172 h 2266106"/>
              <a:gd name="connsiteX38" fmla="*/ 1696872 w 2133743"/>
              <a:gd name="connsiteY38" fmla="*/ 1119695 h 2266106"/>
              <a:gd name="connsiteX39" fmla="*/ 1614985 w 2133743"/>
              <a:gd name="connsiteY39" fmla="*/ 1010512 h 2266106"/>
              <a:gd name="connsiteX40" fmla="*/ 1574042 w 2133743"/>
              <a:gd name="connsiteY40" fmla="*/ 969569 h 2266106"/>
              <a:gd name="connsiteX41" fmla="*/ 1492155 w 2133743"/>
              <a:gd name="connsiteY41" fmla="*/ 833092 h 2266106"/>
              <a:gd name="connsiteX42" fmla="*/ 1451212 w 2133743"/>
              <a:gd name="connsiteY42" fmla="*/ 792148 h 2266106"/>
              <a:gd name="connsiteX43" fmla="*/ 1423916 w 2133743"/>
              <a:gd name="connsiteY43" fmla="*/ 737557 h 2266106"/>
              <a:gd name="connsiteX44" fmla="*/ 1260143 w 2133743"/>
              <a:gd name="connsiteY44" fmla="*/ 587432 h 2266106"/>
              <a:gd name="connsiteX45" fmla="*/ 1205552 w 2133743"/>
              <a:gd name="connsiteY45" fmla="*/ 505545 h 2266106"/>
              <a:gd name="connsiteX46" fmla="*/ 1178257 w 2133743"/>
              <a:gd name="connsiteY46" fmla="*/ 450954 h 2266106"/>
              <a:gd name="connsiteX47" fmla="*/ 1137314 w 2133743"/>
              <a:gd name="connsiteY47" fmla="*/ 410011 h 2266106"/>
              <a:gd name="connsiteX48" fmla="*/ 1110018 w 2133743"/>
              <a:gd name="connsiteY48" fmla="*/ 369068 h 2266106"/>
              <a:gd name="connsiteX49" fmla="*/ 1014484 w 2133743"/>
              <a:gd name="connsiteY49" fmla="*/ 259886 h 2266106"/>
              <a:gd name="connsiteX50" fmla="*/ 973540 w 2133743"/>
              <a:gd name="connsiteY50" fmla="*/ 246238 h 2266106"/>
              <a:gd name="connsiteX51" fmla="*/ 878006 w 2133743"/>
              <a:gd name="connsiteY51" fmla="*/ 191647 h 2266106"/>
              <a:gd name="connsiteX52" fmla="*/ 837063 w 2133743"/>
              <a:gd name="connsiteY52" fmla="*/ 177999 h 2266106"/>
              <a:gd name="connsiteX53" fmla="*/ 727881 w 2133743"/>
              <a:gd name="connsiteY53" fmla="*/ 164351 h 2266106"/>
              <a:gd name="connsiteX54" fmla="*/ 632346 w 2133743"/>
              <a:gd name="connsiteY54" fmla="*/ 123408 h 2266106"/>
              <a:gd name="connsiteX55" fmla="*/ 591403 w 2133743"/>
              <a:gd name="connsiteY55" fmla="*/ 96112 h 2266106"/>
              <a:gd name="connsiteX56" fmla="*/ 509516 w 2133743"/>
              <a:gd name="connsiteY56" fmla="*/ 68817 h 2266106"/>
              <a:gd name="connsiteX57" fmla="*/ 468573 w 2133743"/>
              <a:gd name="connsiteY57" fmla="*/ 55169 h 2266106"/>
              <a:gd name="connsiteX58" fmla="*/ 427630 w 2133743"/>
              <a:gd name="connsiteY58" fmla="*/ 41521 h 2266106"/>
              <a:gd name="connsiteX59" fmla="*/ 345743 w 2133743"/>
              <a:gd name="connsiteY59" fmla="*/ 578 h 2266106"/>
              <a:gd name="connsiteX60" fmla="*/ 141027 w 2133743"/>
              <a:gd name="connsiteY60" fmla="*/ 27874 h 2266106"/>
              <a:gd name="connsiteX61" fmla="*/ 100084 w 2133743"/>
              <a:gd name="connsiteY61" fmla="*/ 55169 h 2266106"/>
              <a:gd name="connsiteX62" fmla="*/ 59140 w 2133743"/>
              <a:gd name="connsiteY62" fmla="*/ 96112 h 2266106"/>
              <a:gd name="connsiteX63" fmla="*/ 4549 w 2133743"/>
              <a:gd name="connsiteY63" fmla="*/ 164351 h 2266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133743" h="2266106">
                <a:moveTo>
                  <a:pt x="4549" y="164351"/>
                </a:moveTo>
                <a:cubicBezTo>
                  <a:pt x="0" y="209844"/>
                  <a:pt x="18344" y="301562"/>
                  <a:pt x="31845" y="369068"/>
                </a:cubicBezTo>
                <a:cubicBezTo>
                  <a:pt x="36649" y="393090"/>
                  <a:pt x="52694" y="413671"/>
                  <a:pt x="59140" y="437306"/>
                </a:cubicBezTo>
                <a:cubicBezTo>
                  <a:pt x="66421" y="464003"/>
                  <a:pt x="64037" y="492941"/>
                  <a:pt x="72788" y="519193"/>
                </a:cubicBezTo>
                <a:cubicBezTo>
                  <a:pt x="77975" y="534754"/>
                  <a:pt x="92230" y="545736"/>
                  <a:pt x="100084" y="560136"/>
                </a:cubicBezTo>
                <a:cubicBezTo>
                  <a:pt x="119568" y="595857"/>
                  <a:pt x="136478" y="632924"/>
                  <a:pt x="154675" y="669318"/>
                </a:cubicBezTo>
                <a:cubicBezTo>
                  <a:pt x="168323" y="696614"/>
                  <a:pt x="177308" y="726791"/>
                  <a:pt x="195618" y="751205"/>
                </a:cubicBezTo>
                <a:cubicBezTo>
                  <a:pt x="311603" y="905852"/>
                  <a:pt x="170187" y="710516"/>
                  <a:pt x="263857" y="860387"/>
                </a:cubicBezTo>
                <a:cubicBezTo>
                  <a:pt x="275912" y="879676"/>
                  <a:pt x="291756" y="896344"/>
                  <a:pt x="304800" y="914978"/>
                </a:cubicBezTo>
                <a:cubicBezTo>
                  <a:pt x="323612" y="941853"/>
                  <a:pt x="359391" y="996865"/>
                  <a:pt x="359391" y="996865"/>
                </a:cubicBezTo>
                <a:cubicBezTo>
                  <a:pt x="368282" y="1032427"/>
                  <a:pt x="384870" y="1124790"/>
                  <a:pt x="427630" y="1133342"/>
                </a:cubicBezTo>
                <a:lnTo>
                  <a:pt x="495869" y="1146990"/>
                </a:lnTo>
                <a:cubicBezTo>
                  <a:pt x="571546" y="1222667"/>
                  <a:pt x="612575" y="1257106"/>
                  <a:pt x="673290" y="1338059"/>
                </a:cubicBezTo>
                <a:cubicBezTo>
                  <a:pt x="692973" y="1364303"/>
                  <a:pt x="706880" y="1394743"/>
                  <a:pt x="727881" y="1419945"/>
                </a:cubicBezTo>
                <a:cubicBezTo>
                  <a:pt x="752593" y="1449600"/>
                  <a:pt x="786900" y="1470733"/>
                  <a:pt x="809767" y="1501832"/>
                </a:cubicBezTo>
                <a:cubicBezTo>
                  <a:pt x="900958" y="1625851"/>
                  <a:pt x="960225" y="1775119"/>
                  <a:pt x="1069075" y="1883969"/>
                </a:cubicBezTo>
                <a:cubicBezTo>
                  <a:pt x="1105469" y="1920363"/>
                  <a:pt x="1135433" y="1964601"/>
                  <a:pt x="1178257" y="1993151"/>
                </a:cubicBezTo>
                <a:cubicBezTo>
                  <a:pt x="1191905" y="2002250"/>
                  <a:pt x="1203842" y="2014688"/>
                  <a:pt x="1219200" y="2020447"/>
                </a:cubicBezTo>
                <a:cubicBezTo>
                  <a:pt x="1240920" y="2028592"/>
                  <a:pt x="1265060" y="2027992"/>
                  <a:pt x="1287439" y="2034095"/>
                </a:cubicBezTo>
                <a:cubicBezTo>
                  <a:pt x="1315197" y="2041665"/>
                  <a:pt x="1369325" y="2061390"/>
                  <a:pt x="1369325" y="2061390"/>
                </a:cubicBezTo>
                <a:cubicBezTo>
                  <a:pt x="1469974" y="2162037"/>
                  <a:pt x="1329338" y="2028586"/>
                  <a:pt x="1505803" y="2156924"/>
                </a:cubicBezTo>
                <a:cubicBezTo>
                  <a:pt x="1530696" y="2175028"/>
                  <a:pt x="1580273" y="2242541"/>
                  <a:pt x="1614985" y="2252459"/>
                </a:cubicBezTo>
                <a:cubicBezTo>
                  <a:pt x="1658945" y="2265019"/>
                  <a:pt x="1705970" y="2261557"/>
                  <a:pt x="1751463" y="2266106"/>
                </a:cubicBezTo>
                <a:cubicBezTo>
                  <a:pt x="1819702" y="2261557"/>
                  <a:pt x="1888207" y="2260011"/>
                  <a:pt x="1956179" y="2252459"/>
                </a:cubicBezTo>
                <a:cubicBezTo>
                  <a:pt x="1970477" y="2250870"/>
                  <a:pt x="1983290" y="2242763"/>
                  <a:pt x="1997122" y="2238811"/>
                </a:cubicBezTo>
                <a:cubicBezTo>
                  <a:pt x="2015158" y="2233658"/>
                  <a:pt x="2033517" y="2229712"/>
                  <a:pt x="2051714" y="2225163"/>
                </a:cubicBezTo>
                <a:cubicBezTo>
                  <a:pt x="2133743" y="2170478"/>
                  <a:pt x="2106305" y="2204207"/>
                  <a:pt x="2106305" y="2034095"/>
                </a:cubicBezTo>
                <a:cubicBezTo>
                  <a:pt x="2106305" y="1894632"/>
                  <a:pt x="2103356" y="1843404"/>
                  <a:pt x="2079009" y="1733844"/>
                </a:cubicBezTo>
                <a:cubicBezTo>
                  <a:pt x="2074940" y="1715534"/>
                  <a:pt x="2072750" y="1696493"/>
                  <a:pt x="2065361" y="1679253"/>
                </a:cubicBezTo>
                <a:cubicBezTo>
                  <a:pt x="2058900" y="1664177"/>
                  <a:pt x="2045401" y="1652980"/>
                  <a:pt x="2038066" y="1638309"/>
                </a:cubicBezTo>
                <a:cubicBezTo>
                  <a:pt x="2031632" y="1625442"/>
                  <a:pt x="2030085" y="1610589"/>
                  <a:pt x="2024418" y="1597366"/>
                </a:cubicBezTo>
                <a:cubicBezTo>
                  <a:pt x="2016404" y="1578666"/>
                  <a:pt x="2005136" y="1561475"/>
                  <a:pt x="1997122" y="1542775"/>
                </a:cubicBezTo>
                <a:cubicBezTo>
                  <a:pt x="1991455" y="1529552"/>
                  <a:pt x="1991837" y="1513538"/>
                  <a:pt x="1983475" y="1501832"/>
                </a:cubicBezTo>
                <a:cubicBezTo>
                  <a:pt x="1968517" y="1480891"/>
                  <a:pt x="1945830" y="1466608"/>
                  <a:pt x="1928884" y="1447241"/>
                </a:cubicBezTo>
                <a:cubicBezTo>
                  <a:pt x="1913905" y="1430123"/>
                  <a:pt x="1902919" y="1409768"/>
                  <a:pt x="1887940" y="1392650"/>
                </a:cubicBezTo>
                <a:cubicBezTo>
                  <a:pt x="1870994" y="1373283"/>
                  <a:pt x="1850097" y="1357598"/>
                  <a:pt x="1833349" y="1338059"/>
                </a:cubicBezTo>
                <a:cubicBezTo>
                  <a:pt x="1822674" y="1325605"/>
                  <a:pt x="1816555" y="1309716"/>
                  <a:pt x="1806054" y="1297115"/>
                </a:cubicBezTo>
                <a:cubicBezTo>
                  <a:pt x="1793698" y="1282288"/>
                  <a:pt x="1776691" y="1271613"/>
                  <a:pt x="1765111" y="1256172"/>
                </a:cubicBezTo>
                <a:cubicBezTo>
                  <a:pt x="1652090" y="1105478"/>
                  <a:pt x="1788943" y="1269311"/>
                  <a:pt x="1696872" y="1119695"/>
                </a:cubicBezTo>
                <a:cubicBezTo>
                  <a:pt x="1673029" y="1080951"/>
                  <a:pt x="1647153" y="1042680"/>
                  <a:pt x="1614985" y="1010512"/>
                </a:cubicBezTo>
                <a:cubicBezTo>
                  <a:pt x="1601337" y="996864"/>
                  <a:pt x="1585028" y="985438"/>
                  <a:pt x="1574042" y="969569"/>
                </a:cubicBezTo>
                <a:cubicBezTo>
                  <a:pt x="1543844" y="925949"/>
                  <a:pt x="1529669" y="870606"/>
                  <a:pt x="1492155" y="833092"/>
                </a:cubicBezTo>
                <a:cubicBezTo>
                  <a:pt x="1478507" y="819444"/>
                  <a:pt x="1462430" y="807854"/>
                  <a:pt x="1451212" y="792148"/>
                </a:cubicBezTo>
                <a:cubicBezTo>
                  <a:pt x="1439387" y="775593"/>
                  <a:pt x="1437313" y="752868"/>
                  <a:pt x="1423916" y="737557"/>
                </a:cubicBezTo>
                <a:cubicBezTo>
                  <a:pt x="1326410" y="626122"/>
                  <a:pt x="1367156" y="747952"/>
                  <a:pt x="1260143" y="587432"/>
                </a:cubicBezTo>
                <a:cubicBezTo>
                  <a:pt x="1241946" y="560136"/>
                  <a:pt x="1222430" y="533675"/>
                  <a:pt x="1205552" y="505545"/>
                </a:cubicBezTo>
                <a:cubicBezTo>
                  <a:pt x="1195085" y="488099"/>
                  <a:pt x="1190082" y="467509"/>
                  <a:pt x="1178257" y="450954"/>
                </a:cubicBezTo>
                <a:cubicBezTo>
                  <a:pt x="1167039" y="435248"/>
                  <a:pt x="1149670" y="424838"/>
                  <a:pt x="1137314" y="410011"/>
                </a:cubicBezTo>
                <a:cubicBezTo>
                  <a:pt x="1126813" y="397410"/>
                  <a:pt x="1119552" y="382415"/>
                  <a:pt x="1110018" y="369068"/>
                </a:cubicBezTo>
                <a:cubicBezTo>
                  <a:pt x="1085144" y="334244"/>
                  <a:pt x="1049510" y="284905"/>
                  <a:pt x="1014484" y="259886"/>
                </a:cubicBezTo>
                <a:cubicBezTo>
                  <a:pt x="1002777" y="251524"/>
                  <a:pt x="987188" y="250787"/>
                  <a:pt x="973540" y="246238"/>
                </a:cubicBezTo>
                <a:cubicBezTo>
                  <a:pt x="932419" y="218823"/>
                  <a:pt x="926493" y="212427"/>
                  <a:pt x="878006" y="191647"/>
                </a:cubicBezTo>
                <a:cubicBezTo>
                  <a:pt x="864783" y="185980"/>
                  <a:pt x="851217" y="180572"/>
                  <a:pt x="837063" y="177999"/>
                </a:cubicBezTo>
                <a:cubicBezTo>
                  <a:pt x="800977" y="171438"/>
                  <a:pt x="764275" y="168900"/>
                  <a:pt x="727881" y="164351"/>
                </a:cubicBezTo>
                <a:cubicBezTo>
                  <a:pt x="681949" y="149040"/>
                  <a:pt x="679564" y="150390"/>
                  <a:pt x="632346" y="123408"/>
                </a:cubicBezTo>
                <a:cubicBezTo>
                  <a:pt x="618105" y="115270"/>
                  <a:pt x="606392" y="102774"/>
                  <a:pt x="591403" y="96112"/>
                </a:cubicBezTo>
                <a:cubicBezTo>
                  <a:pt x="565111" y="84427"/>
                  <a:pt x="536812" y="77915"/>
                  <a:pt x="509516" y="68817"/>
                </a:cubicBezTo>
                <a:lnTo>
                  <a:pt x="468573" y="55169"/>
                </a:lnTo>
                <a:cubicBezTo>
                  <a:pt x="454925" y="50620"/>
                  <a:pt x="439600" y="49501"/>
                  <a:pt x="427630" y="41521"/>
                </a:cubicBezTo>
                <a:cubicBezTo>
                  <a:pt x="374717" y="6246"/>
                  <a:pt x="402248" y="19413"/>
                  <a:pt x="345743" y="578"/>
                </a:cubicBezTo>
                <a:cubicBezTo>
                  <a:pt x="309147" y="3628"/>
                  <a:pt x="196776" y="0"/>
                  <a:pt x="141027" y="27874"/>
                </a:cubicBezTo>
                <a:cubicBezTo>
                  <a:pt x="126356" y="35209"/>
                  <a:pt x="112685" y="44669"/>
                  <a:pt x="100084" y="55169"/>
                </a:cubicBezTo>
                <a:cubicBezTo>
                  <a:pt x="85256" y="67525"/>
                  <a:pt x="73967" y="83756"/>
                  <a:pt x="59140" y="96112"/>
                </a:cubicBezTo>
                <a:cubicBezTo>
                  <a:pt x="2675" y="143166"/>
                  <a:pt x="9098" y="118858"/>
                  <a:pt x="4549" y="16435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" name="Forme libre 117"/>
          <p:cNvSpPr/>
          <p:nvPr/>
        </p:nvSpPr>
        <p:spPr>
          <a:xfrm>
            <a:off x="4286248" y="3214686"/>
            <a:ext cx="1256258" cy="1933433"/>
          </a:xfrm>
          <a:custGeom>
            <a:avLst/>
            <a:gdLst>
              <a:gd name="connsiteX0" fmla="*/ 546430 w 1203888"/>
              <a:gd name="connsiteY0" fmla="*/ 29570 h 1762836"/>
              <a:gd name="connsiteX1" fmla="*/ 478191 w 1203888"/>
              <a:gd name="connsiteY1" fmla="*/ 193343 h 1762836"/>
              <a:gd name="connsiteX2" fmla="*/ 450895 w 1203888"/>
              <a:gd name="connsiteY2" fmla="*/ 261582 h 1762836"/>
              <a:gd name="connsiteX3" fmla="*/ 437247 w 1203888"/>
              <a:gd name="connsiteY3" fmla="*/ 302526 h 1762836"/>
              <a:gd name="connsiteX4" fmla="*/ 355361 w 1203888"/>
              <a:gd name="connsiteY4" fmla="*/ 398060 h 1762836"/>
              <a:gd name="connsiteX5" fmla="*/ 328065 w 1203888"/>
              <a:gd name="connsiteY5" fmla="*/ 493594 h 1762836"/>
              <a:gd name="connsiteX6" fmla="*/ 314418 w 1203888"/>
              <a:gd name="connsiteY6" fmla="*/ 548185 h 1762836"/>
              <a:gd name="connsiteX7" fmla="*/ 300770 w 1203888"/>
              <a:gd name="connsiteY7" fmla="*/ 589129 h 1762836"/>
              <a:gd name="connsiteX8" fmla="*/ 259827 w 1203888"/>
              <a:gd name="connsiteY8" fmla="*/ 616424 h 1762836"/>
              <a:gd name="connsiteX9" fmla="*/ 218883 w 1203888"/>
              <a:gd name="connsiteY9" fmla="*/ 752902 h 1762836"/>
              <a:gd name="connsiteX10" fmla="*/ 177940 w 1203888"/>
              <a:gd name="connsiteY10" fmla="*/ 766549 h 1762836"/>
              <a:gd name="connsiteX11" fmla="*/ 150644 w 1203888"/>
              <a:gd name="connsiteY11" fmla="*/ 862084 h 1762836"/>
              <a:gd name="connsiteX12" fmla="*/ 136997 w 1203888"/>
              <a:gd name="connsiteY12" fmla="*/ 916675 h 1762836"/>
              <a:gd name="connsiteX13" fmla="*/ 96053 w 1203888"/>
              <a:gd name="connsiteY13" fmla="*/ 971266 h 1762836"/>
              <a:gd name="connsiteX14" fmla="*/ 82406 w 1203888"/>
              <a:gd name="connsiteY14" fmla="*/ 1025857 h 1762836"/>
              <a:gd name="connsiteX15" fmla="*/ 68758 w 1203888"/>
              <a:gd name="connsiteY15" fmla="*/ 1107743 h 1762836"/>
              <a:gd name="connsiteX16" fmla="*/ 27815 w 1203888"/>
              <a:gd name="connsiteY16" fmla="*/ 1148687 h 1762836"/>
              <a:gd name="connsiteX17" fmla="*/ 519 w 1203888"/>
              <a:gd name="connsiteY17" fmla="*/ 1244221 h 1762836"/>
              <a:gd name="connsiteX18" fmla="*/ 27815 w 1203888"/>
              <a:gd name="connsiteY18" fmla="*/ 1599063 h 1762836"/>
              <a:gd name="connsiteX19" fmla="*/ 82406 w 1203888"/>
              <a:gd name="connsiteY19" fmla="*/ 1640006 h 1762836"/>
              <a:gd name="connsiteX20" fmla="*/ 246179 w 1203888"/>
              <a:gd name="connsiteY20" fmla="*/ 1694597 h 1762836"/>
              <a:gd name="connsiteX21" fmla="*/ 396304 w 1203888"/>
              <a:gd name="connsiteY21" fmla="*/ 1762836 h 1762836"/>
              <a:gd name="connsiteX22" fmla="*/ 464543 w 1203888"/>
              <a:gd name="connsiteY22" fmla="*/ 1735540 h 1762836"/>
              <a:gd name="connsiteX23" fmla="*/ 546430 w 1203888"/>
              <a:gd name="connsiteY23" fmla="*/ 1680949 h 1762836"/>
              <a:gd name="connsiteX24" fmla="*/ 587373 w 1203888"/>
              <a:gd name="connsiteY24" fmla="*/ 1653654 h 1762836"/>
              <a:gd name="connsiteX25" fmla="*/ 682907 w 1203888"/>
              <a:gd name="connsiteY25" fmla="*/ 1612711 h 1762836"/>
              <a:gd name="connsiteX26" fmla="*/ 710203 w 1203888"/>
              <a:gd name="connsiteY26" fmla="*/ 1571767 h 1762836"/>
              <a:gd name="connsiteX27" fmla="*/ 819385 w 1203888"/>
              <a:gd name="connsiteY27" fmla="*/ 1462585 h 1762836"/>
              <a:gd name="connsiteX28" fmla="*/ 860328 w 1203888"/>
              <a:gd name="connsiteY28" fmla="*/ 1394346 h 1762836"/>
              <a:gd name="connsiteX29" fmla="*/ 928567 w 1203888"/>
              <a:gd name="connsiteY29" fmla="*/ 1312460 h 1762836"/>
              <a:gd name="connsiteX30" fmla="*/ 983158 w 1203888"/>
              <a:gd name="connsiteY30" fmla="*/ 1203278 h 1762836"/>
              <a:gd name="connsiteX31" fmla="*/ 996806 w 1203888"/>
              <a:gd name="connsiteY31" fmla="*/ 1148687 h 1762836"/>
              <a:gd name="connsiteX32" fmla="*/ 1092340 w 1203888"/>
              <a:gd name="connsiteY32" fmla="*/ 1025857 h 1762836"/>
              <a:gd name="connsiteX33" fmla="*/ 1133283 w 1203888"/>
              <a:gd name="connsiteY33" fmla="*/ 943970 h 1762836"/>
              <a:gd name="connsiteX34" fmla="*/ 1146931 w 1203888"/>
              <a:gd name="connsiteY34" fmla="*/ 766549 h 1762836"/>
              <a:gd name="connsiteX35" fmla="*/ 1174227 w 1203888"/>
              <a:gd name="connsiteY35" fmla="*/ 671015 h 1762836"/>
              <a:gd name="connsiteX36" fmla="*/ 1201522 w 1203888"/>
              <a:gd name="connsiteY36" fmla="*/ 561833 h 1762836"/>
              <a:gd name="connsiteX37" fmla="*/ 1187874 w 1203888"/>
              <a:gd name="connsiteY37" fmla="*/ 234287 h 1762836"/>
              <a:gd name="connsiteX38" fmla="*/ 1146931 w 1203888"/>
              <a:gd name="connsiteY38" fmla="*/ 193343 h 1762836"/>
              <a:gd name="connsiteX39" fmla="*/ 1092340 w 1203888"/>
              <a:gd name="connsiteY39" fmla="*/ 138752 h 1762836"/>
              <a:gd name="connsiteX40" fmla="*/ 1010453 w 1203888"/>
              <a:gd name="connsiteY40" fmla="*/ 70514 h 1762836"/>
              <a:gd name="connsiteX41" fmla="*/ 969510 w 1203888"/>
              <a:gd name="connsiteY41" fmla="*/ 56866 h 1762836"/>
              <a:gd name="connsiteX42" fmla="*/ 887624 w 1203888"/>
              <a:gd name="connsiteY42" fmla="*/ 15923 h 1762836"/>
              <a:gd name="connsiteX43" fmla="*/ 546430 w 1203888"/>
              <a:gd name="connsiteY43" fmla="*/ 29570 h 1762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203888" h="1762836">
                <a:moveTo>
                  <a:pt x="546430" y="29570"/>
                </a:moveTo>
                <a:cubicBezTo>
                  <a:pt x="478191" y="59140"/>
                  <a:pt x="500709" y="138657"/>
                  <a:pt x="478191" y="193343"/>
                </a:cubicBezTo>
                <a:cubicBezTo>
                  <a:pt x="468863" y="215996"/>
                  <a:pt x="458642" y="238341"/>
                  <a:pt x="450895" y="261582"/>
                </a:cubicBezTo>
                <a:cubicBezTo>
                  <a:pt x="446346" y="275230"/>
                  <a:pt x="443681" y="289659"/>
                  <a:pt x="437247" y="302526"/>
                </a:cubicBezTo>
                <a:cubicBezTo>
                  <a:pt x="416462" y="344097"/>
                  <a:pt x="388940" y="364481"/>
                  <a:pt x="355361" y="398060"/>
                </a:cubicBezTo>
                <a:cubicBezTo>
                  <a:pt x="312682" y="568773"/>
                  <a:pt x="367234" y="356499"/>
                  <a:pt x="328065" y="493594"/>
                </a:cubicBezTo>
                <a:cubicBezTo>
                  <a:pt x="322912" y="511629"/>
                  <a:pt x="319571" y="530150"/>
                  <a:pt x="314418" y="548185"/>
                </a:cubicBezTo>
                <a:cubicBezTo>
                  <a:pt x="310466" y="562018"/>
                  <a:pt x="309757" y="577895"/>
                  <a:pt x="300770" y="589129"/>
                </a:cubicBezTo>
                <a:cubicBezTo>
                  <a:pt x="290524" y="601937"/>
                  <a:pt x="273475" y="607326"/>
                  <a:pt x="259827" y="616424"/>
                </a:cubicBezTo>
                <a:cubicBezTo>
                  <a:pt x="254955" y="635913"/>
                  <a:pt x="227945" y="749882"/>
                  <a:pt x="218883" y="752902"/>
                </a:cubicBezTo>
                <a:lnTo>
                  <a:pt x="177940" y="766549"/>
                </a:lnTo>
                <a:cubicBezTo>
                  <a:pt x="135262" y="937260"/>
                  <a:pt x="189813" y="724989"/>
                  <a:pt x="150644" y="862084"/>
                </a:cubicBezTo>
                <a:cubicBezTo>
                  <a:pt x="145491" y="880119"/>
                  <a:pt x="145385" y="899898"/>
                  <a:pt x="136997" y="916675"/>
                </a:cubicBezTo>
                <a:cubicBezTo>
                  <a:pt x="126825" y="937020"/>
                  <a:pt x="109701" y="953069"/>
                  <a:pt x="96053" y="971266"/>
                </a:cubicBezTo>
                <a:cubicBezTo>
                  <a:pt x="91504" y="989463"/>
                  <a:pt x="86084" y="1007464"/>
                  <a:pt x="82406" y="1025857"/>
                </a:cubicBezTo>
                <a:cubicBezTo>
                  <a:pt x="76979" y="1052992"/>
                  <a:pt x="79997" y="1082456"/>
                  <a:pt x="68758" y="1107743"/>
                </a:cubicBezTo>
                <a:cubicBezTo>
                  <a:pt x="60919" y="1125380"/>
                  <a:pt x="41463" y="1135039"/>
                  <a:pt x="27815" y="1148687"/>
                </a:cubicBezTo>
                <a:cubicBezTo>
                  <a:pt x="21777" y="1166800"/>
                  <a:pt x="0" y="1228642"/>
                  <a:pt x="519" y="1244221"/>
                </a:cubicBezTo>
                <a:cubicBezTo>
                  <a:pt x="4471" y="1362785"/>
                  <a:pt x="3780" y="1482893"/>
                  <a:pt x="27815" y="1599063"/>
                </a:cubicBezTo>
                <a:cubicBezTo>
                  <a:pt x="32424" y="1621337"/>
                  <a:pt x="61567" y="1630889"/>
                  <a:pt x="82406" y="1640006"/>
                </a:cubicBezTo>
                <a:cubicBezTo>
                  <a:pt x="135125" y="1663071"/>
                  <a:pt x="194710" y="1668863"/>
                  <a:pt x="246179" y="1694597"/>
                </a:cubicBezTo>
                <a:cubicBezTo>
                  <a:pt x="368228" y="1755622"/>
                  <a:pt x="316759" y="1736320"/>
                  <a:pt x="396304" y="1762836"/>
                </a:cubicBezTo>
                <a:cubicBezTo>
                  <a:pt x="419050" y="1753737"/>
                  <a:pt x="443036" y="1747271"/>
                  <a:pt x="464543" y="1735540"/>
                </a:cubicBezTo>
                <a:cubicBezTo>
                  <a:pt x="493343" y="1719831"/>
                  <a:pt x="519134" y="1699146"/>
                  <a:pt x="546430" y="1680949"/>
                </a:cubicBezTo>
                <a:cubicBezTo>
                  <a:pt x="560078" y="1671851"/>
                  <a:pt x="572702" y="1660989"/>
                  <a:pt x="587373" y="1653654"/>
                </a:cubicBezTo>
                <a:cubicBezTo>
                  <a:pt x="654831" y="1619924"/>
                  <a:pt x="622663" y="1632791"/>
                  <a:pt x="682907" y="1612711"/>
                </a:cubicBezTo>
                <a:cubicBezTo>
                  <a:pt x="692006" y="1599063"/>
                  <a:pt x="699169" y="1583904"/>
                  <a:pt x="710203" y="1571767"/>
                </a:cubicBezTo>
                <a:cubicBezTo>
                  <a:pt x="744825" y="1533683"/>
                  <a:pt x="792905" y="1506719"/>
                  <a:pt x="819385" y="1462585"/>
                </a:cubicBezTo>
                <a:cubicBezTo>
                  <a:pt x="833033" y="1439839"/>
                  <a:pt x="844412" y="1415567"/>
                  <a:pt x="860328" y="1394346"/>
                </a:cubicBezTo>
                <a:cubicBezTo>
                  <a:pt x="905601" y="1333982"/>
                  <a:pt x="896742" y="1376110"/>
                  <a:pt x="928567" y="1312460"/>
                </a:cubicBezTo>
                <a:cubicBezTo>
                  <a:pt x="995342" y="1178911"/>
                  <a:pt x="919918" y="1298135"/>
                  <a:pt x="983158" y="1203278"/>
                </a:cubicBezTo>
                <a:cubicBezTo>
                  <a:pt x="987707" y="1185081"/>
                  <a:pt x="989417" y="1165927"/>
                  <a:pt x="996806" y="1148687"/>
                </a:cubicBezTo>
                <a:cubicBezTo>
                  <a:pt x="1009397" y="1119308"/>
                  <a:pt x="1088143" y="1031253"/>
                  <a:pt x="1092340" y="1025857"/>
                </a:cubicBezTo>
                <a:cubicBezTo>
                  <a:pt x="1123205" y="986173"/>
                  <a:pt x="1118316" y="988871"/>
                  <a:pt x="1133283" y="943970"/>
                </a:cubicBezTo>
                <a:cubicBezTo>
                  <a:pt x="1137832" y="884830"/>
                  <a:pt x="1140000" y="825458"/>
                  <a:pt x="1146931" y="766549"/>
                </a:cubicBezTo>
                <a:cubicBezTo>
                  <a:pt x="1152605" y="718324"/>
                  <a:pt x="1163439" y="714166"/>
                  <a:pt x="1174227" y="671015"/>
                </a:cubicBezTo>
                <a:lnTo>
                  <a:pt x="1201522" y="561833"/>
                </a:lnTo>
                <a:cubicBezTo>
                  <a:pt x="1196973" y="452651"/>
                  <a:pt x="1203888" y="342384"/>
                  <a:pt x="1187874" y="234287"/>
                </a:cubicBezTo>
                <a:cubicBezTo>
                  <a:pt x="1185045" y="215194"/>
                  <a:pt x="1157637" y="209402"/>
                  <a:pt x="1146931" y="193343"/>
                </a:cubicBezTo>
                <a:cubicBezTo>
                  <a:pt x="1105338" y="130954"/>
                  <a:pt x="1170326" y="164748"/>
                  <a:pt x="1092340" y="138752"/>
                </a:cubicBezTo>
                <a:cubicBezTo>
                  <a:pt x="1062154" y="108566"/>
                  <a:pt x="1048458" y="89516"/>
                  <a:pt x="1010453" y="70514"/>
                </a:cubicBezTo>
                <a:cubicBezTo>
                  <a:pt x="997586" y="64080"/>
                  <a:pt x="982377" y="63300"/>
                  <a:pt x="969510" y="56866"/>
                </a:cubicBezTo>
                <a:cubicBezTo>
                  <a:pt x="863692" y="3956"/>
                  <a:pt x="990528" y="50223"/>
                  <a:pt x="887624" y="15923"/>
                </a:cubicBezTo>
                <a:cubicBezTo>
                  <a:pt x="567297" y="29849"/>
                  <a:pt x="614669" y="0"/>
                  <a:pt x="546430" y="2957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 (Insertion/ </a:t>
            </a:r>
            <a:r>
              <a:rPr lang="fr-FR" b="1" u="sng" dirty="0" smtClean="0"/>
              <a:t>Exemple</a:t>
            </a:r>
            <a:r>
              <a:rPr lang="fr-FR" b="1" u="sng" dirty="0" smtClean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90" name="Ellipse 89"/>
          <p:cNvSpPr/>
          <p:nvPr/>
        </p:nvSpPr>
        <p:spPr>
          <a:xfrm>
            <a:off x="3456023" y="201238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91" name="Ellipse 90"/>
          <p:cNvSpPr/>
          <p:nvPr/>
        </p:nvSpPr>
        <p:spPr>
          <a:xfrm>
            <a:off x="4259217" y="270602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92" name="Connecteur droit 91"/>
          <p:cNvCxnSpPr>
            <a:stCxn id="90" idx="6"/>
            <a:endCxn id="91" idx="0"/>
          </p:cNvCxnSpPr>
          <p:nvPr/>
        </p:nvCxnSpPr>
        <p:spPr>
          <a:xfrm>
            <a:off x="4000496" y="2247436"/>
            <a:ext cx="530958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Ellipse 92"/>
          <p:cNvSpPr/>
          <p:nvPr/>
        </p:nvSpPr>
        <p:spPr>
          <a:xfrm>
            <a:off x="2857488" y="274750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94" name="Connecteur droit 93"/>
          <p:cNvCxnSpPr>
            <a:stCxn id="90" idx="2"/>
            <a:endCxn id="93" idx="0"/>
          </p:cNvCxnSpPr>
          <p:nvPr/>
        </p:nvCxnSpPr>
        <p:spPr>
          <a:xfrm rot="10800000" flipV="1">
            <a:off x="3129725" y="2247436"/>
            <a:ext cx="32629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/>
          <p:nvPr/>
        </p:nvSpPr>
        <p:spPr>
          <a:xfrm>
            <a:off x="4643438" y="242886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96" name="Rectangle 95"/>
          <p:cNvSpPr/>
          <p:nvPr/>
        </p:nvSpPr>
        <p:spPr>
          <a:xfrm>
            <a:off x="3259085" y="25124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97" name="Rectangle 96"/>
          <p:cNvSpPr/>
          <p:nvPr/>
        </p:nvSpPr>
        <p:spPr>
          <a:xfrm>
            <a:off x="3886093" y="178592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98" name="Ellipse 97"/>
          <p:cNvSpPr/>
          <p:nvPr/>
        </p:nvSpPr>
        <p:spPr>
          <a:xfrm>
            <a:off x="3483054" y="356327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3956089" y="329826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00" name="Connecteur droit 99"/>
          <p:cNvCxnSpPr>
            <a:stCxn id="93" idx="6"/>
            <a:endCxn id="98" idx="0"/>
          </p:cNvCxnSpPr>
          <p:nvPr/>
        </p:nvCxnSpPr>
        <p:spPr>
          <a:xfrm>
            <a:off x="3401961" y="2982556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Ellipse 100"/>
          <p:cNvSpPr/>
          <p:nvPr/>
        </p:nvSpPr>
        <p:spPr>
          <a:xfrm>
            <a:off x="4902159" y="351258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187911" y="322682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03" name="Connecteur droit 102"/>
          <p:cNvCxnSpPr>
            <a:stCxn id="91" idx="6"/>
            <a:endCxn id="101" idx="0"/>
          </p:cNvCxnSpPr>
          <p:nvPr/>
        </p:nvCxnSpPr>
        <p:spPr>
          <a:xfrm>
            <a:off x="4803690" y="2941076"/>
            <a:ext cx="370706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Flèche droite 86"/>
          <p:cNvSpPr/>
          <p:nvPr/>
        </p:nvSpPr>
        <p:spPr>
          <a:xfrm>
            <a:off x="2285984" y="221455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Rectangle 103"/>
          <p:cNvSpPr/>
          <p:nvPr/>
        </p:nvSpPr>
        <p:spPr>
          <a:xfrm>
            <a:off x="2285984" y="185736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90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05" name="Ellipse 104"/>
          <p:cNvSpPr/>
          <p:nvPr/>
        </p:nvSpPr>
        <p:spPr>
          <a:xfrm>
            <a:off x="4357686" y="442913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4643438" y="414338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17" name="Connecteur droit 116"/>
          <p:cNvCxnSpPr>
            <a:stCxn id="101" idx="2"/>
            <a:endCxn id="105" idx="0"/>
          </p:cNvCxnSpPr>
          <p:nvPr/>
        </p:nvCxnSpPr>
        <p:spPr>
          <a:xfrm rot="10800000" flipV="1">
            <a:off x="4629923" y="3747634"/>
            <a:ext cx="272236" cy="681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Ellipse 118"/>
          <p:cNvSpPr/>
          <p:nvPr/>
        </p:nvSpPr>
        <p:spPr>
          <a:xfrm>
            <a:off x="752476" y="214311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20" name="Ellipse 119"/>
          <p:cNvSpPr/>
          <p:nvPr/>
        </p:nvSpPr>
        <p:spPr>
          <a:xfrm>
            <a:off x="1555670" y="283675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21" name="Connecteur droit 120"/>
          <p:cNvCxnSpPr>
            <a:stCxn id="119" idx="6"/>
            <a:endCxn id="120" idx="0"/>
          </p:cNvCxnSpPr>
          <p:nvPr/>
        </p:nvCxnSpPr>
        <p:spPr>
          <a:xfrm>
            <a:off x="1296949" y="2378170"/>
            <a:ext cx="530958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Ellipse 121"/>
          <p:cNvSpPr/>
          <p:nvPr/>
        </p:nvSpPr>
        <p:spPr>
          <a:xfrm>
            <a:off x="153941" y="287823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23" name="Connecteur droit 122"/>
          <p:cNvCxnSpPr>
            <a:stCxn id="119" idx="2"/>
            <a:endCxn id="122" idx="0"/>
          </p:cNvCxnSpPr>
          <p:nvPr/>
        </p:nvCxnSpPr>
        <p:spPr>
          <a:xfrm rot="10800000" flipV="1">
            <a:off x="426178" y="2378170"/>
            <a:ext cx="32629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2028705" y="257174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25" name="Rectangle 124"/>
          <p:cNvSpPr/>
          <p:nvPr/>
        </p:nvSpPr>
        <p:spPr>
          <a:xfrm>
            <a:off x="555538" y="264318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26" name="Rectangle 125"/>
          <p:cNvSpPr/>
          <p:nvPr/>
        </p:nvSpPr>
        <p:spPr>
          <a:xfrm>
            <a:off x="1182546" y="191666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27" name="Ellipse 126"/>
          <p:cNvSpPr/>
          <p:nvPr/>
        </p:nvSpPr>
        <p:spPr>
          <a:xfrm>
            <a:off x="779507" y="369401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1252542" y="34290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29" name="Connecteur droit 128"/>
          <p:cNvCxnSpPr>
            <a:stCxn id="122" idx="6"/>
            <a:endCxn id="127" idx="0"/>
          </p:cNvCxnSpPr>
          <p:nvPr/>
        </p:nvCxnSpPr>
        <p:spPr>
          <a:xfrm>
            <a:off x="698414" y="3113290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Ellipse 129"/>
          <p:cNvSpPr/>
          <p:nvPr/>
        </p:nvSpPr>
        <p:spPr>
          <a:xfrm>
            <a:off x="2198612" y="364331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2484364" y="335756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32" name="Connecteur droit 131"/>
          <p:cNvCxnSpPr>
            <a:stCxn id="120" idx="6"/>
            <a:endCxn id="130" idx="0"/>
          </p:cNvCxnSpPr>
          <p:nvPr/>
        </p:nvCxnSpPr>
        <p:spPr>
          <a:xfrm>
            <a:off x="2100143" y="3071810"/>
            <a:ext cx="370706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Ellipse 132"/>
          <p:cNvSpPr/>
          <p:nvPr/>
        </p:nvSpPr>
        <p:spPr>
          <a:xfrm>
            <a:off x="6027791" y="192880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34" name="Ellipse 133"/>
          <p:cNvSpPr/>
          <p:nvPr/>
        </p:nvSpPr>
        <p:spPr>
          <a:xfrm>
            <a:off x="6830985" y="262244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35" name="Connecteur droit 134"/>
          <p:cNvCxnSpPr>
            <a:stCxn id="133" idx="6"/>
            <a:endCxn id="134" idx="0"/>
          </p:cNvCxnSpPr>
          <p:nvPr/>
        </p:nvCxnSpPr>
        <p:spPr>
          <a:xfrm>
            <a:off x="6572264" y="2163856"/>
            <a:ext cx="530958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Ellipse 135"/>
          <p:cNvSpPr/>
          <p:nvPr/>
        </p:nvSpPr>
        <p:spPr>
          <a:xfrm>
            <a:off x="5429256" y="266392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37" name="Connecteur droit 136"/>
          <p:cNvCxnSpPr>
            <a:stCxn id="133" idx="1"/>
            <a:endCxn id="136" idx="0"/>
          </p:cNvCxnSpPr>
          <p:nvPr/>
        </p:nvCxnSpPr>
        <p:spPr>
          <a:xfrm rot="16200000" flipH="1" flipV="1">
            <a:off x="5571373" y="2127768"/>
            <a:ext cx="666274" cy="4060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/>
          <p:cNvSpPr/>
          <p:nvPr/>
        </p:nvSpPr>
        <p:spPr>
          <a:xfrm>
            <a:off x="7304020" y="23574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39" name="Rectangle 138"/>
          <p:cNvSpPr/>
          <p:nvPr/>
        </p:nvSpPr>
        <p:spPr>
          <a:xfrm>
            <a:off x="5857884" y="250030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40" name="Rectangle 139"/>
          <p:cNvSpPr/>
          <p:nvPr/>
        </p:nvSpPr>
        <p:spPr>
          <a:xfrm>
            <a:off x="6457861" y="170234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41" name="Ellipse 140"/>
          <p:cNvSpPr/>
          <p:nvPr/>
        </p:nvSpPr>
        <p:spPr>
          <a:xfrm>
            <a:off x="6054822" y="347969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6527857" y="321468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43" name="Connecteur droit 142"/>
          <p:cNvCxnSpPr>
            <a:stCxn id="136" idx="6"/>
            <a:endCxn id="141" idx="0"/>
          </p:cNvCxnSpPr>
          <p:nvPr/>
        </p:nvCxnSpPr>
        <p:spPr>
          <a:xfrm>
            <a:off x="5973729" y="2898976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Ellipse 143"/>
          <p:cNvSpPr/>
          <p:nvPr/>
        </p:nvSpPr>
        <p:spPr>
          <a:xfrm>
            <a:off x="7473927" y="342900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7759679" y="31432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46" name="Connecteur droit 145"/>
          <p:cNvCxnSpPr>
            <a:stCxn id="134" idx="6"/>
            <a:endCxn id="144" idx="0"/>
          </p:cNvCxnSpPr>
          <p:nvPr/>
        </p:nvCxnSpPr>
        <p:spPr>
          <a:xfrm>
            <a:off x="7375458" y="2857496"/>
            <a:ext cx="370706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Ellipse 146"/>
          <p:cNvSpPr/>
          <p:nvPr/>
        </p:nvSpPr>
        <p:spPr>
          <a:xfrm>
            <a:off x="8126492" y="428625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49" name="Connecteur droit 148"/>
          <p:cNvCxnSpPr>
            <a:stCxn id="144" idx="6"/>
            <a:endCxn id="147" idx="0"/>
          </p:cNvCxnSpPr>
          <p:nvPr/>
        </p:nvCxnSpPr>
        <p:spPr>
          <a:xfrm>
            <a:off x="8018400" y="3664054"/>
            <a:ext cx="380329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Rectangle 149"/>
          <p:cNvSpPr/>
          <p:nvPr/>
        </p:nvSpPr>
        <p:spPr>
          <a:xfrm>
            <a:off x="8369279" y="385762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3" name="Ellipse 152"/>
          <p:cNvSpPr/>
          <p:nvPr/>
        </p:nvSpPr>
        <p:spPr>
          <a:xfrm>
            <a:off x="1857356" y="428625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2946302" y="497989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2401829" y="4521310"/>
            <a:ext cx="816710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857224" y="502137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1129462" y="4521310"/>
            <a:ext cx="72789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3419337" y="471488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1258821" y="478632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2287426" y="40598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1482790" y="583715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1955825" y="557214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1401697" y="5256430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Ellipse 163"/>
          <p:cNvSpPr/>
          <p:nvPr/>
        </p:nvSpPr>
        <p:spPr>
          <a:xfrm>
            <a:off x="2357422" y="585789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2643174" y="557214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6" name="Connecteur droit 165"/>
          <p:cNvCxnSpPr>
            <a:stCxn id="154" idx="2"/>
            <a:endCxn id="164" idx="0"/>
          </p:cNvCxnSpPr>
          <p:nvPr/>
        </p:nvCxnSpPr>
        <p:spPr>
          <a:xfrm rot="10800000" flipV="1">
            <a:off x="2629660" y="5214950"/>
            <a:ext cx="316643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3471957" y="585789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3490775" y="5214950"/>
            <a:ext cx="253419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3714744" y="542926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77" name="Flèche droite 176"/>
          <p:cNvSpPr/>
          <p:nvPr/>
        </p:nvSpPr>
        <p:spPr>
          <a:xfrm>
            <a:off x="4768938" y="221455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8" name="Rectangle 177"/>
          <p:cNvSpPr/>
          <p:nvPr/>
        </p:nvSpPr>
        <p:spPr>
          <a:xfrm>
            <a:off x="4483186" y="1857364"/>
            <a:ext cx="1120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SKEW(91)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79" name="Flèche droite 178"/>
          <p:cNvSpPr/>
          <p:nvPr/>
        </p:nvSpPr>
        <p:spPr>
          <a:xfrm>
            <a:off x="7858148" y="221455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0" name="Rectangle 179"/>
          <p:cNvSpPr/>
          <p:nvPr/>
        </p:nvSpPr>
        <p:spPr>
          <a:xfrm>
            <a:off x="7572396" y="1845222"/>
            <a:ext cx="1067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SPLIT(86)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81" name="Flèche droite 180"/>
          <p:cNvSpPr/>
          <p:nvPr/>
        </p:nvSpPr>
        <p:spPr>
          <a:xfrm>
            <a:off x="4929190" y="5715016"/>
            <a:ext cx="242889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2" name="Rectangle 181"/>
          <p:cNvSpPr/>
          <p:nvPr/>
        </p:nvSpPr>
        <p:spPr>
          <a:xfrm>
            <a:off x="4857752" y="5357826"/>
            <a:ext cx="2496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44, 45, 85, 82, 26, 50, 39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9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2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0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4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/>
      <p:bldP spid="118" grpId="0" animBg="1"/>
      <p:bldP spid="90" grpId="0" animBg="1"/>
      <p:bldP spid="91" grpId="0" animBg="1"/>
      <p:bldP spid="93" grpId="0" animBg="1"/>
      <p:bldP spid="95" grpId="0"/>
      <p:bldP spid="96" grpId="0"/>
      <p:bldP spid="97" grpId="0"/>
      <p:bldP spid="98" grpId="0" animBg="1"/>
      <p:bldP spid="99" grpId="0"/>
      <p:bldP spid="101" grpId="0" animBg="1"/>
      <p:bldP spid="102" grpId="0"/>
      <p:bldP spid="87" grpId="0" animBg="1"/>
      <p:bldP spid="104" grpId="0"/>
      <p:bldP spid="105" grpId="0" animBg="1"/>
      <p:bldP spid="115" grpId="0"/>
      <p:bldP spid="119" grpId="0" animBg="1"/>
      <p:bldP spid="120" grpId="0" animBg="1"/>
      <p:bldP spid="122" grpId="0" animBg="1"/>
      <p:bldP spid="124" grpId="0"/>
      <p:bldP spid="125" grpId="0"/>
      <p:bldP spid="126" grpId="0"/>
      <p:bldP spid="127" grpId="0" animBg="1"/>
      <p:bldP spid="128" grpId="0"/>
      <p:bldP spid="130" grpId="0" animBg="1"/>
      <p:bldP spid="131" grpId="0"/>
      <p:bldP spid="133" grpId="0" animBg="1"/>
      <p:bldP spid="134" grpId="0" animBg="1"/>
      <p:bldP spid="136" grpId="0" animBg="1"/>
      <p:bldP spid="138" grpId="0"/>
      <p:bldP spid="139" grpId="0"/>
      <p:bldP spid="140" grpId="0"/>
      <p:bldP spid="141" grpId="0" animBg="1"/>
      <p:bldP spid="142" grpId="0"/>
      <p:bldP spid="144" grpId="0" animBg="1"/>
      <p:bldP spid="145" grpId="0"/>
      <p:bldP spid="147" grpId="0" animBg="1"/>
      <p:bldP spid="150" grpId="0"/>
      <p:bldP spid="153" grpId="0" animBg="1"/>
      <p:bldP spid="154" grpId="0" animBg="1"/>
      <p:bldP spid="156" grpId="0" animBg="1"/>
      <p:bldP spid="158" grpId="0"/>
      <p:bldP spid="159" grpId="0"/>
      <p:bldP spid="160" grpId="0"/>
      <p:bldP spid="161" grpId="0" animBg="1"/>
      <p:bldP spid="162" grpId="0"/>
      <p:bldP spid="164" grpId="0" animBg="1"/>
      <p:bldP spid="165" grpId="0"/>
      <p:bldP spid="167" grpId="0" animBg="1"/>
      <p:bldP spid="169" grpId="0"/>
      <p:bldP spid="177" grpId="0" animBg="1"/>
      <p:bldP spid="178" grpId="0"/>
      <p:bldP spid="179" grpId="0" animBg="1"/>
      <p:bldP spid="180" grpId="0"/>
      <p:bldP spid="181" grpId="0" animBg="1"/>
      <p:bldP spid="18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AA(Insertion/ </a:t>
            </a:r>
            <a:r>
              <a:rPr lang="fr-FR" b="1" u="sng" dirty="0" smtClean="0"/>
              <a:t>Exemple</a:t>
            </a:r>
            <a:r>
              <a:rPr lang="fr-FR" b="1" u="sng" dirty="0" smtClean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4572000" y="229813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643702" y="30303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116473" y="2533188"/>
            <a:ext cx="1799466" cy="49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00298" y="30332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2772536" y="2533188"/>
            <a:ext cx="179946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116737" y="276531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01895" y="279820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002070" y="20716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3044771" y="3268308"/>
            <a:ext cx="1024745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Ellipse 163"/>
          <p:cNvSpPr/>
          <p:nvPr/>
        </p:nvSpPr>
        <p:spPr>
          <a:xfrm>
            <a:off x="6054822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6340574" y="3601834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6" name="Connecteur droit 165"/>
          <p:cNvCxnSpPr>
            <a:stCxn id="154" idx="2"/>
            <a:endCxn id="164" idx="0"/>
          </p:cNvCxnSpPr>
          <p:nvPr/>
        </p:nvCxnSpPr>
        <p:spPr>
          <a:xfrm rot="10800000" flipV="1">
            <a:off x="6327060" y="3265384"/>
            <a:ext cx="316643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7385113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88175" y="3265384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500166" y="38783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01763" y="364331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2" name="Ellipse 81"/>
          <p:cNvSpPr/>
          <p:nvPr/>
        </p:nvSpPr>
        <p:spPr>
          <a:xfrm>
            <a:off x="2125732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2598767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4" name="Connecteur droit 83"/>
          <p:cNvCxnSpPr>
            <a:stCxn id="80" idx="6"/>
            <a:endCxn id="82" idx="0"/>
          </p:cNvCxnSpPr>
          <p:nvPr/>
        </p:nvCxnSpPr>
        <p:spPr>
          <a:xfrm>
            <a:off x="2044639" y="4113422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1772404" y="3268308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7" name="Ellipse 106"/>
          <p:cNvSpPr/>
          <p:nvPr/>
        </p:nvSpPr>
        <p:spPr>
          <a:xfrm>
            <a:off x="6743613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7029365" y="4500570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9" name="Ellipse 108"/>
          <p:cNvSpPr/>
          <p:nvPr/>
        </p:nvSpPr>
        <p:spPr>
          <a:xfrm>
            <a:off x="8028055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8342280" y="4429132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12" name="Connecteur droit 111"/>
          <p:cNvCxnSpPr>
            <a:stCxn id="167" idx="2"/>
            <a:endCxn id="107" idx="0"/>
          </p:cNvCxnSpPr>
          <p:nvPr/>
        </p:nvCxnSpPr>
        <p:spPr>
          <a:xfrm rot="10800000" flipV="1">
            <a:off x="7015851" y="4122640"/>
            <a:ext cx="369263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/>
          <p:cNvCxnSpPr>
            <a:stCxn id="167" idx="6"/>
            <a:endCxn id="109" idx="0"/>
          </p:cNvCxnSpPr>
          <p:nvPr/>
        </p:nvCxnSpPr>
        <p:spPr>
          <a:xfrm>
            <a:off x="7929586" y="4122640"/>
            <a:ext cx="370706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2" name="Ellipse 151"/>
          <p:cNvSpPr/>
          <p:nvPr/>
        </p:nvSpPr>
        <p:spPr>
          <a:xfrm>
            <a:off x="3884651" y="567353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4241841" y="52656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1" name="Connecteur droit 170"/>
          <p:cNvCxnSpPr>
            <a:stCxn id="116" idx="6"/>
            <a:endCxn id="152" idx="0"/>
          </p:cNvCxnSpPr>
          <p:nvPr/>
        </p:nvCxnSpPr>
        <p:spPr>
          <a:xfrm>
            <a:off x="3687713" y="4949938"/>
            <a:ext cx="469175" cy="7235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Techniques d'équilibrage </a:t>
            </a:r>
            <a:r>
              <a:rPr lang="fr-FR" b="1" i="1" u="sng" dirty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074" name="Picture 2" descr="C:\PPT Cours SDD\Chap11\Image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379867"/>
            <a:ext cx="5610250" cy="3192273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285720" y="2000240"/>
            <a:ext cx="3500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A désigne le plus jeune antécédent devenu non équilibré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285720" y="2786058"/>
            <a:ext cx="3071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Puisque f(A) = 1, son sous arbre gauche est non NIL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285720" y="3571876"/>
            <a:ext cx="2540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Soit donc B le fils gauche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285720" y="4071942"/>
            <a:ext cx="3061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f(B) doit donc avoir la valeur 0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285720" y="4857760"/>
            <a:ext cx="3769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Deux cas sont à considérer : (a) et (b) 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285720" y="5357826"/>
            <a:ext cx="6715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(a)le nouveau nœud est inséré dans le sous arbre gauche de B. Donc f(B) devient 1 et f(A) devient 2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285720" y="5934670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(b) le nouveau nœud est inséré dans le sous arbre droit de B. f(B) devient -1 et f(A) devient 2.</a:t>
            </a:r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4" grpId="0"/>
      <p:bldP spid="15" grpId="0"/>
      <p:bldP spid="1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 (Suppression)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85786" y="1785926"/>
            <a:ext cx="78581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Supprimer le nœud de la feuille</a:t>
            </a:r>
          </a:p>
          <a:p>
            <a:r>
              <a:rPr lang="fr-FR" b="1" dirty="0" smtClean="0">
                <a:cs typeface="Times New Roman" pitchFamily="18" charset="0"/>
              </a:rPr>
              <a:t>Suivre la branche du nœud  supprimé vers la racine. Pour chaque nœud P rencontré faire :</a:t>
            </a:r>
          </a:p>
          <a:p>
            <a:endParaRPr lang="fr-FR" b="1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fr-FR" b="1" dirty="0" smtClean="0">
                <a:cs typeface="Times New Roman" pitchFamily="18" charset="0"/>
              </a:rPr>
              <a:t>Si la différence de niveau entre P et l’un de ses fils devient égale à 2, décrémenter le niveau de P par une  unité. Si , après, le niveau de P est égal au niveau de son fils doit, décrémenter le niveau de  ce dernier.</a:t>
            </a:r>
          </a:p>
          <a:p>
            <a:pPr>
              <a:buFontTx/>
              <a:buChar char="-"/>
            </a:pPr>
            <a:endParaRPr lang="fr-FR" b="1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fr-FR" b="1" dirty="0" smtClean="0">
                <a:cs typeface="Times New Roman" pitchFamily="18" charset="0"/>
              </a:rPr>
              <a:t> </a:t>
            </a:r>
            <a:r>
              <a:rPr lang="fr-FR" b="1" dirty="0" err="1" smtClean="0">
                <a:cs typeface="Times New Roman" pitchFamily="18" charset="0"/>
              </a:rPr>
              <a:t>Skew</a:t>
            </a:r>
            <a:r>
              <a:rPr lang="fr-FR" b="1" dirty="0" smtClean="0">
                <a:cs typeface="Times New Roman" pitchFamily="18" charset="0"/>
              </a:rPr>
              <a:t>(P)</a:t>
            </a:r>
          </a:p>
          <a:p>
            <a:pPr>
              <a:buFontTx/>
              <a:buChar char="-"/>
            </a:pPr>
            <a:endParaRPr lang="fr-FR" b="1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fr-FR" b="1" dirty="0" smtClean="0">
                <a:cs typeface="Times New Roman" pitchFamily="18" charset="0"/>
              </a:rPr>
              <a:t> Split(P) 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</a:t>
            </a:r>
            <a:r>
              <a:rPr lang="fr-FR" b="1" u="sng" dirty="0" smtClean="0"/>
              <a:t>Exemple</a:t>
            </a:r>
            <a:r>
              <a:rPr lang="fr-FR" b="1" u="sng" dirty="0" smtClean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4572000" y="229813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643702" y="30303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116473" y="2533188"/>
            <a:ext cx="1799466" cy="49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00298" y="30332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2772536" y="2533188"/>
            <a:ext cx="179946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116737" y="276531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01895" y="279820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002070" y="20716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3044771" y="3268308"/>
            <a:ext cx="1024745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Ellipse 163"/>
          <p:cNvSpPr/>
          <p:nvPr/>
        </p:nvSpPr>
        <p:spPr>
          <a:xfrm>
            <a:off x="6054822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6340574" y="3601834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6" name="Connecteur droit 165"/>
          <p:cNvCxnSpPr>
            <a:stCxn id="154" idx="2"/>
            <a:endCxn id="164" idx="0"/>
          </p:cNvCxnSpPr>
          <p:nvPr/>
        </p:nvCxnSpPr>
        <p:spPr>
          <a:xfrm rot="10800000" flipV="1">
            <a:off x="6327060" y="3265384"/>
            <a:ext cx="316643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7385113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88175" y="3265384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500166" y="38783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01763" y="364331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2" name="Ellipse 81"/>
          <p:cNvSpPr/>
          <p:nvPr/>
        </p:nvSpPr>
        <p:spPr>
          <a:xfrm>
            <a:off x="2125732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2598767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4" name="Connecteur droit 83"/>
          <p:cNvCxnSpPr>
            <a:stCxn id="80" idx="6"/>
            <a:endCxn id="82" idx="0"/>
          </p:cNvCxnSpPr>
          <p:nvPr/>
        </p:nvCxnSpPr>
        <p:spPr>
          <a:xfrm>
            <a:off x="2044639" y="4113422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1772404" y="3268308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7" name="Ellipse 106"/>
          <p:cNvSpPr/>
          <p:nvPr/>
        </p:nvSpPr>
        <p:spPr>
          <a:xfrm>
            <a:off x="6743613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7029365" y="4500570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9" name="Ellipse 108"/>
          <p:cNvSpPr/>
          <p:nvPr/>
        </p:nvSpPr>
        <p:spPr>
          <a:xfrm>
            <a:off x="8028055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8342280" y="4429132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12" name="Connecteur droit 111"/>
          <p:cNvCxnSpPr>
            <a:stCxn id="167" idx="2"/>
            <a:endCxn id="107" idx="0"/>
          </p:cNvCxnSpPr>
          <p:nvPr/>
        </p:nvCxnSpPr>
        <p:spPr>
          <a:xfrm rot="10800000" flipV="1">
            <a:off x="7015851" y="4122640"/>
            <a:ext cx="369263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/>
          <p:cNvCxnSpPr>
            <a:stCxn id="167" idx="6"/>
            <a:endCxn id="109" idx="0"/>
          </p:cNvCxnSpPr>
          <p:nvPr/>
        </p:nvCxnSpPr>
        <p:spPr>
          <a:xfrm>
            <a:off x="7929586" y="4122640"/>
            <a:ext cx="370706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2" name="Ellipse 151"/>
          <p:cNvSpPr/>
          <p:nvPr/>
        </p:nvSpPr>
        <p:spPr>
          <a:xfrm>
            <a:off x="3884651" y="567353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4241841" y="52656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1" name="Connecteur droit 170"/>
          <p:cNvCxnSpPr>
            <a:stCxn id="116" idx="6"/>
            <a:endCxn id="152" idx="0"/>
          </p:cNvCxnSpPr>
          <p:nvPr/>
        </p:nvCxnSpPr>
        <p:spPr>
          <a:xfrm>
            <a:off x="3687713" y="4949938"/>
            <a:ext cx="469175" cy="7235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6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</a:t>
            </a:r>
            <a:r>
              <a:rPr lang="fr-FR" b="1" u="sng" dirty="0" smtClean="0"/>
              <a:t>Exemple</a:t>
            </a:r>
            <a:r>
              <a:rPr lang="fr-FR" b="1" u="sng" dirty="0" smtClean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4572000" y="229813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643702" y="30303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116473" y="2533188"/>
            <a:ext cx="1799466" cy="49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00298" y="30332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2772536" y="2533188"/>
            <a:ext cx="179946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116737" y="276531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01895" y="279820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002070" y="20716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3044771" y="3268308"/>
            <a:ext cx="1024745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Ellipse 163"/>
          <p:cNvSpPr/>
          <p:nvPr/>
        </p:nvSpPr>
        <p:spPr>
          <a:xfrm>
            <a:off x="6054822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6340574" y="3601834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6" name="Connecteur droit 165"/>
          <p:cNvCxnSpPr>
            <a:stCxn id="154" idx="2"/>
            <a:endCxn id="164" idx="0"/>
          </p:cNvCxnSpPr>
          <p:nvPr/>
        </p:nvCxnSpPr>
        <p:spPr>
          <a:xfrm rot="10800000" flipV="1">
            <a:off x="6327060" y="3265384"/>
            <a:ext cx="316643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7385113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88175" y="3265384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500166" y="38783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01763" y="364331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1772404" y="3268308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7" name="Ellipse 106"/>
          <p:cNvSpPr/>
          <p:nvPr/>
        </p:nvSpPr>
        <p:spPr>
          <a:xfrm>
            <a:off x="6743613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7029365" y="4500570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9" name="Ellipse 108"/>
          <p:cNvSpPr/>
          <p:nvPr/>
        </p:nvSpPr>
        <p:spPr>
          <a:xfrm>
            <a:off x="8028055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8342280" y="4429132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12" name="Connecteur droit 111"/>
          <p:cNvCxnSpPr>
            <a:stCxn id="167" idx="2"/>
            <a:endCxn id="107" idx="0"/>
          </p:cNvCxnSpPr>
          <p:nvPr/>
        </p:nvCxnSpPr>
        <p:spPr>
          <a:xfrm rot="10800000" flipV="1">
            <a:off x="7015851" y="4122640"/>
            <a:ext cx="369263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/>
          <p:cNvCxnSpPr>
            <a:stCxn id="167" idx="6"/>
            <a:endCxn id="109" idx="0"/>
          </p:cNvCxnSpPr>
          <p:nvPr/>
        </p:nvCxnSpPr>
        <p:spPr>
          <a:xfrm>
            <a:off x="7929586" y="4122640"/>
            <a:ext cx="370706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2" name="Ellipse 151"/>
          <p:cNvSpPr/>
          <p:nvPr/>
        </p:nvSpPr>
        <p:spPr>
          <a:xfrm>
            <a:off x="3884651" y="567353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4241841" y="52656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1" name="Connecteur droit 170"/>
          <p:cNvCxnSpPr>
            <a:stCxn id="116" idx="6"/>
            <a:endCxn id="152" idx="0"/>
          </p:cNvCxnSpPr>
          <p:nvPr/>
        </p:nvCxnSpPr>
        <p:spPr>
          <a:xfrm>
            <a:off x="3687713" y="4949938"/>
            <a:ext cx="469175" cy="7235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68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072198" y="5429264"/>
            <a:ext cx="24320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Remplacer 68 par 82</a:t>
            </a:r>
          </a:p>
          <a:p>
            <a:pPr algn="ctr"/>
            <a:r>
              <a:rPr lang="fr-FR" b="1" dirty="0" err="1" smtClean="0">
                <a:solidFill>
                  <a:srgbClr val="FF0000"/>
                </a:solidFill>
              </a:rPr>
              <a:t>Niv</a:t>
            </a:r>
            <a:r>
              <a:rPr lang="fr-FR" b="1" dirty="0" smtClean="0">
                <a:solidFill>
                  <a:srgbClr val="FF0000"/>
                </a:solidFill>
              </a:rPr>
              <a:t>(85)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 1; </a:t>
            </a:r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Niv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(90)1</a:t>
            </a:r>
          </a:p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(90); Split(85)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4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</a:t>
            </a:r>
            <a:r>
              <a:rPr lang="fr-FR" b="1" u="sng" dirty="0" smtClean="0"/>
              <a:t>Exemple</a:t>
            </a:r>
            <a:r>
              <a:rPr lang="fr-FR" b="1" u="sng" dirty="0" smtClean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4572000" y="229813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643702" y="30303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116473" y="2533188"/>
            <a:ext cx="1799466" cy="49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00298" y="30332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2772536" y="2533188"/>
            <a:ext cx="179946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116737" y="276531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01895" y="279820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002070" y="20716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3044771" y="3268308"/>
            <a:ext cx="1024745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Ellipse 163"/>
          <p:cNvSpPr/>
          <p:nvPr/>
        </p:nvSpPr>
        <p:spPr>
          <a:xfrm>
            <a:off x="6054822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6340574" y="3601834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6" name="Connecteur droit 165"/>
          <p:cNvCxnSpPr>
            <a:stCxn id="154" idx="2"/>
            <a:endCxn id="164" idx="0"/>
          </p:cNvCxnSpPr>
          <p:nvPr/>
        </p:nvCxnSpPr>
        <p:spPr>
          <a:xfrm rot="10800000" flipV="1">
            <a:off x="6327060" y="3265384"/>
            <a:ext cx="316643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7385113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88175" y="3265384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500166" y="38783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01763" y="364331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1772404" y="3268308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9" name="Ellipse 108"/>
          <p:cNvSpPr/>
          <p:nvPr/>
        </p:nvSpPr>
        <p:spPr>
          <a:xfrm>
            <a:off x="8028055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8342280" y="4429132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14" name="Connecteur droit 113"/>
          <p:cNvCxnSpPr>
            <a:stCxn id="167" idx="6"/>
            <a:endCxn id="109" idx="0"/>
          </p:cNvCxnSpPr>
          <p:nvPr/>
        </p:nvCxnSpPr>
        <p:spPr>
          <a:xfrm>
            <a:off x="7929586" y="4122640"/>
            <a:ext cx="370706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2" name="Ellipse 151"/>
          <p:cNvSpPr/>
          <p:nvPr/>
        </p:nvSpPr>
        <p:spPr>
          <a:xfrm>
            <a:off x="3884651" y="567353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4241841" y="52656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1" name="Connecteur droit 170"/>
          <p:cNvCxnSpPr>
            <a:stCxn id="116" idx="6"/>
            <a:endCxn id="152" idx="0"/>
          </p:cNvCxnSpPr>
          <p:nvPr/>
        </p:nvCxnSpPr>
        <p:spPr>
          <a:xfrm>
            <a:off x="3687713" y="4949938"/>
            <a:ext cx="469175" cy="7235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764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91, 27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</a:t>
            </a:r>
            <a:r>
              <a:rPr lang="fr-FR" b="1" u="sng" dirty="0" smtClean="0"/>
              <a:t>Exemple</a:t>
            </a:r>
            <a:r>
              <a:rPr lang="fr-FR" b="1" u="sng" dirty="0" smtClean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4572000" y="229813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643702" y="30303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116473" y="2533188"/>
            <a:ext cx="1799466" cy="49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00298" y="30332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2772536" y="2533188"/>
            <a:ext cx="179946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116737" y="276531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01895" y="279820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002070" y="20716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3044771" y="3268308"/>
            <a:ext cx="1024745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Ellipse 163"/>
          <p:cNvSpPr/>
          <p:nvPr/>
        </p:nvSpPr>
        <p:spPr>
          <a:xfrm>
            <a:off x="6054822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6340574" y="3601834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6" name="Connecteur droit 165"/>
          <p:cNvCxnSpPr>
            <a:stCxn id="154" idx="2"/>
            <a:endCxn id="164" idx="0"/>
          </p:cNvCxnSpPr>
          <p:nvPr/>
        </p:nvCxnSpPr>
        <p:spPr>
          <a:xfrm rot="10800000" flipV="1">
            <a:off x="6327060" y="3265384"/>
            <a:ext cx="316643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7385113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88175" y="3265384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500166" y="38783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01763" y="364331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1772404" y="3268308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86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072198" y="5429264"/>
            <a:ext cx="2270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Remplacer 86 par 90</a:t>
            </a:r>
          </a:p>
          <a:p>
            <a:pPr algn="ctr"/>
            <a:r>
              <a:rPr lang="fr-FR" b="1" dirty="0" err="1" smtClean="0">
                <a:solidFill>
                  <a:srgbClr val="FF0000"/>
                </a:solidFill>
              </a:rPr>
              <a:t>Niv</a:t>
            </a:r>
            <a:r>
              <a:rPr lang="fr-FR" b="1" dirty="0" smtClean="0">
                <a:solidFill>
                  <a:srgbClr val="FF0000"/>
                </a:solidFill>
              </a:rPr>
              <a:t>(90)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 1; </a:t>
            </a:r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(90)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40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</a:t>
            </a:r>
            <a:r>
              <a:rPr lang="fr-FR" b="1" u="sng" dirty="0" smtClean="0"/>
              <a:t>Exemple</a:t>
            </a:r>
            <a:r>
              <a:rPr lang="fr-FR" b="1" u="sng" dirty="0" smtClean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4572000" y="229813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643702" y="30303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116473" y="2533188"/>
            <a:ext cx="1799466" cy="49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00298" y="30332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2772536" y="2533188"/>
            <a:ext cx="179946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116737" y="276531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01895" y="279820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002070" y="20716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3044771" y="3268308"/>
            <a:ext cx="1024745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7385113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88175" y="3265384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500166" y="38783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01763" y="364331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1772404" y="3268308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6072198" y="5429264"/>
            <a:ext cx="2217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Niv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(82)2; </a:t>
            </a:r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(82)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</a:t>
            </a:r>
            <a:r>
              <a:rPr lang="fr-FR" b="1" u="sng" dirty="0" smtClean="0"/>
              <a:t>Exemple</a:t>
            </a:r>
            <a:r>
              <a:rPr lang="fr-FR" b="1" u="sng" dirty="0" smtClean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5070624" y="286963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5956353" y="383688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615097" y="3104692"/>
            <a:ext cx="613493" cy="73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3786182" y="200024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61" idx="0"/>
          </p:cNvCxnSpPr>
          <p:nvPr/>
        </p:nvCxnSpPr>
        <p:spPr>
          <a:xfrm rot="10800000" flipV="1">
            <a:off x="4069516" y="3104692"/>
            <a:ext cx="1001108" cy="744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642938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4187779" y="1765186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500694" y="264318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7" name="Ellipse 166"/>
          <p:cNvSpPr/>
          <p:nvPr/>
        </p:nvSpPr>
        <p:spPr>
          <a:xfrm>
            <a:off x="6697764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6500826" y="4071942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011989" y="4378434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2786050" y="28453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3187647" y="26103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3058288" y="2235294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6072198" y="5429264"/>
            <a:ext cx="1062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(82)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38" name="Connecteur droit 37"/>
          <p:cNvCxnSpPr>
            <a:stCxn id="156" idx="6"/>
            <a:endCxn id="153" idx="0"/>
          </p:cNvCxnSpPr>
          <p:nvPr/>
        </p:nvCxnSpPr>
        <p:spPr>
          <a:xfrm>
            <a:off x="4330655" y="2235294"/>
            <a:ext cx="1012206" cy="634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</a:t>
            </a:r>
            <a:r>
              <a:rPr lang="fr-FR" b="1" u="sng" dirty="0" smtClean="0"/>
              <a:t>Exemple</a:t>
            </a:r>
            <a:r>
              <a:rPr lang="fr-FR" b="1" u="sng" dirty="0" smtClean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5554756" y="315539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583361" y="403046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6099229" y="3390444"/>
            <a:ext cx="756369" cy="640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912992" y="200024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88" idx="0"/>
          </p:cNvCxnSpPr>
          <p:nvPr/>
        </p:nvCxnSpPr>
        <p:spPr>
          <a:xfrm rot="10800000" flipV="1">
            <a:off x="5042618" y="3390444"/>
            <a:ext cx="512139" cy="681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056396" y="3765450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3314589" y="1765186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984826" y="29289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4270314" y="247956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743349" y="221455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7" name="Ellipse 166"/>
          <p:cNvSpPr/>
          <p:nvPr/>
        </p:nvSpPr>
        <p:spPr>
          <a:xfrm>
            <a:off x="7385113" y="481628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27834" y="4265516"/>
            <a:ext cx="529516" cy="5507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4500570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912860" y="28453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314457" y="26103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2185098" y="2235294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770380" y="407194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5243415" y="38069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368651" y="330686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770248" y="307181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153" idx="0"/>
          </p:cNvCxnSpPr>
          <p:nvPr/>
        </p:nvCxnSpPr>
        <p:spPr>
          <a:xfrm>
            <a:off x="4814787" y="2714620"/>
            <a:ext cx="1012206" cy="4407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640888" y="2714620"/>
            <a:ext cx="629426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>
            <a:stCxn id="156" idx="6"/>
            <a:endCxn id="161" idx="0"/>
          </p:cNvCxnSpPr>
          <p:nvPr/>
        </p:nvCxnSpPr>
        <p:spPr>
          <a:xfrm>
            <a:off x="3457465" y="2235294"/>
            <a:ext cx="1085086" cy="2442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6072198" y="5429264"/>
            <a:ext cx="987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Split(39)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</a:t>
            </a:r>
            <a:r>
              <a:rPr lang="fr-FR" b="1" u="sng" dirty="0" smtClean="0"/>
              <a:t>Exemple</a:t>
            </a:r>
            <a:r>
              <a:rPr lang="fr-FR" b="1" u="sng" dirty="0" smtClean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5554756" y="295889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583361" y="37746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6099229" y="3193946"/>
            <a:ext cx="756369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27329" y="294967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88" idx="0"/>
          </p:cNvCxnSpPr>
          <p:nvPr/>
        </p:nvCxnSpPr>
        <p:spPr>
          <a:xfrm rot="10800000" flipV="1">
            <a:off x="5042618" y="3193946"/>
            <a:ext cx="512139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056396" y="350043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28926" y="271462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984826" y="27324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86182" y="185736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59217" y="1592352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797015" y="379478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198612" y="35597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2069253" y="3184728"/>
            <a:ext cx="458077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770380" y="381614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5243415" y="3551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286116" y="378619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687713" y="3551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153" idx="0"/>
          </p:cNvCxnSpPr>
          <p:nvPr/>
        </p:nvCxnSpPr>
        <p:spPr>
          <a:xfrm>
            <a:off x="4330655" y="2092418"/>
            <a:ext cx="1496338" cy="8664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56" idx="0"/>
          </p:cNvCxnSpPr>
          <p:nvPr/>
        </p:nvCxnSpPr>
        <p:spPr>
          <a:xfrm rot="10800000" flipV="1">
            <a:off x="2799566" y="2092418"/>
            <a:ext cx="986616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90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2" name="Ellipse 31"/>
          <p:cNvSpPr/>
          <p:nvPr/>
        </p:nvSpPr>
        <p:spPr>
          <a:xfrm>
            <a:off x="7456551" y="460196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33" name="Connecteur droit 32"/>
          <p:cNvCxnSpPr>
            <a:stCxn id="154" idx="6"/>
            <a:endCxn id="32" idx="0"/>
          </p:cNvCxnSpPr>
          <p:nvPr/>
        </p:nvCxnSpPr>
        <p:spPr>
          <a:xfrm>
            <a:off x="7127834" y="4009722"/>
            <a:ext cx="600954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7770776" y="428625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43" name="Connecteur droit 42"/>
          <p:cNvCxnSpPr>
            <a:stCxn id="156" idx="6"/>
            <a:endCxn id="116" idx="0"/>
          </p:cNvCxnSpPr>
          <p:nvPr/>
        </p:nvCxnSpPr>
        <p:spPr>
          <a:xfrm>
            <a:off x="3071802" y="3184728"/>
            <a:ext cx="486551" cy="601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</a:t>
            </a:r>
            <a:r>
              <a:rPr lang="fr-FR" b="1" u="sng" dirty="0" smtClean="0"/>
              <a:t>Exemple</a:t>
            </a:r>
            <a:r>
              <a:rPr lang="fr-FR" b="1" u="sng" dirty="0" smtClean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5554756" y="295889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583361" y="37746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6099229" y="3193946"/>
            <a:ext cx="756369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27329" y="294967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88" idx="0"/>
          </p:cNvCxnSpPr>
          <p:nvPr/>
        </p:nvCxnSpPr>
        <p:spPr>
          <a:xfrm rot="10800000" flipV="1">
            <a:off x="5042618" y="3193946"/>
            <a:ext cx="512139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056396" y="350043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28926" y="271462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984826" y="27324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86182" y="185736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59217" y="159235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797015" y="379478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198612" y="35597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2069253" y="3184728"/>
            <a:ext cx="458077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770380" y="381614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5243415" y="3551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286116" y="378619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687713" y="3551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153" idx="0"/>
          </p:cNvCxnSpPr>
          <p:nvPr/>
        </p:nvCxnSpPr>
        <p:spPr>
          <a:xfrm>
            <a:off x="4330655" y="2092418"/>
            <a:ext cx="1496338" cy="8664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56" idx="0"/>
          </p:cNvCxnSpPr>
          <p:nvPr/>
        </p:nvCxnSpPr>
        <p:spPr>
          <a:xfrm rot="10800000" flipV="1">
            <a:off x="2799566" y="2092418"/>
            <a:ext cx="986616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44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43" name="Connecteur droit 42"/>
          <p:cNvCxnSpPr>
            <a:stCxn id="156" idx="6"/>
            <a:endCxn id="116" idx="0"/>
          </p:cNvCxnSpPr>
          <p:nvPr/>
        </p:nvCxnSpPr>
        <p:spPr>
          <a:xfrm>
            <a:off x="3071802" y="3184728"/>
            <a:ext cx="486551" cy="601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6072198" y="5429264"/>
            <a:ext cx="23348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Niv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(39) 1; </a:t>
            </a:r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(39);</a:t>
            </a:r>
          </a:p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Niv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(45) 2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Techniques d'équilibrage </a:t>
            </a:r>
            <a:r>
              <a:rPr lang="fr-FR" b="1" i="1" u="sng" dirty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074" name="Picture 2" descr="C:\PPT Cours SDD\Chap11\Image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379867"/>
            <a:ext cx="5610250" cy="3192273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428596" y="2000240"/>
            <a:ext cx="26431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Transformer l'arbre de telle sorte que</a:t>
            </a:r>
            <a:endParaRPr lang="fr-FR" dirty="0"/>
          </a:p>
        </p:txBody>
      </p:sp>
      <p:sp>
        <p:nvSpPr>
          <p:cNvPr id="18" name="Rectangle 17"/>
          <p:cNvSpPr/>
          <p:nvPr/>
        </p:nvSpPr>
        <p:spPr>
          <a:xfrm>
            <a:off x="428596" y="2928934"/>
            <a:ext cx="2282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l'</a:t>
            </a:r>
            <a:r>
              <a:rPr lang="fr-FR" b="1" dirty="0" err="1" smtClean="0"/>
              <a:t>inordre</a:t>
            </a:r>
            <a:r>
              <a:rPr lang="fr-FR" b="1" dirty="0" smtClean="0"/>
              <a:t> soit préservé</a:t>
            </a:r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428596" y="3571876"/>
            <a:ext cx="2500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l'arbre transformé soit équilibré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</a:t>
            </a:r>
            <a:r>
              <a:rPr lang="fr-FR" b="1" u="sng" dirty="0" smtClean="0"/>
              <a:t>Exemple</a:t>
            </a:r>
            <a:r>
              <a:rPr lang="fr-FR" b="1" u="sng" dirty="0" smtClean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153" name="Ellipse 152"/>
          <p:cNvSpPr/>
          <p:nvPr/>
        </p:nvSpPr>
        <p:spPr>
          <a:xfrm>
            <a:off x="5554756" y="295889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583361" y="37746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6099229" y="3193946"/>
            <a:ext cx="756369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27329" y="294967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88" idx="0"/>
          </p:cNvCxnSpPr>
          <p:nvPr/>
        </p:nvCxnSpPr>
        <p:spPr>
          <a:xfrm rot="10800000" flipV="1">
            <a:off x="5042618" y="3193946"/>
            <a:ext cx="512139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056396" y="350043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28926" y="271462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984826" y="27324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86182" y="185736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59217" y="159235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88" name="Ellipse 87"/>
          <p:cNvSpPr/>
          <p:nvPr/>
        </p:nvSpPr>
        <p:spPr>
          <a:xfrm>
            <a:off x="4770380" y="381614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5243415" y="3551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286116" y="378619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687713" y="3551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153" idx="0"/>
          </p:cNvCxnSpPr>
          <p:nvPr/>
        </p:nvCxnSpPr>
        <p:spPr>
          <a:xfrm>
            <a:off x="4330655" y="2092418"/>
            <a:ext cx="1496338" cy="8664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56" idx="0"/>
          </p:cNvCxnSpPr>
          <p:nvPr/>
        </p:nvCxnSpPr>
        <p:spPr>
          <a:xfrm rot="10800000" flipV="1">
            <a:off x="2799566" y="2092418"/>
            <a:ext cx="986616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45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43" name="Connecteur droit 42"/>
          <p:cNvCxnSpPr>
            <a:stCxn id="156" idx="6"/>
            <a:endCxn id="116" idx="0"/>
          </p:cNvCxnSpPr>
          <p:nvPr/>
        </p:nvCxnSpPr>
        <p:spPr>
          <a:xfrm>
            <a:off x="3071802" y="3184728"/>
            <a:ext cx="486551" cy="601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6072198" y="5429264"/>
            <a:ext cx="21675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Remplacer 45 par 50</a:t>
            </a:r>
          </a:p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Niv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(82) 1; 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29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AA(Suppression/ </a:t>
            </a:r>
            <a:r>
              <a:rPr lang="fr-FR" b="1" u="sng" dirty="0" smtClean="0"/>
              <a:t>Exemple</a:t>
            </a:r>
            <a:r>
              <a:rPr lang="fr-FR" b="1" u="sng" dirty="0" smtClean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de Anderson</a:t>
            </a:r>
            <a:endParaRPr lang="fr-FR" sz="3600" dirty="0"/>
          </a:p>
        </p:txBody>
      </p:sp>
      <p:sp>
        <p:nvSpPr>
          <p:cNvPr id="44" name="Flèche droite 43"/>
          <p:cNvSpPr/>
          <p:nvPr/>
        </p:nvSpPr>
        <p:spPr>
          <a:xfrm>
            <a:off x="3714744" y="250030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3714744" y="2143116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85</a:t>
            </a:r>
            <a:endParaRPr lang="fr-FR" b="1" dirty="0">
              <a:solidFill>
                <a:srgbClr val="FF0000"/>
              </a:solidFill>
            </a:endParaRPr>
          </a:p>
        </p:txBody>
      </p:sp>
      <p:grpSp>
        <p:nvGrpSpPr>
          <p:cNvPr id="2" name="Groupe 25"/>
          <p:cNvGrpSpPr/>
          <p:nvPr/>
        </p:nvGrpSpPr>
        <p:grpSpPr>
          <a:xfrm>
            <a:off x="785786" y="2071678"/>
            <a:ext cx="3143272" cy="1640150"/>
            <a:chOff x="2471825" y="1574536"/>
            <a:chExt cx="4830753" cy="2663946"/>
          </a:xfrm>
        </p:grpSpPr>
        <p:sp>
          <p:nvSpPr>
            <p:cNvPr id="153" name="Ellipse 152"/>
            <p:cNvSpPr/>
            <p:nvPr/>
          </p:nvSpPr>
          <p:spPr>
            <a:xfrm>
              <a:off x="5499252" y="2941076"/>
              <a:ext cx="544473" cy="47010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82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54" name="Ellipse 153"/>
            <p:cNvSpPr/>
            <p:nvPr/>
          </p:nvSpPr>
          <p:spPr>
            <a:xfrm>
              <a:off x="6527857" y="3756852"/>
              <a:ext cx="544473" cy="47010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85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155" name="Connecteur droit 154"/>
            <p:cNvCxnSpPr>
              <a:stCxn id="153" idx="6"/>
              <a:endCxn id="154" idx="0"/>
            </p:cNvCxnSpPr>
            <p:nvPr/>
          </p:nvCxnSpPr>
          <p:spPr>
            <a:xfrm>
              <a:off x="6043725" y="3176130"/>
              <a:ext cx="756369" cy="5807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/>
            <p:cNvSpPr/>
            <p:nvPr/>
          </p:nvSpPr>
          <p:spPr>
            <a:xfrm>
              <a:off x="2471825" y="2931858"/>
              <a:ext cx="544473" cy="47010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26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7000892" y="3482622"/>
              <a:ext cx="30168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2873422" y="269680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5929321" y="2714620"/>
              <a:ext cx="463648" cy="5998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161" name="Ellipse 160"/>
            <p:cNvSpPr/>
            <p:nvPr/>
          </p:nvSpPr>
          <p:spPr>
            <a:xfrm>
              <a:off x="3730678" y="1839548"/>
              <a:ext cx="544473" cy="47010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50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4203713" y="1574536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sp>
          <p:nvSpPr>
            <p:cNvPr id="116" name="Ellipse 115"/>
            <p:cNvSpPr/>
            <p:nvPr/>
          </p:nvSpPr>
          <p:spPr>
            <a:xfrm>
              <a:off x="3230612" y="3768374"/>
              <a:ext cx="544473" cy="47010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39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3632209" y="3533320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cxnSp>
          <p:nvCxnSpPr>
            <p:cNvPr id="173" name="Connecteur droit 172"/>
            <p:cNvCxnSpPr>
              <a:stCxn id="161" idx="6"/>
              <a:endCxn id="153" idx="0"/>
            </p:cNvCxnSpPr>
            <p:nvPr/>
          </p:nvCxnSpPr>
          <p:spPr>
            <a:xfrm>
              <a:off x="4275151" y="2074602"/>
              <a:ext cx="1496338" cy="8664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/>
            <p:cNvCxnSpPr>
              <a:stCxn id="161" idx="2"/>
              <a:endCxn id="156" idx="0"/>
            </p:cNvCxnSpPr>
            <p:nvPr/>
          </p:nvCxnSpPr>
          <p:spPr>
            <a:xfrm rot="10800000" flipV="1">
              <a:off x="2744062" y="2074602"/>
              <a:ext cx="986616" cy="8572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156" idx="6"/>
              <a:endCxn id="116" idx="0"/>
            </p:cNvCxnSpPr>
            <p:nvPr/>
          </p:nvCxnSpPr>
          <p:spPr>
            <a:xfrm>
              <a:off x="3016298" y="3166912"/>
              <a:ext cx="486551" cy="6014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e 45"/>
          <p:cNvGrpSpPr/>
          <p:nvPr/>
        </p:nvGrpSpPr>
        <p:grpSpPr>
          <a:xfrm>
            <a:off x="4714876" y="2071678"/>
            <a:ext cx="2551408" cy="1640150"/>
            <a:chOff x="4714876" y="2071678"/>
            <a:chExt cx="2551408" cy="1640150"/>
          </a:xfrm>
        </p:grpSpPr>
        <p:sp>
          <p:nvSpPr>
            <p:cNvPr id="28" name="Ellipse 27"/>
            <p:cNvSpPr/>
            <p:nvPr/>
          </p:nvSpPr>
          <p:spPr>
            <a:xfrm>
              <a:off x="6684761" y="2913035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82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2" name="Ellipse 31"/>
            <p:cNvSpPr/>
            <p:nvPr/>
          </p:nvSpPr>
          <p:spPr>
            <a:xfrm>
              <a:off x="4714876" y="2907360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26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976187" y="2762641"/>
              <a:ext cx="196301" cy="2273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964598" y="2773610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36" name="Ellipse 35"/>
            <p:cNvSpPr/>
            <p:nvPr/>
          </p:nvSpPr>
          <p:spPr>
            <a:xfrm>
              <a:off x="5533986" y="2234842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50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841780" y="2071678"/>
              <a:ext cx="196301" cy="2273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sp>
          <p:nvSpPr>
            <p:cNvPr id="38" name="Ellipse 37"/>
            <p:cNvSpPr/>
            <p:nvPr/>
          </p:nvSpPr>
          <p:spPr>
            <a:xfrm>
              <a:off x="5208603" y="3422390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39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469914" y="3277671"/>
              <a:ext cx="196301" cy="2273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cxnSp>
          <p:nvCxnSpPr>
            <p:cNvPr id="40" name="Connecteur droit 39"/>
            <p:cNvCxnSpPr>
              <a:stCxn id="36" idx="6"/>
              <a:endCxn id="28" idx="0"/>
            </p:cNvCxnSpPr>
            <p:nvPr/>
          </p:nvCxnSpPr>
          <p:spPr>
            <a:xfrm>
              <a:off x="5888263" y="2379561"/>
              <a:ext cx="973636" cy="5334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36" idx="2"/>
              <a:endCxn id="32" idx="0"/>
            </p:cNvCxnSpPr>
            <p:nvPr/>
          </p:nvCxnSpPr>
          <p:spPr>
            <a:xfrm rot="10800000" flipV="1">
              <a:off x="4892015" y="2379561"/>
              <a:ext cx="641971" cy="5277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>
              <a:stCxn id="32" idx="6"/>
              <a:endCxn id="38" idx="0"/>
            </p:cNvCxnSpPr>
            <p:nvPr/>
          </p:nvCxnSpPr>
          <p:spPr>
            <a:xfrm>
              <a:off x="5069153" y="3052079"/>
              <a:ext cx="316589" cy="3703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Flèche droite 46"/>
          <p:cNvSpPr/>
          <p:nvPr/>
        </p:nvSpPr>
        <p:spPr>
          <a:xfrm>
            <a:off x="7643834" y="250030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/>
          <p:cNvSpPr/>
          <p:nvPr/>
        </p:nvSpPr>
        <p:spPr>
          <a:xfrm>
            <a:off x="7643834" y="2143116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82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42910" y="5000636"/>
            <a:ext cx="23348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Niv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(50) 1; </a:t>
            </a:r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(50);</a:t>
            </a:r>
          </a:p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(50); Split(26)</a:t>
            </a:r>
            <a:endParaRPr lang="fr-FR" b="1" dirty="0">
              <a:solidFill>
                <a:srgbClr val="FF0000"/>
              </a:solidFill>
            </a:endParaRPr>
          </a:p>
        </p:txBody>
      </p:sp>
      <p:grpSp>
        <p:nvGrpSpPr>
          <p:cNvPr id="5" name="Groupe 61"/>
          <p:cNvGrpSpPr/>
          <p:nvPr/>
        </p:nvGrpSpPr>
        <p:grpSpPr>
          <a:xfrm>
            <a:off x="4000496" y="4429132"/>
            <a:ext cx="2551408" cy="1130795"/>
            <a:chOff x="4000496" y="4429132"/>
            <a:chExt cx="2551408" cy="1130795"/>
          </a:xfrm>
        </p:grpSpPr>
        <p:sp>
          <p:nvSpPr>
            <p:cNvPr id="51" name="Ellipse 50"/>
            <p:cNvSpPr/>
            <p:nvPr/>
          </p:nvSpPr>
          <p:spPr>
            <a:xfrm>
              <a:off x="5970381" y="5270489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50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52" name="Ellipse 51"/>
            <p:cNvSpPr/>
            <p:nvPr/>
          </p:nvSpPr>
          <p:spPr>
            <a:xfrm>
              <a:off x="4000496" y="5264814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26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304261" y="5120095"/>
              <a:ext cx="196301" cy="2273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250218" y="513106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55" name="Ellipse 54"/>
            <p:cNvSpPr/>
            <p:nvPr/>
          </p:nvSpPr>
          <p:spPr>
            <a:xfrm>
              <a:off x="4819606" y="4592296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39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127400" y="4429132"/>
              <a:ext cx="196301" cy="2273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cxnSp>
          <p:nvCxnSpPr>
            <p:cNvPr id="59" name="Connecteur droit 58"/>
            <p:cNvCxnSpPr>
              <a:stCxn id="55" idx="6"/>
              <a:endCxn id="51" idx="0"/>
            </p:cNvCxnSpPr>
            <p:nvPr/>
          </p:nvCxnSpPr>
          <p:spPr>
            <a:xfrm>
              <a:off x="5173883" y="4737015"/>
              <a:ext cx="973636" cy="5334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/>
            <p:cNvCxnSpPr>
              <a:stCxn id="55" idx="2"/>
              <a:endCxn id="52" idx="0"/>
            </p:cNvCxnSpPr>
            <p:nvPr/>
          </p:nvCxnSpPr>
          <p:spPr>
            <a:xfrm rot="10800000" flipV="1">
              <a:off x="4177635" y="4737015"/>
              <a:ext cx="641971" cy="5277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47" grpId="0" animBg="1"/>
      <p:bldP spid="48" grpId="0"/>
      <p:bldP spid="49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b="1" i="1" dirty="0" smtClean="0">
                <a:ea typeface="新細明體" pitchFamily="18" charset="-120"/>
              </a:rPr>
              <a:t>Types de </a:t>
            </a:r>
            <a:r>
              <a:rPr lang="en-US" altLang="zh-TW" sz="1400" b="1" i="1" dirty="0" err="1" smtClean="0">
                <a:ea typeface="新細明體" pitchFamily="18" charset="-120"/>
              </a:rPr>
              <a:t>noeud</a:t>
            </a:r>
            <a:r>
              <a:rPr lang="en-US" altLang="zh-TW" sz="1400" b="1" i="1" dirty="0" smtClean="0">
                <a:ea typeface="新細明體" pitchFamily="18" charset="-120"/>
              </a:rPr>
              <a:t> </a:t>
            </a:r>
            <a:r>
              <a:rPr lang="en-US" altLang="zh-TW" sz="1400" b="1" i="1" dirty="0" err="1" smtClean="0">
                <a:ea typeface="新細明體" pitchFamily="18" charset="-120"/>
              </a:rPr>
              <a:t>dans</a:t>
            </a:r>
            <a:r>
              <a:rPr lang="en-US" altLang="zh-TW" sz="1400" b="1" i="1" dirty="0" smtClean="0">
                <a:ea typeface="新細明體" pitchFamily="18" charset="-120"/>
              </a:rPr>
              <a:t> un 2-4 tree</a:t>
            </a:r>
            <a:endParaRPr lang="en-US" altLang="zh-TW" sz="1400" i="1" dirty="0">
              <a:ea typeface="新細明體" pitchFamily="18" charset="-12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3" y="2285993"/>
            <a:ext cx="1643074" cy="1049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2214554"/>
            <a:ext cx="1866369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>
            <a:off x="1500166" y="400050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2-</a:t>
            </a:r>
            <a:r>
              <a:rPr lang="fr-FR" dirty="0" err="1" smtClean="0"/>
              <a:t>noeud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3571868" y="400050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3-</a:t>
            </a:r>
            <a:r>
              <a:rPr lang="fr-FR" dirty="0" err="1" smtClean="0"/>
              <a:t>noeud</a:t>
            </a:r>
            <a:endParaRPr lang="fr-FR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2214554"/>
            <a:ext cx="2111673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ZoneTexte 13"/>
          <p:cNvSpPr txBox="1"/>
          <p:nvPr/>
        </p:nvSpPr>
        <p:spPr>
          <a:xfrm>
            <a:off x="5929322" y="371475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4-</a:t>
            </a:r>
            <a:r>
              <a:rPr lang="fr-FR" dirty="0" err="1" smtClean="0"/>
              <a:t>noeud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 Exemple)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938339"/>
            <a:ext cx="6398189" cy="2276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b="1" i="1" dirty="0" smtClean="0">
                <a:ea typeface="新細明體" pitchFamily="18" charset="-120"/>
              </a:rPr>
              <a:t>Types de </a:t>
            </a:r>
            <a:r>
              <a:rPr lang="en-US" altLang="zh-TW" sz="1400" b="1" i="1" dirty="0" err="1" smtClean="0">
                <a:ea typeface="新細明體" pitchFamily="18" charset="-120"/>
              </a:rPr>
              <a:t>noeud</a:t>
            </a:r>
            <a:r>
              <a:rPr lang="en-US" altLang="zh-TW" sz="1400" b="1" i="1" dirty="0" smtClean="0">
                <a:ea typeface="新細明體" pitchFamily="18" charset="-120"/>
              </a:rPr>
              <a:t> </a:t>
            </a:r>
            <a:r>
              <a:rPr lang="en-US" altLang="zh-TW" sz="1400" b="1" i="1" dirty="0" err="1" smtClean="0">
                <a:ea typeface="新細明體" pitchFamily="18" charset="-120"/>
              </a:rPr>
              <a:t>dans</a:t>
            </a:r>
            <a:r>
              <a:rPr lang="en-US" altLang="zh-TW" sz="1400" b="1" i="1" dirty="0" smtClean="0">
                <a:ea typeface="新細明體" pitchFamily="18" charset="-120"/>
              </a:rPr>
              <a:t> un 2-3 tree</a:t>
            </a:r>
            <a:endParaRPr lang="en-US" altLang="zh-TW" sz="1400" i="1" dirty="0">
              <a:ea typeface="新細明體" pitchFamily="18" charset="-12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L’ insertion </a:t>
            </a:r>
            <a:r>
              <a:rPr lang="en-US" altLang="zh-TW" b="1" dirty="0" err="1" smtClean="0">
                <a:cs typeface="Times New Roman" pitchFamily="18" charset="0"/>
              </a:rPr>
              <a:t>peut</a:t>
            </a:r>
            <a:r>
              <a:rPr lang="en-US" altLang="zh-TW" b="1" dirty="0" smtClean="0">
                <a:cs typeface="Times New Roman" pitchFamily="18" charset="0"/>
              </a:rPr>
              <a:t>  </a:t>
            </a:r>
            <a:r>
              <a:rPr lang="en-US" altLang="zh-TW" b="1" dirty="0" err="1" smtClean="0">
                <a:cs typeface="Times New Roman" pitchFamily="18" charset="0"/>
              </a:rPr>
              <a:t>etre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ascendante</a:t>
            </a:r>
            <a:r>
              <a:rPr lang="en-US" altLang="zh-TW" b="1" dirty="0" smtClean="0">
                <a:cs typeface="Times New Roman" pitchFamily="18" charset="0"/>
              </a:rPr>
              <a:t> (Bottom up) </a:t>
            </a:r>
            <a:r>
              <a:rPr lang="en-US" altLang="zh-TW" b="1" dirty="0" err="1" smtClean="0">
                <a:cs typeface="Times New Roman" pitchFamily="18" charset="0"/>
              </a:rPr>
              <a:t>ou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descendante</a:t>
            </a:r>
            <a:r>
              <a:rPr lang="en-US" altLang="zh-TW" b="1" dirty="0" smtClean="0">
                <a:cs typeface="Times New Roman" pitchFamily="18" charset="0"/>
              </a:rPr>
              <a:t> (Top Down)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5786" y="4214818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Le </a:t>
            </a:r>
            <a:r>
              <a:rPr lang="en-US" altLang="zh-TW" b="1" dirty="0" err="1" smtClean="0">
                <a:cs typeface="Times New Roman" pitchFamily="18" charset="0"/>
              </a:rPr>
              <a:t>noeud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éclaté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peut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etre</a:t>
            </a:r>
            <a:r>
              <a:rPr lang="en-US" altLang="zh-TW" b="1" dirty="0" smtClean="0">
                <a:cs typeface="Times New Roman" pitchFamily="18" charset="0"/>
              </a:rPr>
              <a:t> la </a:t>
            </a:r>
            <a:r>
              <a:rPr lang="en-US" altLang="zh-TW" b="1" dirty="0" err="1" smtClean="0">
                <a:cs typeface="Times New Roman" pitchFamily="18" charset="0"/>
              </a:rPr>
              <a:t>racine</a:t>
            </a:r>
            <a:r>
              <a:rPr lang="en-US" altLang="zh-TW" b="1" dirty="0" smtClean="0">
                <a:cs typeface="Times New Roman" pitchFamily="18" charset="0"/>
              </a:rPr>
              <a:t>, un 2-noeud </a:t>
            </a:r>
            <a:r>
              <a:rPr lang="en-US" altLang="zh-TW" b="1" dirty="0" err="1" smtClean="0">
                <a:cs typeface="Times New Roman" pitchFamily="18" charset="0"/>
              </a:rPr>
              <a:t>ou</a:t>
            </a:r>
            <a:r>
              <a:rPr lang="en-US" altLang="zh-TW" b="1" dirty="0" smtClean="0">
                <a:cs typeface="Times New Roman" pitchFamily="18" charset="0"/>
              </a:rPr>
              <a:t> un 3-noeud.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85786" y="238030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Insertion top down : </a:t>
            </a:r>
            <a:r>
              <a:rPr lang="en-US" altLang="zh-TW" b="1" dirty="0" err="1" smtClean="0">
                <a:cs typeface="Times New Roman" pitchFamily="18" charset="0"/>
              </a:rPr>
              <a:t>avantageuse</a:t>
            </a:r>
            <a:r>
              <a:rPr lang="en-US" altLang="zh-TW" b="1" dirty="0" smtClean="0">
                <a:cs typeface="Times New Roman" pitchFamily="18" charset="0"/>
              </a:rPr>
              <a:t> (</a:t>
            </a:r>
            <a:r>
              <a:rPr lang="en-US" altLang="zh-TW" b="1" dirty="0" err="1" smtClean="0">
                <a:cs typeface="Times New Roman" pitchFamily="18" charset="0"/>
              </a:rPr>
              <a:t>évite</a:t>
            </a:r>
            <a:r>
              <a:rPr lang="en-US" altLang="zh-TW" b="1" dirty="0" smtClean="0">
                <a:cs typeface="Times New Roman" pitchFamily="18" charset="0"/>
              </a:rPr>
              <a:t> la cascade)</a:t>
            </a:r>
          </a:p>
          <a:p>
            <a:pPr marL="0" lvl="1"/>
            <a:r>
              <a:rPr lang="en-US" altLang="zh-TW" b="1" dirty="0" smtClean="0">
                <a:cs typeface="Times New Roman" pitchFamily="18" charset="0"/>
              </a:rPr>
              <a:t>Pendant la </a:t>
            </a:r>
            <a:r>
              <a:rPr lang="en-US" altLang="zh-TW" b="1" dirty="0" err="1" smtClean="0">
                <a:cs typeface="Times New Roman" pitchFamily="18" charset="0"/>
              </a:rPr>
              <a:t>recherche</a:t>
            </a:r>
            <a:r>
              <a:rPr lang="en-US" altLang="zh-TW" b="1" dirty="0" smtClean="0">
                <a:cs typeface="Times New Roman" pitchFamily="18" charset="0"/>
              </a:rPr>
              <a:t>, </a:t>
            </a:r>
            <a:r>
              <a:rPr lang="en-US" altLang="zh-TW" b="1" dirty="0" err="1" smtClean="0">
                <a:cs typeface="Times New Roman" pitchFamily="18" charset="0"/>
              </a:rPr>
              <a:t>éclater</a:t>
            </a:r>
            <a:r>
              <a:rPr lang="en-US" altLang="zh-TW" b="1" dirty="0" smtClean="0">
                <a:cs typeface="Times New Roman" pitchFamily="18" charset="0"/>
              </a:rPr>
              <a:t> tout 4-noeud </a:t>
            </a:r>
            <a:r>
              <a:rPr lang="en-US" altLang="zh-TW" b="1" dirty="0" err="1" smtClean="0">
                <a:cs typeface="Times New Roman" pitchFamily="18" charset="0"/>
              </a:rPr>
              <a:t>rencontré</a:t>
            </a:r>
            <a:r>
              <a:rPr lang="en-US" altLang="zh-TW" b="1" dirty="0" smtClean="0">
                <a:cs typeface="Times New Roman" pitchFamily="18" charset="0"/>
              </a:rPr>
              <a:t>.</a:t>
            </a:r>
          </a:p>
          <a:p>
            <a:pPr marL="0" lvl="1"/>
            <a:r>
              <a:rPr lang="en-US" altLang="zh-TW" b="1" dirty="0" err="1" smtClean="0">
                <a:cs typeface="Times New Roman" pitchFamily="18" charset="0"/>
              </a:rPr>
              <a:t>L’insertion</a:t>
            </a:r>
            <a:r>
              <a:rPr lang="en-US" altLang="zh-TW" b="1" dirty="0" smtClean="0">
                <a:cs typeface="Times New Roman" pitchFamily="18" charset="0"/>
              </a:rPr>
              <a:t> se fait au </a:t>
            </a:r>
            <a:r>
              <a:rPr lang="en-US" altLang="zh-TW" b="1" dirty="0" err="1" smtClean="0">
                <a:cs typeface="Times New Roman" pitchFamily="18" charset="0"/>
              </a:rPr>
              <a:t>niveau</a:t>
            </a:r>
            <a:r>
              <a:rPr lang="en-US" altLang="zh-TW" b="1" dirty="0" smtClean="0">
                <a:cs typeface="Times New Roman" pitchFamily="18" charset="0"/>
              </a:rPr>
              <a:t> de la </a:t>
            </a:r>
            <a:r>
              <a:rPr lang="en-US" altLang="zh-TW" b="1" dirty="0" err="1" smtClean="0">
                <a:cs typeface="Times New Roman" pitchFamily="18" charset="0"/>
              </a:rPr>
              <a:t>feuille</a:t>
            </a:r>
            <a:r>
              <a:rPr lang="en-US" altLang="zh-TW" b="1" dirty="0" smtClean="0">
                <a:cs typeface="Times New Roman" pitchFamily="18" charset="0"/>
              </a:rPr>
              <a:t> et </a:t>
            </a:r>
            <a:r>
              <a:rPr lang="en-US" altLang="zh-TW" b="1" dirty="0" err="1" smtClean="0">
                <a:cs typeface="Times New Roman" pitchFamily="18" charset="0"/>
              </a:rPr>
              <a:t>l’algorithme</a:t>
            </a:r>
            <a:r>
              <a:rPr lang="en-US" altLang="zh-TW" b="1" dirty="0" smtClean="0">
                <a:cs typeface="Times New Roman" pitchFamily="18" charset="0"/>
              </a:rPr>
              <a:t> se </a:t>
            </a:r>
            <a:r>
              <a:rPr lang="en-US" altLang="zh-TW" b="1" dirty="0" err="1" smtClean="0">
                <a:cs typeface="Times New Roman" pitchFamily="18" charset="0"/>
              </a:rPr>
              <a:t>termine</a:t>
            </a:r>
            <a:endParaRPr lang="en-US" altLang="zh-TW" b="1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0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dirty="0" err="1" smtClean="0">
                <a:ea typeface="新細明體" pitchFamily="18" charset="-120"/>
              </a:rPr>
              <a:t>Eclatement</a:t>
            </a:r>
            <a:r>
              <a:rPr lang="en-US" altLang="zh-TW" sz="1400" dirty="0" smtClean="0">
                <a:ea typeface="新細明體" pitchFamily="18" charset="-120"/>
              </a:rPr>
              <a:t> d’un 4-noeud  </a:t>
            </a:r>
            <a:r>
              <a:rPr lang="en-US" altLang="zh-TW" sz="1400" dirty="0" err="1" smtClean="0">
                <a:ea typeface="新細明體" pitchFamily="18" charset="-120"/>
              </a:rPr>
              <a:t>dont</a:t>
            </a:r>
            <a:r>
              <a:rPr lang="en-US" altLang="zh-TW" sz="1400" dirty="0" smtClean="0">
                <a:ea typeface="新細明體" pitchFamily="18" charset="-120"/>
              </a:rPr>
              <a:t>  le parent  </a:t>
            </a:r>
            <a:r>
              <a:rPr lang="en-US" altLang="zh-TW" sz="1400" dirty="0" err="1" smtClean="0">
                <a:ea typeface="新細明體" pitchFamily="18" charset="-120"/>
              </a:rPr>
              <a:t>est</a:t>
            </a:r>
            <a:r>
              <a:rPr lang="en-US" altLang="zh-TW" sz="1400" dirty="0" smtClean="0">
                <a:ea typeface="新細明體" pitchFamily="18" charset="-120"/>
              </a:rPr>
              <a:t> un 2-noeud </a:t>
            </a:r>
            <a:r>
              <a:rPr lang="en-US" altLang="zh-TW" sz="1400" dirty="0" err="1" smtClean="0">
                <a:ea typeface="新細明體" pitchFamily="18" charset="-120"/>
              </a:rPr>
              <a:t>durant</a:t>
            </a:r>
            <a:r>
              <a:rPr lang="en-US" altLang="zh-TW" sz="1400" dirty="0" smtClean="0">
                <a:ea typeface="新細明體" pitchFamily="18" charset="-120"/>
              </a:rPr>
              <a:t> </a:t>
            </a:r>
            <a:r>
              <a:rPr lang="en-US" altLang="zh-TW" sz="1400" dirty="0" err="1" smtClean="0">
                <a:ea typeface="新細明體" pitchFamily="18" charset="-120"/>
              </a:rPr>
              <a:t>l’insertion</a:t>
            </a:r>
            <a:endParaRPr lang="en-US" altLang="zh-TW" sz="1400" dirty="0">
              <a:ea typeface="新細明體" pitchFamily="18" charset="-12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214554"/>
            <a:ext cx="21812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2285992"/>
            <a:ext cx="191452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dirty="0" err="1" smtClean="0">
                <a:ea typeface="新細明體" pitchFamily="18" charset="-120"/>
              </a:rPr>
              <a:t>Eclatement</a:t>
            </a:r>
            <a:r>
              <a:rPr lang="en-US" altLang="zh-TW" sz="1400" dirty="0" smtClean="0">
                <a:ea typeface="新細明體" pitchFamily="18" charset="-120"/>
              </a:rPr>
              <a:t> d’un 4-noeud  </a:t>
            </a:r>
            <a:r>
              <a:rPr lang="en-US" altLang="zh-TW" sz="1400" dirty="0" err="1" smtClean="0">
                <a:ea typeface="新細明體" pitchFamily="18" charset="-120"/>
              </a:rPr>
              <a:t>dont</a:t>
            </a:r>
            <a:r>
              <a:rPr lang="en-US" altLang="zh-TW" sz="1400" dirty="0" smtClean="0">
                <a:ea typeface="新細明體" pitchFamily="18" charset="-120"/>
              </a:rPr>
              <a:t>  le parent  </a:t>
            </a:r>
            <a:r>
              <a:rPr lang="en-US" altLang="zh-TW" sz="1400" dirty="0" err="1" smtClean="0">
                <a:ea typeface="新細明體" pitchFamily="18" charset="-120"/>
              </a:rPr>
              <a:t>est</a:t>
            </a:r>
            <a:r>
              <a:rPr lang="en-US" altLang="zh-TW" sz="1400" dirty="0" smtClean="0">
                <a:ea typeface="新細明體" pitchFamily="18" charset="-120"/>
              </a:rPr>
              <a:t> un 2-noeud </a:t>
            </a:r>
            <a:r>
              <a:rPr lang="en-US" altLang="zh-TW" sz="1400" dirty="0" err="1" smtClean="0">
                <a:ea typeface="新細明體" pitchFamily="18" charset="-120"/>
              </a:rPr>
              <a:t>durant</a:t>
            </a:r>
            <a:r>
              <a:rPr lang="en-US" altLang="zh-TW" sz="1400" dirty="0" smtClean="0">
                <a:ea typeface="新細明體" pitchFamily="18" charset="-120"/>
              </a:rPr>
              <a:t> </a:t>
            </a:r>
            <a:r>
              <a:rPr lang="en-US" altLang="zh-TW" sz="1400" dirty="0" err="1" smtClean="0">
                <a:ea typeface="新細明體" pitchFamily="18" charset="-120"/>
              </a:rPr>
              <a:t>l’insertion</a:t>
            </a:r>
            <a:endParaRPr lang="en-US" altLang="zh-TW" sz="1400" dirty="0">
              <a:ea typeface="新細明體" pitchFamily="18" charset="-12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285992"/>
            <a:ext cx="20764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1928802"/>
            <a:ext cx="18954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dirty="0" err="1" smtClean="0">
                <a:ea typeface="新細明體" pitchFamily="18" charset="-120"/>
              </a:rPr>
              <a:t>Eclatement</a:t>
            </a:r>
            <a:r>
              <a:rPr lang="en-US" altLang="zh-TW" sz="1400" dirty="0" smtClean="0">
                <a:ea typeface="新細明體" pitchFamily="18" charset="-120"/>
              </a:rPr>
              <a:t> d’un 4-noeud  </a:t>
            </a:r>
            <a:r>
              <a:rPr lang="en-US" altLang="zh-TW" sz="1400" dirty="0" err="1" smtClean="0">
                <a:ea typeface="新細明體" pitchFamily="18" charset="-120"/>
              </a:rPr>
              <a:t>dont</a:t>
            </a:r>
            <a:r>
              <a:rPr lang="en-US" altLang="zh-TW" sz="1400" dirty="0" smtClean="0">
                <a:ea typeface="新細明體" pitchFamily="18" charset="-120"/>
              </a:rPr>
              <a:t>  le parent  </a:t>
            </a:r>
            <a:r>
              <a:rPr lang="en-US" altLang="zh-TW" sz="1400" dirty="0" err="1" smtClean="0">
                <a:ea typeface="新細明體" pitchFamily="18" charset="-120"/>
              </a:rPr>
              <a:t>est</a:t>
            </a:r>
            <a:r>
              <a:rPr lang="en-US" altLang="zh-TW" sz="1400" dirty="0" smtClean="0">
                <a:ea typeface="新細明體" pitchFamily="18" charset="-120"/>
              </a:rPr>
              <a:t> un 3-noeud </a:t>
            </a:r>
            <a:r>
              <a:rPr lang="en-US" altLang="zh-TW" sz="1400" dirty="0" err="1" smtClean="0">
                <a:ea typeface="新細明體" pitchFamily="18" charset="-120"/>
              </a:rPr>
              <a:t>durant</a:t>
            </a:r>
            <a:r>
              <a:rPr lang="en-US" altLang="zh-TW" sz="1400" dirty="0" smtClean="0">
                <a:ea typeface="新細明體" pitchFamily="18" charset="-120"/>
              </a:rPr>
              <a:t> </a:t>
            </a:r>
            <a:r>
              <a:rPr lang="en-US" altLang="zh-TW" sz="1400" dirty="0" err="1" smtClean="0">
                <a:ea typeface="新細明體" pitchFamily="18" charset="-120"/>
              </a:rPr>
              <a:t>l’insertion</a:t>
            </a:r>
            <a:endParaRPr lang="en-US" altLang="zh-TW" sz="1400" dirty="0">
              <a:ea typeface="新細明體" pitchFamily="18" charset="-12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143116"/>
            <a:ext cx="18002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214554"/>
            <a:ext cx="166687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dirty="0" err="1" smtClean="0">
                <a:ea typeface="新細明體" pitchFamily="18" charset="-120"/>
              </a:rPr>
              <a:t>Eclatement</a:t>
            </a:r>
            <a:r>
              <a:rPr lang="en-US" altLang="zh-TW" sz="1400" dirty="0" smtClean="0">
                <a:ea typeface="新細明體" pitchFamily="18" charset="-120"/>
              </a:rPr>
              <a:t> d’un 4-noeud  </a:t>
            </a:r>
            <a:r>
              <a:rPr lang="en-US" altLang="zh-TW" sz="1400" dirty="0" err="1" smtClean="0">
                <a:ea typeface="新細明體" pitchFamily="18" charset="-120"/>
              </a:rPr>
              <a:t>dont</a:t>
            </a:r>
            <a:r>
              <a:rPr lang="en-US" altLang="zh-TW" sz="1400" dirty="0" smtClean="0">
                <a:ea typeface="新細明體" pitchFamily="18" charset="-120"/>
              </a:rPr>
              <a:t>  le parent  </a:t>
            </a:r>
            <a:r>
              <a:rPr lang="en-US" altLang="zh-TW" sz="1400" dirty="0" err="1" smtClean="0">
                <a:ea typeface="新細明體" pitchFamily="18" charset="-120"/>
              </a:rPr>
              <a:t>est</a:t>
            </a:r>
            <a:r>
              <a:rPr lang="en-US" altLang="zh-TW" sz="1400" dirty="0" smtClean="0">
                <a:ea typeface="新細明體" pitchFamily="18" charset="-120"/>
              </a:rPr>
              <a:t> un 3-noeud </a:t>
            </a:r>
            <a:r>
              <a:rPr lang="en-US" altLang="zh-TW" sz="1400" dirty="0" err="1" smtClean="0">
                <a:ea typeface="新細明體" pitchFamily="18" charset="-120"/>
              </a:rPr>
              <a:t>durant</a:t>
            </a:r>
            <a:r>
              <a:rPr lang="en-US" altLang="zh-TW" sz="1400" dirty="0" smtClean="0">
                <a:ea typeface="新細明體" pitchFamily="18" charset="-120"/>
              </a:rPr>
              <a:t> </a:t>
            </a:r>
            <a:r>
              <a:rPr lang="en-US" altLang="zh-TW" sz="1400" dirty="0" err="1" smtClean="0">
                <a:ea typeface="新細明體" pitchFamily="18" charset="-120"/>
              </a:rPr>
              <a:t>l’insertion</a:t>
            </a:r>
            <a:endParaRPr lang="en-US" altLang="zh-TW" sz="1400" dirty="0">
              <a:ea typeface="新細明體" pitchFamily="18" charset="-12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357430"/>
            <a:ext cx="14954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2357430"/>
            <a:ext cx="14097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dirty="0" err="1" smtClean="0">
                <a:ea typeface="新細明體" pitchFamily="18" charset="-120"/>
              </a:rPr>
              <a:t>Eclatement</a:t>
            </a:r>
            <a:r>
              <a:rPr lang="en-US" altLang="zh-TW" sz="1400" dirty="0" smtClean="0">
                <a:ea typeface="新細明體" pitchFamily="18" charset="-120"/>
              </a:rPr>
              <a:t> d’un 4-noeud  </a:t>
            </a:r>
            <a:r>
              <a:rPr lang="en-US" altLang="zh-TW" sz="1400" dirty="0" err="1" smtClean="0">
                <a:ea typeface="新細明體" pitchFamily="18" charset="-120"/>
              </a:rPr>
              <a:t>dont</a:t>
            </a:r>
            <a:r>
              <a:rPr lang="en-US" altLang="zh-TW" sz="1400" dirty="0" smtClean="0">
                <a:ea typeface="新細明體" pitchFamily="18" charset="-120"/>
              </a:rPr>
              <a:t>  le parent  </a:t>
            </a:r>
            <a:r>
              <a:rPr lang="en-US" altLang="zh-TW" sz="1400" dirty="0" err="1" smtClean="0">
                <a:ea typeface="新細明體" pitchFamily="18" charset="-120"/>
              </a:rPr>
              <a:t>est</a:t>
            </a:r>
            <a:r>
              <a:rPr lang="en-US" altLang="zh-TW" sz="1400" dirty="0" smtClean="0">
                <a:ea typeface="新細明體" pitchFamily="18" charset="-120"/>
              </a:rPr>
              <a:t>  un 3-noeud </a:t>
            </a:r>
            <a:r>
              <a:rPr lang="en-US" altLang="zh-TW" sz="1400" dirty="0" err="1" smtClean="0">
                <a:ea typeface="新細明體" pitchFamily="18" charset="-120"/>
              </a:rPr>
              <a:t>durant</a:t>
            </a:r>
            <a:r>
              <a:rPr lang="en-US" altLang="zh-TW" sz="1400" dirty="0" smtClean="0">
                <a:ea typeface="新細明體" pitchFamily="18" charset="-120"/>
              </a:rPr>
              <a:t> </a:t>
            </a:r>
            <a:r>
              <a:rPr lang="en-US" altLang="zh-TW" sz="1400" dirty="0" err="1" smtClean="0">
                <a:ea typeface="新細明體" pitchFamily="18" charset="-120"/>
              </a:rPr>
              <a:t>l’insertion</a:t>
            </a:r>
            <a:endParaRPr lang="en-US" altLang="zh-TW" sz="1400" dirty="0">
              <a:ea typeface="新細明體" pitchFamily="18" charset="-12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428868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2285992"/>
            <a:ext cx="15621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Techniques d'équilibrage </a:t>
            </a:r>
            <a:r>
              <a:rPr lang="fr-FR" b="1" i="1" u="sng" dirty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074" name="Picture 2" descr="C:\PPT Cours SDD\Chap11\Image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3" y="1857365"/>
            <a:ext cx="5370962" cy="2214577"/>
          </a:xfrm>
          <a:prstGeom prst="rect">
            <a:avLst/>
          </a:prstGeom>
          <a:noFill/>
        </p:spPr>
      </p:pic>
      <p:pic>
        <p:nvPicPr>
          <p:cNvPr id="3" name="Picture 2" descr="C:\PPT Cours SDD\Chap11\Image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000504"/>
            <a:ext cx="5727796" cy="250033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714349" y="2214554"/>
            <a:ext cx="1928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(a) rotation droite  du nœud A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714348" y="4071942"/>
            <a:ext cx="21431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(b) rotation gauche du nœud B suivie par une rotation droite du nœud A</a:t>
            </a:r>
            <a:endParaRPr lang="fr-FR" dirty="0"/>
          </a:p>
        </p:txBody>
      </p:sp>
      <p:sp>
        <p:nvSpPr>
          <p:cNvPr id="14" name="Flèche en arc 13"/>
          <p:cNvSpPr/>
          <p:nvPr/>
        </p:nvSpPr>
        <p:spPr>
          <a:xfrm rot="1620000">
            <a:off x="4389369" y="1714951"/>
            <a:ext cx="785818" cy="642942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Flèche en arc 19"/>
          <p:cNvSpPr/>
          <p:nvPr/>
        </p:nvSpPr>
        <p:spPr>
          <a:xfrm rot="1620000">
            <a:off x="7175450" y="1714950"/>
            <a:ext cx="785818" cy="642942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" name="Flèche en arc 20"/>
          <p:cNvSpPr/>
          <p:nvPr/>
        </p:nvSpPr>
        <p:spPr>
          <a:xfrm rot="19980000" flipH="1">
            <a:off x="6389632" y="2143579"/>
            <a:ext cx="785818" cy="642942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 animBg="1"/>
      <p:bldP spid="20" grpId="0" animBg="1"/>
      <p:bldP spid="21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err="1" smtClean="0">
                <a:cs typeface="Times New Roman" pitchFamily="18" charset="0"/>
              </a:rPr>
              <a:t>Rechercher</a:t>
            </a:r>
            <a:r>
              <a:rPr lang="en-US" altLang="zh-TW" b="1" dirty="0" smtClean="0">
                <a:cs typeface="Times New Roman" pitchFamily="18" charset="0"/>
              </a:rPr>
              <a:t> le </a:t>
            </a:r>
            <a:r>
              <a:rPr lang="en-US" altLang="zh-TW" b="1" dirty="0" err="1" smtClean="0">
                <a:cs typeface="Times New Roman" pitchFamily="18" charset="0"/>
              </a:rPr>
              <a:t>noeud</a:t>
            </a:r>
            <a:r>
              <a:rPr lang="en-US" altLang="zh-TW" b="1" dirty="0" smtClean="0">
                <a:cs typeface="Times New Roman" pitchFamily="18" charset="0"/>
              </a:rPr>
              <a:t> n qui </a:t>
            </a:r>
            <a:r>
              <a:rPr lang="en-US" altLang="zh-TW" b="1" dirty="0" err="1" smtClean="0">
                <a:cs typeface="Times New Roman" pitchFamily="18" charset="0"/>
              </a:rPr>
              <a:t>contient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l’élément</a:t>
            </a:r>
            <a:r>
              <a:rPr lang="en-US" altLang="zh-TW" b="1" dirty="0" smtClean="0">
                <a:cs typeface="Times New Roman" pitchFamily="18" charset="0"/>
              </a:rPr>
              <a:t> à </a:t>
            </a:r>
            <a:r>
              <a:rPr lang="en-US" altLang="zh-TW" b="1" dirty="0" err="1" smtClean="0">
                <a:cs typeface="Times New Roman" pitchFamily="18" charset="0"/>
              </a:rPr>
              <a:t>supprimer</a:t>
            </a:r>
            <a:endParaRPr lang="en-US" altLang="zh-TW" b="1" dirty="0" smtClean="0"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85786" y="3571876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 smtClean="0">
                <a:ea typeface="新細明體" pitchFamily="18" charset="-120"/>
              </a:rPr>
              <a:t>Pour </a:t>
            </a:r>
            <a:r>
              <a:rPr lang="en-US" altLang="zh-TW" dirty="0" err="1" smtClean="0">
                <a:ea typeface="新細明體" pitchFamily="18" charset="-120"/>
              </a:rPr>
              <a:t>s’assurer</a:t>
            </a:r>
            <a:r>
              <a:rPr lang="en-US" altLang="zh-TW" dirty="0" smtClean="0">
                <a:ea typeface="新細明體" pitchFamily="18" charset="-120"/>
              </a:rPr>
              <a:t> </a:t>
            </a:r>
            <a:r>
              <a:rPr lang="en-US" altLang="zh-TW" dirty="0" err="1" smtClean="0">
                <a:ea typeface="新細明體" pitchFamily="18" charset="-120"/>
              </a:rPr>
              <a:t>que</a:t>
            </a:r>
            <a:r>
              <a:rPr lang="en-US" altLang="zh-TW" dirty="0" smtClean="0">
                <a:ea typeface="新細明體" pitchFamily="18" charset="-120"/>
              </a:rPr>
              <a:t>  </a:t>
            </a:r>
            <a:r>
              <a:rPr lang="en-US" altLang="zh-TW" dirty="0" err="1" smtClean="0">
                <a:ea typeface="新細明體" pitchFamily="18" charset="-120"/>
              </a:rPr>
              <a:t>l’élément</a:t>
            </a:r>
            <a:r>
              <a:rPr lang="en-US" altLang="zh-TW" dirty="0" smtClean="0">
                <a:ea typeface="新細明體" pitchFamily="18" charset="-120"/>
              </a:rPr>
              <a:t> à </a:t>
            </a:r>
            <a:r>
              <a:rPr lang="en-US" altLang="zh-TW" dirty="0" err="1" smtClean="0">
                <a:ea typeface="新細明體" pitchFamily="18" charset="-120"/>
              </a:rPr>
              <a:t>supprimer</a:t>
            </a:r>
            <a:r>
              <a:rPr lang="en-US" altLang="zh-TW" dirty="0" smtClean="0">
                <a:ea typeface="新細明體" pitchFamily="18" charset="-120"/>
              </a:rPr>
              <a:t> </a:t>
            </a:r>
            <a:r>
              <a:rPr lang="en-US" altLang="zh-TW" dirty="0" err="1" smtClean="0">
                <a:ea typeface="新細明體" pitchFamily="18" charset="-120"/>
              </a:rPr>
              <a:t>n’apparait</a:t>
            </a:r>
            <a:r>
              <a:rPr lang="en-US" altLang="zh-TW" dirty="0" smtClean="0">
                <a:ea typeface="新細明體" pitchFamily="18" charset="-120"/>
              </a:rPr>
              <a:t> pas </a:t>
            </a:r>
            <a:r>
              <a:rPr lang="en-US" altLang="zh-TW" dirty="0" err="1" smtClean="0">
                <a:ea typeface="新細明體" pitchFamily="18" charset="-120"/>
              </a:rPr>
              <a:t>dans</a:t>
            </a:r>
            <a:r>
              <a:rPr lang="en-US" altLang="zh-TW" dirty="0" smtClean="0">
                <a:ea typeface="新細明體" pitchFamily="18" charset="-120"/>
              </a:rPr>
              <a:t> un 2-noeud :</a:t>
            </a:r>
          </a:p>
          <a:p>
            <a:r>
              <a:rPr lang="en-US" altLang="zh-TW" dirty="0" smtClean="0">
                <a:ea typeface="新細明體" pitchFamily="18" charset="-120"/>
              </a:rPr>
              <a:t>Transformer </a:t>
            </a:r>
            <a:r>
              <a:rPr lang="en-US" altLang="zh-TW" dirty="0" err="1" smtClean="0">
                <a:ea typeface="新細明體" pitchFamily="18" charset="-120"/>
              </a:rPr>
              <a:t>chaque</a:t>
            </a:r>
            <a:r>
              <a:rPr lang="en-US" altLang="zh-TW" dirty="0" smtClean="0">
                <a:ea typeface="新細明體" pitchFamily="18" charset="-120"/>
              </a:rPr>
              <a:t> 2-noeud </a:t>
            </a:r>
            <a:r>
              <a:rPr lang="en-US" altLang="zh-TW" dirty="0" err="1" smtClean="0">
                <a:ea typeface="新細明體" pitchFamily="18" charset="-120"/>
              </a:rPr>
              <a:t>rencontré</a:t>
            </a:r>
            <a:r>
              <a:rPr lang="en-US" altLang="zh-TW" dirty="0" smtClean="0">
                <a:ea typeface="新細明體" pitchFamily="18" charset="-120"/>
              </a:rPr>
              <a:t> en un 3-noeud </a:t>
            </a:r>
            <a:r>
              <a:rPr lang="en-US" altLang="zh-TW" dirty="0" err="1" smtClean="0">
                <a:ea typeface="新細明體" pitchFamily="18" charset="-120"/>
              </a:rPr>
              <a:t>ou</a:t>
            </a:r>
            <a:r>
              <a:rPr lang="en-US" altLang="zh-TW" dirty="0" smtClean="0">
                <a:ea typeface="新細明體" pitchFamily="18" charset="-120"/>
              </a:rPr>
              <a:t> 4-noeud </a:t>
            </a:r>
            <a:r>
              <a:rPr lang="en-US" altLang="zh-TW" dirty="0" err="1" smtClean="0">
                <a:ea typeface="新細明體" pitchFamily="18" charset="-120"/>
              </a:rPr>
              <a:t>durant</a:t>
            </a:r>
            <a:r>
              <a:rPr lang="en-US" altLang="zh-TW" dirty="0" smtClean="0">
                <a:ea typeface="新細明體" pitchFamily="18" charset="-120"/>
              </a:rPr>
              <a:t> la phase de </a:t>
            </a:r>
            <a:r>
              <a:rPr lang="en-US" altLang="zh-TW" dirty="0" err="1" smtClean="0">
                <a:ea typeface="新細明體" pitchFamily="18" charset="-120"/>
              </a:rPr>
              <a:t>recherche</a:t>
            </a:r>
            <a:r>
              <a:rPr lang="en-US" altLang="zh-TW" dirty="0" smtClean="0">
                <a:ea typeface="新細明體" pitchFamily="18" charset="-120"/>
              </a:rPr>
              <a:t>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85786" y="2380300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Le </a:t>
            </a:r>
            <a:r>
              <a:rPr lang="en-US" altLang="zh-TW" b="1" dirty="0" err="1" smtClean="0">
                <a:cs typeface="Times New Roman" pitchFamily="18" charset="0"/>
              </a:rPr>
              <a:t>remplacer</a:t>
            </a:r>
            <a:r>
              <a:rPr lang="en-US" altLang="zh-TW" b="1" dirty="0" smtClean="0">
                <a:cs typeface="Times New Roman" pitchFamily="18" charset="0"/>
              </a:rPr>
              <a:t> par le </a:t>
            </a:r>
            <a:r>
              <a:rPr lang="en-US" altLang="zh-TW" b="1" dirty="0" err="1" smtClean="0">
                <a:cs typeface="Times New Roman" pitchFamily="18" charset="0"/>
              </a:rPr>
              <a:t>successeur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inordre</a:t>
            </a:r>
            <a:endParaRPr lang="en-US" altLang="zh-TW" b="1" dirty="0" smtClean="0">
              <a:cs typeface="Times New Roman" pitchFamily="18" charset="0"/>
            </a:endParaRPr>
          </a:p>
          <a:p>
            <a:pPr marL="0" lvl="1"/>
            <a:r>
              <a:rPr lang="en-US" altLang="zh-TW" b="1" dirty="0" smtClean="0">
                <a:cs typeface="Times New Roman" pitchFamily="18" charset="0"/>
              </a:rPr>
              <a:t>Le </a:t>
            </a:r>
            <a:r>
              <a:rPr lang="en-US" altLang="zh-TW" b="1" dirty="0" err="1" smtClean="0">
                <a:cs typeface="Times New Roman" pitchFamily="18" charset="0"/>
              </a:rPr>
              <a:t>processus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démare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toujours</a:t>
            </a:r>
            <a:r>
              <a:rPr lang="en-US" altLang="zh-TW" b="1" dirty="0" smtClean="0">
                <a:cs typeface="Times New Roman" pitchFamily="18" charset="0"/>
              </a:rPr>
              <a:t> à </a:t>
            </a:r>
            <a:r>
              <a:rPr lang="en-US" altLang="zh-TW" b="1" dirty="0" err="1" smtClean="0">
                <a:cs typeface="Times New Roman" pitchFamily="18" charset="0"/>
              </a:rPr>
              <a:t>partir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d’une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feuille</a:t>
            </a:r>
            <a:endParaRPr lang="en-US" altLang="zh-TW" b="1" dirty="0" smtClean="0">
              <a:cs typeface="Times New Roman" pitchFamily="18" charset="0"/>
            </a:endParaRPr>
          </a:p>
          <a:p>
            <a:pPr marL="0" lvl="1"/>
            <a:r>
              <a:rPr lang="en-US" altLang="zh-TW" b="1" dirty="0" smtClean="0">
                <a:cs typeface="Times New Roman" pitchFamily="18" charset="0"/>
              </a:rPr>
              <a:t>Si la </a:t>
            </a:r>
            <a:r>
              <a:rPr lang="en-US" altLang="zh-TW" b="1" dirty="0" err="1" smtClean="0">
                <a:cs typeface="Times New Roman" pitchFamily="18" charset="0"/>
              </a:rPr>
              <a:t>feuille</a:t>
            </a:r>
            <a:r>
              <a:rPr lang="en-US" altLang="zh-TW" b="1" dirty="0" smtClean="0">
                <a:cs typeface="Times New Roman" pitchFamily="18" charset="0"/>
              </a:rPr>
              <a:t> 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3-noeud </a:t>
            </a:r>
            <a:r>
              <a:rPr lang="en-US" altLang="zh-TW" b="1" dirty="0" err="1" smtClean="0">
                <a:cs typeface="Times New Roman" pitchFamily="18" charset="0"/>
              </a:rPr>
              <a:t>ou</a:t>
            </a:r>
            <a:r>
              <a:rPr lang="en-US" altLang="zh-TW" b="1" dirty="0" smtClean="0">
                <a:cs typeface="Times New Roman" pitchFamily="18" charset="0"/>
              </a:rPr>
              <a:t> un 4 </a:t>
            </a:r>
            <a:r>
              <a:rPr lang="en-US" altLang="zh-TW" b="1" dirty="0" err="1" smtClean="0">
                <a:cs typeface="Times New Roman" pitchFamily="18" charset="0"/>
              </a:rPr>
              <a:t>noeud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éliminer</a:t>
            </a:r>
            <a:r>
              <a:rPr lang="en-US" altLang="zh-TW" b="1" dirty="0" smtClean="0">
                <a:cs typeface="Times New Roman" pitchFamily="18" charset="0"/>
              </a:rPr>
              <a:t> tout </a:t>
            </a:r>
            <a:r>
              <a:rPr lang="en-US" altLang="zh-TW" b="1" dirty="0" err="1" smtClean="0">
                <a:cs typeface="Times New Roman" pitchFamily="18" charset="0"/>
              </a:rPr>
              <a:t>simplement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l’élément</a:t>
            </a:r>
            <a:endParaRPr lang="en-US" altLang="zh-TW" b="1" dirty="0" smtClean="0">
              <a:cs typeface="Times New Roman" pitchFamily="18" charset="0"/>
            </a:endParaRPr>
          </a:p>
          <a:p>
            <a:pPr marL="0" lvl="1"/>
            <a:endParaRPr lang="en-US" altLang="zh-TW" b="1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/>
              <a:t>Nombre</a:t>
            </a:r>
            <a:r>
              <a:rPr lang="en-US" b="1" dirty="0" smtClean="0"/>
              <a:t> </a:t>
            </a:r>
            <a:r>
              <a:rPr lang="en-US" b="1" dirty="0" err="1" smtClean="0"/>
              <a:t>d’éléments</a:t>
            </a:r>
            <a:r>
              <a:rPr lang="en-US" b="1" dirty="0" smtClean="0"/>
              <a:t> </a:t>
            </a:r>
            <a:r>
              <a:rPr lang="en-US" b="1" dirty="0" err="1" smtClean="0"/>
              <a:t>dans</a:t>
            </a:r>
            <a:r>
              <a:rPr lang="en-US" b="1" dirty="0" smtClean="0"/>
              <a:t> un 2-4 tree de hauteur h  </a:t>
            </a:r>
            <a:r>
              <a:rPr lang="en-US" b="1" dirty="0" err="1" smtClean="0"/>
              <a:t>est</a:t>
            </a:r>
            <a:r>
              <a:rPr lang="en-US" b="1" dirty="0" smtClean="0"/>
              <a:t> entre 2</a:t>
            </a:r>
            <a:r>
              <a:rPr lang="en-US" b="1" baseline="30000" dirty="0" smtClean="0"/>
              <a:t>h</a:t>
            </a:r>
            <a:r>
              <a:rPr lang="en-US" b="1" dirty="0" smtClean="0"/>
              <a:t> - 1 et 4</a:t>
            </a:r>
            <a:r>
              <a:rPr lang="en-US" b="1" baseline="30000" dirty="0" smtClean="0"/>
              <a:t>h</a:t>
            </a:r>
            <a:r>
              <a:rPr lang="en-US" sz="1200" b="1" dirty="0" smtClean="0"/>
              <a:t> </a:t>
            </a:r>
            <a:r>
              <a:rPr lang="en-US" b="1" dirty="0" smtClean="0"/>
              <a:t>- 1. </a:t>
            </a:r>
          </a:p>
          <a:p>
            <a:r>
              <a:rPr lang="en-US" b="1" dirty="0" err="1" smtClean="0"/>
              <a:t>Donc</a:t>
            </a:r>
            <a:r>
              <a:rPr lang="en-US" b="1" dirty="0" smtClean="0"/>
              <a:t>, la hauteur d’un 2-4 tree avec n </a:t>
            </a:r>
            <a:r>
              <a:rPr lang="en-US" b="1" dirty="0" err="1" smtClean="0"/>
              <a:t>éléments</a:t>
            </a:r>
            <a:r>
              <a:rPr lang="en-US" b="1" dirty="0" smtClean="0"/>
              <a:t> </a:t>
            </a:r>
            <a:r>
              <a:rPr lang="en-US" b="1" dirty="0" err="1" smtClean="0"/>
              <a:t>est</a:t>
            </a:r>
            <a:r>
              <a:rPr lang="en-US" b="1" dirty="0" smtClean="0"/>
              <a:t> entre </a:t>
            </a:r>
            <a:r>
              <a:rPr lang="pt-BR" b="1" dirty="0" smtClean="0"/>
              <a:t> ENT(log4 ( N+1 ))  et ENT(log2 ( N+1))</a:t>
            </a:r>
          </a:p>
        </p:txBody>
      </p:sp>
      <p:sp>
        <p:nvSpPr>
          <p:cNvPr id="7" name="Rectangle 6"/>
          <p:cNvSpPr/>
          <p:nvPr/>
        </p:nvSpPr>
        <p:spPr>
          <a:xfrm>
            <a:off x="785786" y="2857496"/>
            <a:ext cx="78581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Avantage d’un  arbre 2-4 par rapport à un arbre 2-3 : une seule passe (Top Down) pour les algorithmes d’insertion et de suppression.</a:t>
            </a:r>
          </a:p>
          <a:p>
            <a:r>
              <a:rPr lang="fr-FR" b="1" dirty="0" smtClean="0"/>
              <a:t>Les algorithmes 2-3 : exigent deux passes (Racine vers Feuille puis Feuille vers Racine)</a:t>
            </a:r>
          </a:p>
          <a:p>
            <a:r>
              <a:rPr lang="fr-FR" b="1" dirty="0" smtClean="0"/>
              <a:t>Les algorithmes 2-4  peuvent se faire aussi en deux passes</a:t>
            </a:r>
            <a:endParaRPr lang="pt-BR" b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785786" y="4572008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Les algorithmes dans un arbre 2-4 sont plus simples par rapport à ceux d’un arbre 2-3.</a:t>
            </a:r>
            <a:endParaRPr lang="pt-BR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2-4(Variantes)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2-4</a:t>
            </a:r>
            <a:endParaRPr lang="fr-FR" sz="3600" dirty="0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SBB  (Symmetric Binary B-tree ) : </a:t>
            </a:r>
            <a:r>
              <a:rPr lang="en-US" b="1" dirty="0" err="1" smtClean="0"/>
              <a:t>c’est</a:t>
            </a:r>
            <a:r>
              <a:rPr lang="en-US" b="1" dirty="0" smtClean="0"/>
              <a:t> la </a:t>
            </a:r>
            <a:r>
              <a:rPr lang="en-US" b="1" dirty="0" err="1" smtClean="0"/>
              <a:t>représentation</a:t>
            </a:r>
            <a:r>
              <a:rPr lang="en-US" b="1" dirty="0" smtClean="0"/>
              <a:t> d’un B-</a:t>
            </a:r>
            <a:r>
              <a:rPr lang="en-US" b="1" dirty="0" err="1" smtClean="0"/>
              <a:t>arbre</a:t>
            </a:r>
            <a:r>
              <a:rPr lang="en-US" b="1" dirty="0" smtClean="0"/>
              <a:t> en  un </a:t>
            </a:r>
            <a:r>
              <a:rPr lang="en-US" b="1" dirty="0" err="1" smtClean="0"/>
              <a:t>arbre</a:t>
            </a:r>
            <a:r>
              <a:rPr lang="en-US" b="1" dirty="0" smtClean="0"/>
              <a:t> de </a:t>
            </a:r>
            <a:r>
              <a:rPr lang="en-US" b="1" dirty="0" err="1" smtClean="0"/>
              <a:t>recherche</a:t>
            </a:r>
            <a:r>
              <a:rPr lang="en-US" b="1" dirty="0" smtClean="0"/>
              <a:t> </a:t>
            </a:r>
            <a:r>
              <a:rPr lang="en-US" b="1" dirty="0" err="1" smtClean="0"/>
              <a:t>binaire</a:t>
            </a:r>
            <a:r>
              <a:rPr lang="en-US" b="1" dirty="0" smtClean="0"/>
              <a:t>. Les  </a:t>
            </a:r>
            <a:r>
              <a:rPr lang="en-US" b="1" dirty="0" err="1" smtClean="0"/>
              <a:t>noeuds</a:t>
            </a:r>
            <a:r>
              <a:rPr lang="en-US" b="1" dirty="0" smtClean="0"/>
              <a:t>  des </a:t>
            </a:r>
            <a:r>
              <a:rPr lang="en-US" b="1" dirty="0" err="1" smtClean="0"/>
              <a:t>arbres</a:t>
            </a:r>
            <a:r>
              <a:rPr lang="en-US" b="1" dirty="0" smtClean="0"/>
              <a:t> </a:t>
            </a:r>
            <a:r>
              <a:rPr lang="en-US" b="1" dirty="0" err="1" smtClean="0"/>
              <a:t>internes</a:t>
            </a:r>
            <a:r>
              <a:rPr lang="en-US" b="1" dirty="0" smtClean="0"/>
              <a:t>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err="1" smtClean="0"/>
              <a:t>liés</a:t>
            </a:r>
            <a:r>
              <a:rPr lang="en-US" b="1" dirty="0" smtClean="0"/>
              <a:t> </a:t>
            </a:r>
            <a:r>
              <a:rPr lang="en-US" b="1" dirty="0" err="1" smtClean="0"/>
              <a:t>horizontalement</a:t>
            </a:r>
            <a:r>
              <a:rPr lang="en-US" b="1" dirty="0" smtClean="0"/>
              <a:t> . Les </a:t>
            </a:r>
            <a:r>
              <a:rPr lang="en-US" b="1" dirty="0" err="1" smtClean="0"/>
              <a:t>racines</a:t>
            </a:r>
            <a:r>
              <a:rPr lang="en-US" b="1" dirty="0" smtClean="0"/>
              <a:t> des </a:t>
            </a:r>
            <a:r>
              <a:rPr lang="en-US" b="1" dirty="0" err="1" smtClean="0"/>
              <a:t>arbres</a:t>
            </a:r>
            <a:r>
              <a:rPr lang="en-US" b="1" dirty="0" smtClean="0"/>
              <a:t> </a:t>
            </a:r>
            <a:r>
              <a:rPr lang="en-US" b="1" dirty="0" err="1" smtClean="0"/>
              <a:t>internes</a:t>
            </a:r>
            <a:r>
              <a:rPr lang="en-US" b="1" dirty="0" smtClean="0"/>
              <a:t>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err="1" smtClean="0"/>
              <a:t>liés</a:t>
            </a:r>
            <a:r>
              <a:rPr lang="en-US" b="1" dirty="0" smtClean="0"/>
              <a:t> </a:t>
            </a:r>
            <a:r>
              <a:rPr lang="en-US" b="1" dirty="0" err="1" smtClean="0"/>
              <a:t>horizontalement</a:t>
            </a:r>
            <a:r>
              <a:rPr lang="en-US" b="1" dirty="0" smtClean="0"/>
              <a:t>.</a:t>
            </a:r>
          </a:p>
        </p:txBody>
      </p:sp>
      <p:sp>
        <p:nvSpPr>
          <p:cNvPr id="9" name="Rectangle 8"/>
          <p:cNvSpPr/>
          <p:nvPr/>
        </p:nvSpPr>
        <p:spPr>
          <a:xfrm>
            <a:off x="785786" y="3071810"/>
            <a:ext cx="771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 smtClean="0">
                <a:solidFill>
                  <a:prstClr val="black"/>
                </a:solidFill>
              </a:rPr>
              <a:t>Arbres  </a:t>
            </a:r>
            <a:r>
              <a:rPr lang="fr-FR" b="1" dirty="0" err="1" smtClean="0">
                <a:solidFill>
                  <a:prstClr val="black"/>
                </a:solidFill>
              </a:rPr>
              <a:t>Red</a:t>
            </a:r>
            <a:r>
              <a:rPr lang="fr-FR" b="1" dirty="0" smtClean="0">
                <a:solidFill>
                  <a:prstClr val="black"/>
                </a:solidFill>
              </a:rPr>
              <a:t>-Black : </a:t>
            </a:r>
            <a:r>
              <a:rPr lang="en-US" b="1" dirty="0" err="1" smtClean="0"/>
              <a:t>c’est</a:t>
            </a:r>
            <a:r>
              <a:rPr lang="en-US" b="1" dirty="0" smtClean="0"/>
              <a:t> un SBB  </a:t>
            </a:r>
            <a:r>
              <a:rPr lang="en-US" b="1" dirty="0" err="1" smtClean="0"/>
              <a:t>d’ordre</a:t>
            </a:r>
            <a:r>
              <a:rPr lang="en-US" b="1" dirty="0" smtClean="0"/>
              <a:t> 4  </a:t>
            </a:r>
            <a:r>
              <a:rPr lang="en-US" b="1" dirty="0" err="1" smtClean="0"/>
              <a:t>dans</a:t>
            </a:r>
            <a:r>
              <a:rPr lang="en-US" b="1" dirty="0" smtClean="0"/>
              <a:t> </a:t>
            </a:r>
            <a:r>
              <a:rPr lang="en-US" b="1" dirty="0" err="1" smtClean="0"/>
              <a:t>lequel</a:t>
            </a:r>
            <a:r>
              <a:rPr lang="en-US" b="1" dirty="0" smtClean="0"/>
              <a:t> les </a:t>
            </a:r>
            <a:r>
              <a:rPr lang="en-US" b="1" dirty="0" err="1" smtClean="0"/>
              <a:t>racines</a:t>
            </a:r>
            <a:r>
              <a:rPr lang="en-US" b="1" dirty="0" smtClean="0"/>
              <a:t> des </a:t>
            </a:r>
            <a:r>
              <a:rPr lang="en-US" b="1" dirty="0" err="1" smtClean="0"/>
              <a:t>arbres</a:t>
            </a:r>
            <a:r>
              <a:rPr lang="en-US" b="1" dirty="0" smtClean="0"/>
              <a:t> </a:t>
            </a:r>
            <a:r>
              <a:rPr lang="en-US" b="1" dirty="0" err="1" smtClean="0"/>
              <a:t>internes</a:t>
            </a:r>
            <a:r>
              <a:rPr lang="en-US" b="1" dirty="0" smtClean="0"/>
              <a:t> portent la </a:t>
            </a:r>
            <a:r>
              <a:rPr lang="en-US" b="1" dirty="0" err="1" smtClean="0"/>
              <a:t>couleur</a:t>
            </a:r>
            <a:r>
              <a:rPr lang="en-US" b="1" dirty="0" smtClean="0"/>
              <a:t> Noir et les </a:t>
            </a:r>
            <a:r>
              <a:rPr lang="en-US" b="1" dirty="0" err="1" smtClean="0"/>
              <a:t>noeuds</a:t>
            </a:r>
            <a:r>
              <a:rPr lang="en-US" b="1" dirty="0" smtClean="0"/>
              <a:t> </a:t>
            </a:r>
            <a:r>
              <a:rPr lang="en-US" b="1" dirty="0" err="1" smtClean="0"/>
              <a:t>liés</a:t>
            </a:r>
            <a:r>
              <a:rPr lang="en-US" b="1" dirty="0" smtClean="0"/>
              <a:t> </a:t>
            </a:r>
            <a:r>
              <a:rPr lang="en-US" b="1" dirty="0" err="1" smtClean="0"/>
              <a:t>horizontalement</a:t>
            </a:r>
            <a:r>
              <a:rPr lang="en-US" b="1" dirty="0" smtClean="0"/>
              <a:t> portent la </a:t>
            </a:r>
            <a:r>
              <a:rPr lang="en-US" b="1" dirty="0" err="1" smtClean="0"/>
              <a:t>couleur</a:t>
            </a:r>
            <a:r>
              <a:rPr lang="en-US" b="1" dirty="0" smtClean="0"/>
              <a:t> rouge</a:t>
            </a:r>
            <a:endParaRPr lang="pt-BR" b="1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2-4(Variantes)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4643438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Des arbres 2-4 vers SBB</a:t>
            </a:r>
            <a:endParaRPr lang="fr-FR" sz="3600" dirty="0"/>
          </a:p>
        </p:txBody>
      </p:sp>
      <p:grpSp>
        <p:nvGrpSpPr>
          <p:cNvPr id="2" name="Groupe 72"/>
          <p:cNvGrpSpPr/>
          <p:nvPr/>
        </p:nvGrpSpPr>
        <p:grpSpPr>
          <a:xfrm>
            <a:off x="142844" y="2000240"/>
            <a:ext cx="2143140" cy="642942"/>
            <a:chOff x="642910" y="2285992"/>
            <a:chExt cx="2143140" cy="642942"/>
          </a:xfrm>
          <a:solidFill>
            <a:schemeClr val="bg2"/>
          </a:solidFill>
        </p:grpSpPr>
        <p:cxnSp>
          <p:nvCxnSpPr>
            <p:cNvPr id="69" name="Connecteur droit avec flèche 68"/>
            <p:cNvCxnSpPr/>
            <p:nvPr/>
          </p:nvCxnSpPr>
          <p:spPr>
            <a:xfrm>
              <a:off x="642910" y="2500306"/>
              <a:ext cx="500066" cy="1588"/>
            </a:xfrm>
            <a:prstGeom prst="straightConnector1">
              <a:avLst/>
            </a:prstGeom>
            <a:grpFill/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avec flèche 69"/>
            <p:cNvCxnSpPr/>
            <p:nvPr/>
          </p:nvCxnSpPr>
          <p:spPr>
            <a:xfrm>
              <a:off x="642910" y="2786058"/>
              <a:ext cx="500066" cy="1588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ZoneTexte 70"/>
            <p:cNvSpPr txBox="1"/>
            <p:nvPr/>
          </p:nvSpPr>
          <p:spPr>
            <a:xfrm>
              <a:off x="1214414" y="2285992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vertical</a:t>
              </a:r>
              <a:endParaRPr lang="fr-FR" sz="1400" dirty="0"/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1214414" y="2621157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horizontal</a:t>
              </a:r>
              <a:endParaRPr lang="fr-FR" sz="1400" dirty="0"/>
            </a:p>
          </p:txBody>
        </p:sp>
      </p:grpSp>
      <p:pic>
        <p:nvPicPr>
          <p:cNvPr id="4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72114" y="0"/>
            <a:ext cx="3671886" cy="1306460"/>
          </a:xfrm>
          <a:prstGeom prst="rect">
            <a:avLst/>
          </a:prstGeom>
          <a:noFill/>
        </p:spPr>
      </p:pic>
      <p:grpSp>
        <p:nvGrpSpPr>
          <p:cNvPr id="85" name="Groupe 84"/>
          <p:cNvGrpSpPr/>
          <p:nvPr/>
        </p:nvGrpSpPr>
        <p:grpSpPr>
          <a:xfrm>
            <a:off x="142844" y="3458958"/>
            <a:ext cx="8572560" cy="2041744"/>
            <a:chOff x="142844" y="3458958"/>
            <a:chExt cx="8572560" cy="2041744"/>
          </a:xfrm>
        </p:grpSpPr>
        <p:sp>
          <p:nvSpPr>
            <p:cNvPr id="8" name="Ellipse 7"/>
            <p:cNvSpPr/>
            <p:nvPr/>
          </p:nvSpPr>
          <p:spPr>
            <a:xfrm>
              <a:off x="348449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37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" name="Ellipse 8"/>
            <p:cNvSpPr/>
            <p:nvPr/>
          </p:nvSpPr>
          <p:spPr>
            <a:xfrm>
              <a:off x="598482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1127043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2214546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35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5341885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39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6484893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Connecteur droit avec flèche 18"/>
            <p:cNvCxnSpPr>
              <a:stCxn id="8" idx="6"/>
              <a:endCxn id="9" idx="2"/>
            </p:cNvCxnSpPr>
            <p:nvPr/>
          </p:nvCxnSpPr>
          <p:spPr>
            <a:xfrm>
              <a:off x="4000496" y="3622574"/>
              <a:ext cx="1984331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8" idx="2"/>
              <a:endCxn id="10" idx="0"/>
            </p:cNvCxnSpPr>
            <p:nvPr/>
          </p:nvCxnSpPr>
          <p:spPr>
            <a:xfrm rot="10800000" flipV="1">
              <a:off x="1385043" y="3622574"/>
              <a:ext cx="2099454" cy="52080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>
              <a:stCxn id="9" idx="2"/>
              <a:endCxn id="13" idx="0"/>
            </p:cNvCxnSpPr>
            <p:nvPr/>
          </p:nvCxnSpPr>
          <p:spPr>
            <a:xfrm rot="10800000" flipV="1">
              <a:off x="5599885" y="3622574"/>
              <a:ext cx="384942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>
              <a:off x="142844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3" name="Ellipse 32"/>
            <p:cNvSpPr/>
            <p:nvPr/>
          </p:nvSpPr>
          <p:spPr>
            <a:xfrm>
              <a:off x="100010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255580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33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3341621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34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4254382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36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498469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38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77051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77064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3" name="Ellipse 42"/>
            <p:cNvSpPr/>
            <p:nvPr/>
          </p:nvSpPr>
          <p:spPr>
            <a:xfrm>
              <a:off x="748502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4" name="Ellipse 43"/>
            <p:cNvSpPr/>
            <p:nvPr/>
          </p:nvSpPr>
          <p:spPr>
            <a:xfrm>
              <a:off x="819940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48" name="Connecteur droit avec flèche 47"/>
            <p:cNvCxnSpPr>
              <a:stCxn id="9" idx="6"/>
              <a:endCxn id="15" idx="0"/>
            </p:cNvCxnSpPr>
            <p:nvPr/>
          </p:nvCxnSpPr>
          <p:spPr>
            <a:xfrm>
              <a:off x="6500826" y="3622574"/>
              <a:ext cx="242067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>
              <a:stCxn id="10" idx="2"/>
              <a:endCxn id="32" idx="0"/>
            </p:cNvCxnSpPr>
            <p:nvPr/>
          </p:nvCxnSpPr>
          <p:spPr>
            <a:xfrm rot="10800000" flipV="1">
              <a:off x="400845" y="4306996"/>
              <a:ext cx="726199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>
              <a:stCxn id="12" idx="2"/>
              <a:endCxn id="34" idx="0"/>
            </p:cNvCxnSpPr>
            <p:nvPr/>
          </p:nvCxnSpPr>
          <p:spPr>
            <a:xfrm rot="10800000" flipH="1" flipV="1">
              <a:off x="2214545" y="4306996"/>
              <a:ext cx="59925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>
              <a:stCxn id="12" idx="6"/>
              <a:endCxn id="37" idx="0"/>
            </p:cNvCxnSpPr>
            <p:nvPr/>
          </p:nvCxnSpPr>
          <p:spPr>
            <a:xfrm>
              <a:off x="2730545" y="4306996"/>
              <a:ext cx="178183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>
              <a:stCxn id="13" idx="2"/>
              <a:endCxn id="38" idx="0"/>
            </p:cNvCxnSpPr>
            <p:nvPr/>
          </p:nvCxnSpPr>
          <p:spPr>
            <a:xfrm rot="10800000" flipV="1">
              <a:off x="5242695" y="4336954"/>
              <a:ext cx="99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/>
            <p:cNvCxnSpPr>
              <a:stCxn id="15" idx="2"/>
              <a:endCxn id="41" idx="0"/>
            </p:cNvCxnSpPr>
            <p:nvPr/>
          </p:nvCxnSpPr>
          <p:spPr>
            <a:xfrm rot="10800000" flipH="1" flipV="1">
              <a:off x="6484893" y="4336954"/>
              <a:ext cx="543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Ellipse 50"/>
            <p:cNvSpPr/>
            <p:nvPr/>
          </p:nvSpPr>
          <p:spPr>
            <a:xfrm>
              <a:off x="7770777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55" name="Connecteur droit avec flèche 54"/>
            <p:cNvCxnSpPr>
              <a:stCxn id="10" idx="6"/>
              <a:endCxn id="12" idx="2"/>
            </p:cNvCxnSpPr>
            <p:nvPr/>
          </p:nvCxnSpPr>
          <p:spPr>
            <a:xfrm>
              <a:off x="1643042" y="4306996"/>
              <a:ext cx="57150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avec flèche 58"/>
            <p:cNvCxnSpPr>
              <a:stCxn id="15" idx="6"/>
              <a:endCxn id="51" idx="2"/>
            </p:cNvCxnSpPr>
            <p:nvPr/>
          </p:nvCxnSpPr>
          <p:spPr>
            <a:xfrm>
              <a:off x="7000892" y="4336954"/>
              <a:ext cx="76988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avec flèche 65"/>
            <p:cNvCxnSpPr>
              <a:stCxn id="32" idx="6"/>
              <a:endCxn id="33" idx="2"/>
            </p:cNvCxnSpPr>
            <p:nvPr/>
          </p:nvCxnSpPr>
          <p:spPr>
            <a:xfrm>
              <a:off x="658843" y="5337086"/>
              <a:ext cx="34125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Ellipse 67"/>
            <p:cNvSpPr/>
            <p:nvPr/>
          </p:nvSpPr>
          <p:spPr>
            <a:xfrm>
              <a:off x="171448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32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74" name="Connecteur droit avec flèche 73"/>
            <p:cNvCxnSpPr>
              <a:stCxn id="34" idx="2"/>
              <a:endCxn id="68" idx="6"/>
            </p:cNvCxnSpPr>
            <p:nvPr/>
          </p:nvCxnSpPr>
          <p:spPr>
            <a:xfrm rot="10800000">
              <a:off x="2230479" y="5337086"/>
              <a:ext cx="32532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avec flèche 75"/>
            <p:cNvCxnSpPr>
              <a:stCxn id="34" idx="6"/>
              <a:endCxn id="36" idx="2"/>
            </p:cNvCxnSpPr>
            <p:nvPr/>
          </p:nvCxnSpPr>
          <p:spPr>
            <a:xfrm>
              <a:off x="3071802" y="53370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avec flèche 79"/>
            <p:cNvCxnSpPr>
              <a:stCxn id="51" idx="6"/>
              <a:endCxn id="44" idx="0"/>
            </p:cNvCxnSpPr>
            <p:nvPr/>
          </p:nvCxnSpPr>
          <p:spPr>
            <a:xfrm>
              <a:off x="8286776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avec flèche 81"/>
            <p:cNvCxnSpPr>
              <a:stCxn id="51" idx="2"/>
              <a:endCxn id="43" idx="0"/>
            </p:cNvCxnSpPr>
            <p:nvPr/>
          </p:nvCxnSpPr>
          <p:spPr>
            <a:xfrm rot="10800000" flipV="1">
              <a:off x="7743025" y="4336954"/>
              <a:ext cx="27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avec flèche 83"/>
            <p:cNvCxnSpPr>
              <a:stCxn id="13" idx="6"/>
              <a:endCxn id="40" idx="0"/>
            </p:cNvCxnSpPr>
            <p:nvPr/>
          </p:nvCxnSpPr>
          <p:spPr>
            <a:xfrm>
              <a:off x="5857884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2-4(Variantes)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4643438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Des arbres 2-4 vers SBB</a:t>
            </a:r>
            <a:endParaRPr lang="fr-FR" sz="3600" dirty="0"/>
          </a:p>
        </p:txBody>
      </p:sp>
      <p:grpSp>
        <p:nvGrpSpPr>
          <p:cNvPr id="5" name="Groupe 98"/>
          <p:cNvGrpSpPr/>
          <p:nvPr/>
        </p:nvGrpSpPr>
        <p:grpSpPr>
          <a:xfrm>
            <a:off x="142844" y="5786454"/>
            <a:ext cx="2143140" cy="642942"/>
            <a:chOff x="642910" y="2285992"/>
            <a:chExt cx="2143140" cy="642942"/>
          </a:xfrm>
          <a:solidFill>
            <a:schemeClr val="bg2"/>
          </a:solidFill>
        </p:grpSpPr>
        <p:cxnSp>
          <p:nvCxnSpPr>
            <p:cNvPr id="100" name="Connecteur droit avec flèche 99"/>
            <p:cNvCxnSpPr/>
            <p:nvPr/>
          </p:nvCxnSpPr>
          <p:spPr>
            <a:xfrm>
              <a:off x="642910" y="2500306"/>
              <a:ext cx="500066" cy="1588"/>
            </a:xfrm>
            <a:prstGeom prst="straightConnector1">
              <a:avLst/>
            </a:prstGeom>
            <a:grpFill/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avec flèche 100"/>
            <p:cNvCxnSpPr/>
            <p:nvPr/>
          </p:nvCxnSpPr>
          <p:spPr>
            <a:xfrm>
              <a:off x="642910" y="2786058"/>
              <a:ext cx="500066" cy="1588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ZoneTexte 101"/>
            <p:cNvSpPr txBox="1"/>
            <p:nvPr/>
          </p:nvSpPr>
          <p:spPr>
            <a:xfrm>
              <a:off x="1214414" y="2285992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vertical</a:t>
              </a:r>
              <a:endParaRPr lang="fr-FR" sz="1400" dirty="0"/>
            </a:p>
          </p:txBody>
        </p:sp>
        <p:sp>
          <p:nvSpPr>
            <p:cNvPr id="103" name="ZoneTexte 102"/>
            <p:cNvSpPr txBox="1"/>
            <p:nvPr/>
          </p:nvSpPr>
          <p:spPr>
            <a:xfrm>
              <a:off x="1214414" y="2621157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horizontal</a:t>
              </a:r>
              <a:endParaRPr lang="fr-FR" sz="1400" dirty="0"/>
            </a:p>
          </p:txBody>
        </p:sp>
      </p:grpSp>
      <p:grpSp>
        <p:nvGrpSpPr>
          <p:cNvPr id="131" name="Groupe 130"/>
          <p:cNvGrpSpPr/>
          <p:nvPr/>
        </p:nvGrpSpPr>
        <p:grpSpPr>
          <a:xfrm>
            <a:off x="5000628" y="101372"/>
            <a:ext cx="4071966" cy="1255926"/>
            <a:chOff x="142844" y="3458958"/>
            <a:chExt cx="8572560" cy="2041744"/>
          </a:xfrm>
        </p:grpSpPr>
        <p:sp>
          <p:nvSpPr>
            <p:cNvPr id="90" name="Ellipse 89"/>
            <p:cNvSpPr/>
            <p:nvPr/>
          </p:nvSpPr>
          <p:spPr>
            <a:xfrm>
              <a:off x="348449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37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1" name="Ellipse 90"/>
            <p:cNvSpPr/>
            <p:nvPr/>
          </p:nvSpPr>
          <p:spPr>
            <a:xfrm>
              <a:off x="598482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2" name="Ellipse 91"/>
            <p:cNvSpPr/>
            <p:nvPr/>
          </p:nvSpPr>
          <p:spPr>
            <a:xfrm>
              <a:off x="1127043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3" name="Ellipse 92"/>
            <p:cNvSpPr/>
            <p:nvPr/>
          </p:nvSpPr>
          <p:spPr>
            <a:xfrm>
              <a:off x="2214546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35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4" name="Ellipse 93"/>
            <p:cNvSpPr/>
            <p:nvPr/>
          </p:nvSpPr>
          <p:spPr>
            <a:xfrm>
              <a:off x="5341885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39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5" name="Ellipse 94"/>
            <p:cNvSpPr/>
            <p:nvPr/>
          </p:nvSpPr>
          <p:spPr>
            <a:xfrm>
              <a:off x="6484893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98" name="Connecteur droit avec flèche 97"/>
            <p:cNvCxnSpPr>
              <a:stCxn id="90" idx="6"/>
              <a:endCxn id="91" idx="2"/>
            </p:cNvCxnSpPr>
            <p:nvPr/>
          </p:nvCxnSpPr>
          <p:spPr>
            <a:xfrm>
              <a:off x="4000496" y="3622574"/>
              <a:ext cx="1984331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avec flèche 98"/>
            <p:cNvCxnSpPr>
              <a:stCxn id="90" idx="2"/>
              <a:endCxn id="92" idx="0"/>
            </p:cNvCxnSpPr>
            <p:nvPr/>
          </p:nvCxnSpPr>
          <p:spPr>
            <a:xfrm rot="10800000" flipV="1">
              <a:off x="1385043" y="3622574"/>
              <a:ext cx="2099454" cy="52080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avec flèche 103"/>
            <p:cNvCxnSpPr>
              <a:stCxn id="91" idx="2"/>
              <a:endCxn id="94" idx="0"/>
            </p:cNvCxnSpPr>
            <p:nvPr/>
          </p:nvCxnSpPr>
          <p:spPr>
            <a:xfrm rot="10800000" flipV="1">
              <a:off x="5599885" y="3622574"/>
              <a:ext cx="384942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Ellipse 104"/>
            <p:cNvSpPr/>
            <p:nvPr/>
          </p:nvSpPr>
          <p:spPr>
            <a:xfrm>
              <a:off x="142844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6" name="Ellipse 105"/>
            <p:cNvSpPr/>
            <p:nvPr/>
          </p:nvSpPr>
          <p:spPr>
            <a:xfrm>
              <a:off x="100010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7" name="Ellipse 106"/>
            <p:cNvSpPr/>
            <p:nvPr/>
          </p:nvSpPr>
          <p:spPr>
            <a:xfrm>
              <a:off x="255580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33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8" name="Ellipse 107"/>
            <p:cNvSpPr/>
            <p:nvPr/>
          </p:nvSpPr>
          <p:spPr>
            <a:xfrm>
              <a:off x="3341621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34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9" name="Ellipse 108"/>
            <p:cNvSpPr/>
            <p:nvPr/>
          </p:nvSpPr>
          <p:spPr>
            <a:xfrm>
              <a:off x="4254382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36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0" name="Ellipse 109"/>
            <p:cNvSpPr/>
            <p:nvPr/>
          </p:nvSpPr>
          <p:spPr>
            <a:xfrm>
              <a:off x="498469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38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1" name="Ellipse 110"/>
            <p:cNvSpPr/>
            <p:nvPr/>
          </p:nvSpPr>
          <p:spPr>
            <a:xfrm>
              <a:off x="577051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2" name="Ellipse 111"/>
            <p:cNvSpPr/>
            <p:nvPr/>
          </p:nvSpPr>
          <p:spPr>
            <a:xfrm>
              <a:off x="677064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3" name="Ellipse 112"/>
            <p:cNvSpPr/>
            <p:nvPr/>
          </p:nvSpPr>
          <p:spPr>
            <a:xfrm>
              <a:off x="748502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4" name="Ellipse 113"/>
            <p:cNvSpPr/>
            <p:nvPr/>
          </p:nvSpPr>
          <p:spPr>
            <a:xfrm>
              <a:off x="819940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15" name="Connecteur droit avec flèche 114"/>
            <p:cNvCxnSpPr>
              <a:stCxn id="91" idx="6"/>
              <a:endCxn id="95" idx="0"/>
            </p:cNvCxnSpPr>
            <p:nvPr/>
          </p:nvCxnSpPr>
          <p:spPr>
            <a:xfrm>
              <a:off x="6500826" y="3622574"/>
              <a:ext cx="242067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avec flèche 115"/>
            <p:cNvCxnSpPr>
              <a:stCxn id="92" idx="2"/>
              <a:endCxn id="105" idx="0"/>
            </p:cNvCxnSpPr>
            <p:nvPr/>
          </p:nvCxnSpPr>
          <p:spPr>
            <a:xfrm rot="10800000" flipV="1">
              <a:off x="400845" y="4306996"/>
              <a:ext cx="726199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avec flèche 116"/>
            <p:cNvCxnSpPr>
              <a:stCxn id="93" idx="2"/>
              <a:endCxn id="107" idx="0"/>
            </p:cNvCxnSpPr>
            <p:nvPr/>
          </p:nvCxnSpPr>
          <p:spPr>
            <a:xfrm rot="10800000" flipH="1" flipV="1">
              <a:off x="2214545" y="4306996"/>
              <a:ext cx="59925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avec flèche 117"/>
            <p:cNvCxnSpPr>
              <a:stCxn id="93" idx="6"/>
              <a:endCxn id="109" idx="0"/>
            </p:cNvCxnSpPr>
            <p:nvPr/>
          </p:nvCxnSpPr>
          <p:spPr>
            <a:xfrm>
              <a:off x="2730545" y="4306996"/>
              <a:ext cx="178183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avec flèche 118"/>
            <p:cNvCxnSpPr>
              <a:stCxn id="94" idx="2"/>
              <a:endCxn id="110" idx="0"/>
            </p:cNvCxnSpPr>
            <p:nvPr/>
          </p:nvCxnSpPr>
          <p:spPr>
            <a:xfrm rot="10800000" flipV="1">
              <a:off x="5242695" y="4336954"/>
              <a:ext cx="99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avec flèche 119"/>
            <p:cNvCxnSpPr>
              <a:stCxn id="95" idx="2"/>
              <a:endCxn id="112" idx="0"/>
            </p:cNvCxnSpPr>
            <p:nvPr/>
          </p:nvCxnSpPr>
          <p:spPr>
            <a:xfrm rot="10800000" flipH="1" flipV="1">
              <a:off x="6484893" y="4336954"/>
              <a:ext cx="543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Ellipse 120"/>
            <p:cNvSpPr/>
            <p:nvPr/>
          </p:nvSpPr>
          <p:spPr>
            <a:xfrm>
              <a:off x="7770777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22" name="Connecteur droit avec flèche 121"/>
            <p:cNvCxnSpPr>
              <a:stCxn id="92" idx="6"/>
              <a:endCxn id="93" idx="2"/>
            </p:cNvCxnSpPr>
            <p:nvPr/>
          </p:nvCxnSpPr>
          <p:spPr>
            <a:xfrm>
              <a:off x="1643042" y="4306996"/>
              <a:ext cx="57150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avec flèche 122"/>
            <p:cNvCxnSpPr>
              <a:stCxn id="95" idx="6"/>
              <a:endCxn id="121" idx="2"/>
            </p:cNvCxnSpPr>
            <p:nvPr/>
          </p:nvCxnSpPr>
          <p:spPr>
            <a:xfrm>
              <a:off x="7000892" y="4336954"/>
              <a:ext cx="76988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avec flèche 123"/>
            <p:cNvCxnSpPr>
              <a:stCxn id="105" idx="6"/>
              <a:endCxn id="106" idx="2"/>
            </p:cNvCxnSpPr>
            <p:nvPr/>
          </p:nvCxnSpPr>
          <p:spPr>
            <a:xfrm>
              <a:off x="658843" y="5337086"/>
              <a:ext cx="34125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/>
            <p:cNvSpPr/>
            <p:nvPr/>
          </p:nvSpPr>
          <p:spPr>
            <a:xfrm>
              <a:off x="171448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32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26" name="Connecteur droit avec flèche 125"/>
            <p:cNvCxnSpPr>
              <a:stCxn id="107" idx="2"/>
              <a:endCxn id="125" idx="6"/>
            </p:cNvCxnSpPr>
            <p:nvPr/>
          </p:nvCxnSpPr>
          <p:spPr>
            <a:xfrm rot="10800000">
              <a:off x="2230479" y="5337086"/>
              <a:ext cx="32532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avec flèche 126"/>
            <p:cNvCxnSpPr>
              <a:stCxn id="107" idx="6"/>
              <a:endCxn id="108" idx="2"/>
            </p:cNvCxnSpPr>
            <p:nvPr/>
          </p:nvCxnSpPr>
          <p:spPr>
            <a:xfrm>
              <a:off x="3071802" y="53370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cteur droit avec flèche 127"/>
            <p:cNvCxnSpPr>
              <a:stCxn id="121" idx="6"/>
              <a:endCxn id="114" idx="0"/>
            </p:cNvCxnSpPr>
            <p:nvPr/>
          </p:nvCxnSpPr>
          <p:spPr>
            <a:xfrm>
              <a:off x="8286776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cteur droit avec flèche 128"/>
            <p:cNvCxnSpPr>
              <a:stCxn id="121" idx="2"/>
              <a:endCxn id="113" idx="0"/>
            </p:cNvCxnSpPr>
            <p:nvPr/>
          </p:nvCxnSpPr>
          <p:spPr>
            <a:xfrm rot="10800000" flipV="1">
              <a:off x="7743025" y="4336954"/>
              <a:ext cx="27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avec flèche 129"/>
            <p:cNvCxnSpPr>
              <a:stCxn id="94" idx="6"/>
              <a:endCxn id="111" idx="0"/>
            </p:cNvCxnSpPr>
            <p:nvPr/>
          </p:nvCxnSpPr>
          <p:spPr>
            <a:xfrm>
              <a:off x="5857884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7" name="Groupe 176"/>
          <p:cNvGrpSpPr/>
          <p:nvPr/>
        </p:nvGrpSpPr>
        <p:grpSpPr>
          <a:xfrm>
            <a:off x="341225" y="2000240"/>
            <a:ext cx="8731369" cy="3714776"/>
            <a:chOff x="341225" y="2000240"/>
            <a:chExt cx="8731369" cy="3714776"/>
          </a:xfrm>
        </p:grpSpPr>
        <p:sp>
          <p:nvSpPr>
            <p:cNvPr id="132" name="Ellipse 131"/>
            <p:cNvSpPr/>
            <p:nvPr/>
          </p:nvSpPr>
          <p:spPr>
            <a:xfrm>
              <a:off x="3286116" y="200024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37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3" name="Ellipse 132"/>
            <p:cNvSpPr/>
            <p:nvPr/>
          </p:nvSpPr>
          <p:spPr>
            <a:xfrm>
              <a:off x="5913389" y="271462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4" name="Ellipse 133"/>
            <p:cNvSpPr/>
            <p:nvPr/>
          </p:nvSpPr>
          <p:spPr>
            <a:xfrm>
              <a:off x="1127043" y="295889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5" name="Ellipse 134"/>
            <p:cNvSpPr/>
            <p:nvPr/>
          </p:nvSpPr>
          <p:spPr>
            <a:xfrm>
              <a:off x="3000364" y="357187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35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6" name="Ellipse 135"/>
            <p:cNvSpPr/>
            <p:nvPr/>
          </p:nvSpPr>
          <p:spPr>
            <a:xfrm>
              <a:off x="5341885" y="357187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39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7" name="Ellipse 136"/>
            <p:cNvSpPr/>
            <p:nvPr/>
          </p:nvSpPr>
          <p:spPr>
            <a:xfrm>
              <a:off x="7199273" y="335756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38" name="Connecteur droit avec flèche 137"/>
            <p:cNvCxnSpPr>
              <a:stCxn id="132" idx="6"/>
              <a:endCxn id="133" idx="0"/>
            </p:cNvCxnSpPr>
            <p:nvPr/>
          </p:nvCxnSpPr>
          <p:spPr>
            <a:xfrm>
              <a:off x="3802115" y="2163856"/>
              <a:ext cx="2369274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avec flèche 138"/>
            <p:cNvCxnSpPr>
              <a:stCxn id="132" idx="2"/>
              <a:endCxn id="134" idx="0"/>
            </p:cNvCxnSpPr>
            <p:nvPr/>
          </p:nvCxnSpPr>
          <p:spPr>
            <a:xfrm rot="10800000" flipV="1">
              <a:off x="1385044" y="2163856"/>
              <a:ext cx="1901073" cy="7950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avec flèche 139"/>
            <p:cNvCxnSpPr>
              <a:stCxn id="133" idx="2"/>
              <a:endCxn id="136" idx="0"/>
            </p:cNvCxnSpPr>
            <p:nvPr/>
          </p:nvCxnSpPr>
          <p:spPr>
            <a:xfrm rot="10800000" flipV="1">
              <a:off x="5599885" y="2878236"/>
              <a:ext cx="313504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Ellipse 140"/>
            <p:cNvSpPr/>
            <p:nvPr/>
          </p:nvSpPr>
          <p:spPr>
            <a:xfrm>
              <a:off x="341225" y="371475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2" name="Ellipse 141"/>
            <p:cNvSpPr/>
            <p:nvPr/>
          </p:nvSpPr>
          <p:spPr>
            <a:xfrm>
              <a:off x="928662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3" name="Ellipse 142"/>
            <p:cNvSpPr/>
            <p:nvPr/>
          </p:nvSpPr>
          <p:spPr>
            <a:xfrm>
              <a:off x="2341489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33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4" name="Ellipse 143"/>
            <p:cNvSpPr/>
            <p:nvPr/>
          </p:nvSpPr>
          <p:spPr>
            <a:xfrm>
              <a:off x="3341621" y="514351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34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5" name="Ellipse 144"/>
            <p:cNvSpPr/>
            <p:nvPr/>
          </p:nvSpPr>
          <p:spPr>
            <a:xfrm>
              <a:off x="3698811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36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6" name="Ellipse 145"/>
            <p:cNvSpPr/>
            <p:nvPr/>
          </p:nvSpPr>
          <p:spPr>
            <a:xfrm>
              <a:off x="4643438" y="45005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38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7" name="Ellipse 146"/>
            <p:cNvSpPr/>
            <p:nvPr/>
          </p:nvSpPr>
          <p:spPr>
            <a:xfrm>
              <a:off x="5984827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8" name="Ellipse 147"/>
            <p:cNvSpPr/>
            <p:nvPr/>
          </p:nvSpPr>
          <p:spPr>
            <a:xfrm>
              <a:off x="6770645" y="45005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9" name="Ellipse 148"/>
            <p:cNvSpPr/>
            <p:nvPr/>
          </p:nvSpPr>
          <p:spPr>
            <a:xfrm>
              <a:off x="7143768" y="538778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50" name="Ellipse 149"/>
            <p:cNvSpPr/>
            <p:nvPr/>
          </p:nvSpPr>
          <p:spPr>
            <a:xfrm>
              <a:off x="8556595" y="538778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51" name="Connecteur droit avec flèche 150"/>
            <p:cNvCxnSpPr>
              <a:stCxn id="133" idx="6"/>
              <a:endCxn id="137" idx="0"/>
            </p:cNvCxnSpPr>
            <p:nvPr/>
          </p:nvCxnSpPr>
          <p:spPr>
            <a:xfrm>
              <a:off x="6429388" y="2878236"/>
              <a:ext cx="1027885" cy="4793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avec flèche 151"/>
            <p:cNvCxnSpPr>
              <a:stCxn id="134" idx="2"/>
              <a:endCxn id="141" idx="0"/>
            </p:cNvCxnSpPr>
            <p:nvPr/>
          </p:nvCxnSpPr>
          <p:spPr>
            <a:xfrm rot="10800000" flipV="1">
              <a:off x="599225" y="3122508"/>
              <a:ext cx="527818" cy="5922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avec flèche 152"/>
            <p:cNvCxnSpPr>
              <a:stCxn id="135" idx="2"/>
              <a:endCxn id="143" idx="0"/>
            </p:cNvCxnSpPr>
            <p:nvPr/>
          </p:nvCxnSpPr>
          <p:spPr>
            <a:xfrm rot="10800000" flipV="1">
              <a:off x="2599490" y="3735492"/>
              <a:ext cx="400875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avec flèche 153"/>
            <p:cNvCxnSpPr>
              <a:stCxn id="135" idx="6"/>
              <a:endCxn id="145" idx="0"/>
            </p:cNvCxnSpPr>
            <p:nvPr/>
          </p:nvCxnSpPr>
          <p:spPr>
            <a:xfrm>
              <a:off x="3516363" y="3735492"/>
              <a:ext cx="440448" cy="7235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avec flèche 154"/>
            <p:cNvCxnSpPr>
              <a:stCxn id="136" idx="2"/>
              <a:endCxn id="146" idx="0"/>
            </p:cNvCxnSpPr>
            <p:nvPr/>
          </p:nvCxnSpPr>
          <p:spPr>
            <a:xfrm rot="10800000" flipV="1">
              <a:off x="4901439" y="3735492"/>
              <a:ext cx="440447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Connecteur droit avec flèche 155"/>
            <p:cNvCxnSpPr>
              <a:stCxn id="137" idx="2"/>
              <a:endCxn id="148" idx="0"/>
            </p:cNvCxnSpPr>
            <p:nvPr/>
          </p:nvCxnSpPr>
          <p:spPr>
            <a:xfrm rot="10800000" flipV="1">
              <a:off x="7028645" y="3521178"/>
              <a:ext cx="170628" cy="97939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/>
            <p:cNvSpPr/>
            <p:nvPr/>
          </p:nvSpPr>
          <p:spPr>
            <a:xfrm>
              <a:off x="7842215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58" name="Connecteur droit avec flèche 157"/>
            <p:cNvCxnSpPr>
              <a:stCxn id="134" idx="6"/>
              <a:endCxn id="135" idx="0"/>
            </p:cNvCxnSpPr>
            <p:nvPr/>
          </p:nvCxnSpPr>
          <p:spPr>
            <a:xfrm>
              <a:off x="1643042" y="3122508"/>
              <a:ext cx="1615322" cy="44936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avec flèche 158"/>
            <p:cNvCxnSpPr>
              <a:stCxn id="137" idx="6"/>
              <a:endCxn id="157" idx="0"/>
            </p:cNvCxnSpPr>
            <p:nvPr/>
          </p:nvCxnSpPr>
          <p:spPr>
            <a:xfrm>
              <a:off x="7715272" y="3521178"/>
              <a:ext cx="384943" cy="9379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avec flèche 159"/>
            <p:cNvCxnSpPr>
              <a:stCxn id="141" idx="6"/>
              <a:endCxn id="142" idx="0"/>
            </p:cNvCxnSpPr>
            <p:nvPr/>
          </p:nvCxnSpPr>
          <p:spPr>
            <a:xfrm>
              <a:off x="857224" y="3878368"/>
              <a:ext cx="329438" cy="58072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Ellipse 160"/>
            <p:cNvSpPr/>
            <p:nvPr/>
          </p:nvSpPr>
          <p:spPr>
            <a:xfrm>
              <a:off x="1571604" y="514351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32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62" name="Connecteur droit avec flèche 161"/>
            <p:cNvCxnSpPr>
              <a:stCxn id="143" idx="2"/>
              <a:endCxn id="161" idx="0"/>
            </p:cNvCxnSpPr>
            <p:nvPr/>
          </p:nvCxnSpPr>
          <p:spPr>
            <a:xfrm rot="10800000" flipV="1">
              <a:off x="1829605" y="4592748"/>
              <a:ext cx="511885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avec flèche 162"/>
            <p:cNvCxnSpPr>
              <a:stCxn id="143" idx="6"/>
              <a:endCxn id="144" idx="0"/>
            </p:cNvCxnSpPr>
            <p:nvPr/>
          </p:nvCxnSpPr>
          <p:spPr>
            <a:xfrm>
              <a:off x="2857488" y="4592748"/>
              <a:ext cx="742133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avec flèche 163"/>
            <p:cNvCxnSpPr>
              <a:stCxn id="157" idx="6"/>
              <a:endCxn id="150" idx="0"/>
            </p:cNvCxnSpPr>
            <p:nvPr/>
          </p:nvCxnSpPr>
          <p:spPr>
            <a:xfrm>
              <a:off x="8358214" y="4622706"/>
              <a:ext cx="456381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avec flèche 164"/>
            <p:cNvCxnSpPr>
              <a:stCxn id="157" idx="2"/>
              <a:endCxn id="149" idx="0"/>
            </p:cNvCxnSpPr>
            <p:nvPr/>
          </p:nvCxnSpPr>
          <p:spPr>
            <a:xfrm rot="10800000" flipV="1">
              <a:off x="7401769" y="4622706"/>
              <a:ext cx="440447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cteur droit avec flèche 165"/>
            <p:cNvCxnSpPr>
              <a:stCxn id="136" idx="6"/>
              <a:endCxn id="147" idx="0"/>
            </p:cNvCxnSpPr>
            <p:nvPr/>
          </p:nvCxnSpPr>
          <p:spPr>
            <a:xfrm>
              <a:off x="5857884" y="3735492"/>
              <a:ext cx="384943" cy="7235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5" name="Flèche courbée vers le bas 174"/>
          <p:cNvSpPr/>
          <p:nvPr/>
        </p:nvSpPr>
        <p:spPr>
          <a:xfrm rot="2634936">
            <a:off x="7315430" y="2451919"/>
            <a:ext cx="857256" cy="42862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6" name="ZoneTexte 175"/>
          <p:cNvSpPr txBox="1"/>
          <p:nvPr/>
        </p:nvSpPr>
        <p:spPr>
          <a:xfrm>
            <a:off x="8101248" y="2451919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45°</a:t>
            </a:r>
            <a:endParaRPr lang="fr-FR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 animBg="1"/>
      <p:bldP spid="176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2-4(Variantes)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4500562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Des arbres 2-4 vers RB</a:t>
            </a:r>
            <a:endParaRPr lang="fr-FR" sz="3600" dirty="0"/>
          </a:p>
        </p:txBody>
      </p:sp>
      <p:grpSp>
        <p:nvGrpSpPr>
          <p:cNvPr id="69" name="Groupe 68"/>
          <p:cNvGrpSpPr/>
          <p:nvPr/>
        </p:nvGrpSpPr>
        <p:grpSpPr>
          <a:xfrm>
            <a:off x="4929190" y="101372"/>
            <a:ext cx="4071934" cy="1184488"/>
            <a:chOff x="142844" y="3458958"/>
            <a:chExt cx="8572560" cy="2041744"/>
          </a:xfrm>
        </p:grpSpPr>
        <p:sp>
          <p:nvSpPr>
            <p:cNvPr id="70" name="Ellipse 69"/>
            <p:cNvSpPr/>
            <p:nvPr/>
          </p:nvSpPr>
          <p:spPr>
            <a:xfrm>
              <a:off x="348449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37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1" name="Ellipse 70"/>
            <p:cNvSpPr/>
            <p:nvPr/>
          </p:nvSpPr>
          <p:spPr>
            <a:xfrm>
              <a:off x="598482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2" name="Ellipse 71"/>
            <p:cNvSpPr/>
            <p:nvPr/>
          </p:nvSpPr>
          <p:spPr>
            <a:xfrm>
              <a:off x="1127043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3" name="Ellipse 72"/>
            <p:cNvSpPr/>
            <p:nvPr/>
          </p:nvSpPr>
          <p:spPr>
            <a:xfrm>
              <a:off x="2214546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35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4" name="Ellipse 73"/>
            <p:cNvSpPr/>
            <p:nvPr/>
          </p:nvSpPr>
          <p:spPr>
            <a:xfrm>
              <a:off x="5341885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39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5" name="Ellipse 74"/>
            <p:cNvSpPr/>
            <p:nvPr/>
          </p:nvSpPr>
          <p:spPr>
            <a:xfrm>
              <a:off x="6484893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76" name="Connecteur droit avec flèche 75"/>
            <p:cNvCxnSpPr>
              <a:stCxn id="70" idx="6"/>
              <a:endCxn id="71" idx="2"/>
            </p:cNvCxnSpPr>
            <p:nvPr/>
          </p:nvCxnSpPr>
          <p:spPr>
            <a:xfrm>
              <a:off x="4000496" y="3622574"/>
              <a:ext cx="1984331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avec flèche 76"/>
            <p:cNvCxnSpPr>
              <a:stCxn id="70" idx="2"/>
              <a:endCxn id="72" idx="0"/>
            </p:cNvCxnSpPr>
            <p:nvPr/>
          </p:nvCxnSpPr>
          <p:spPr>
            <a:xfrm rot="10800000" flipV="1">
              <a:off x="1385043" y="3622574"/>
              <a:ext cx="2099454" cy="52080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avec flèche 77"/>
            <p:cNvCxnSpPr>
              <a:stCxn id="71" idx="2"/>
              <a:endCxn id="74" idx="0"/>
            </p:cNvCxnSpPr>
            <p:nvPr/>
          </p:nvCxnSpPr>
          <p:spPr>
            <a:xfrm rot="10800000" flipV="1">
              <a:off x="5599885" y="3622574"/>
              <a:ext cx="384942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Ellipse 78"/>
            <p:cNvSpPr/>
            <p:nvPr/>
          </p:nvSpPr>
          <p:spPr>
            <a:xfrm>
              <a:off x="142844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0" name="Ellipse 79"/>
            <p:cNvSpPr/>
            <p:nvPr/>
          </p:nvSpPr>
          <p:spPr>
            <a:xfrm>
              <a:off x="100010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1" name="Ellipse 80"/>
            <p:cNvSpPr/>
            <p:nvPr/>
          </p:nvSpPr>
          <p:spPr>
            <a:xfrm>
              <a:off x="255580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33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2" name="Ellipse 81"/>
            <p:cNvSpPr/>
            <p:nvPr/>
          </p:nvSpPr>
          <p:spPr>
            <a:xfrm>
              <a:off x="3341621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34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3" name="Ellipse 82"/>
            <p:cNvSpPr/>
            <p:nvPr/>
          </p:nvSpPr>
          <p:spPr>
            <a:xfrm>
              <a:off x="4254382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36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4" name="Ellipse 83"/>
            <p:cNvSpPr/>
            <p:nvPr/>
          </p:nvSpPr>
          <p:spPr>
            <a:xfrm>
              <a:off x="498469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38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5" name="Ellipse 84"/>
            <p:cNvSpPr/>
            <p:nvPr/>
          </p:nvSpPr>
          <p:spPr>
            <a:xfrm>
              <a:off x="577051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6" name="Ellipse 85"/>
            <p:cNvSpPr/>
            <p:nvPr/>
          </p:nvSpPr>
          <p:spPr>
            <a:xfrm>
              <a:off x="677064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7" name="Ellipse 86"/>
            <p:cNvSpPr/>
            <p:nvPr/>
          </p:nvSpPr>
          <p:spPr>
            <a:xfrm>
              <a:off x="748502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8" name="Ellipse 87"/>
            <p:cNvSpPr/>
            <p:nvPr/>
          </p:nvSpPr>
          <p:spPr>
            <a:xfrm>
              <a:off x="819940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89" name="Connecteur droit avec flèche 88"/>
            <p:cNvCxnSpPr>
              <a:stCxn id="71" idx="6"/>
              <a:endCxn id="75" idx="0"/>
            </p:cNvCxnSpPr>
            <p:nvPr/>
          </p:nvCxnSpPr>
          <p:spPr>
            <a:xfrm>
              <a:off x="6500826" y="3622574"/>
              <a:ext cx="242067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avec flèche 89"/>
            <p:cNvCxnSpPr>
              <a:stCxn id="72" idx="2"/>
              <a:endCxn id="79" idx="0"/>
            </p:cNvCxnSpPr>
            <p:nvPr/>
          </p:nvCxnSpPr>
          <p:spPr>
            <a:xfrm rot="10800000" flipV="1">
              <a:off x="400845" y="4306996"/>
              <a:ext cx="726199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avec flèche 90"/>
            <p:cNvCxnSpPr>
              <a:stCxn id="73" idx="2"/>
              <a:endCxn id="81" idx="0"/>
            </p:cNvCxnSpPr>
            <p:nvPr/>
          </p:nvCxnSpPr>
          <p:spPr>
            <a:xfrm rot="10800000" flipH="1" flipV="1">
              <a:off x="2214545" y="4306996"/>
              <a:ext cx="59925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avec flèche 91"/>
            <p:cNvCxnSpPr>
              <a:stCxn id="73" idx="6"/>
              <a:endCxn id="83" idx="0"/>
            </p:cNvCxnSpPr>
            <p:nvPr/>
          </p:nvCxnSpPr>
          <p:spPr>
            <a:xfrm>
              <a:off x="2730545" y="4306996"/>
              <a:ext cx="178183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avec flèche 92"/>
            <p:cNvCxnSpPr>
              <a:stCxn id="74" idx="2"/>
              <a:endCxn id="84" idx="0"/>
            </p:cNvCxnSpPr>
            <p:nvPr/>
          </p:nvCxnSpPr>
          <p:spPr>
            <a:xfrm rot="10800000" flipV="1">
              <a:off x="5242695" y="4336954"/>
              <a:ext cx="99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avec flèche 93"/>
            <p:cNvCxnSpPr>
              <a:stCxn id="75" idx="2"/>
              <a:endCxn id="86" idx="0"/>
            </p:cNvCxnSpPr>
            <p:nvPr/>
          </p:nvCxnSpPr>
          <p:spPr>
            <a:xfrm rot="10800000" flipH="1" flipV="1">
              <a:off x="6484893" y="4336954"/>
              <a:ext cx="543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Ellipse 94"/>
            <p:cNvSpPr/>
            <p:nvPr/>
          </p:nvSpPr>
          <p:spPr>
            <a:xfrm>
              <a:off x="7770777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96" name="Connecteur droit avec flèche 95"/>
            <p:cNvCxnSpPr>
              <a:stCxn id="72" idx="6"/>
              <a:endCxn id="73" idx="2"/>
            </p:cNvCxnSpPr>
            <p:nvPr/>
          </p:nvCxnSpPr>
          <p:spPr>
            <a:xfrm>
              <a:off x="1643042" y="4306996"/>
              <a:ext cx="57150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avec flèche 96"/>
            <p:cNvCxnSpPr>
              <a:stCxn id="75" idx="6"/>
              <a:endCxn id="95" idx="2"/>
            </p:cNvCxnSpPr>
            <p:nvPr/>
          </p:nvCxnSpPr>
          <p:spPr>
            <a:xfrm>
              <a:off x="7000892" y="4336954"/>
              <a:ext cx="76988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avec flèche 97"/>
            <p:cNvCxnSpPr>
              <a:stCxn id="79" idx="6"/>
              <a:endCxn id="80" idx="2"/>
            </p:cNvCxnSpPr>
            <p:nvPr/>
          </p:nvCxnSpPr>
          <p:spPr>
            <a:xfrm>
              <a:off x="658843" y="5337086"/>
              <a:ext cx="34125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Ellipse 98"/>
            <p:cNvSpPr/>
            <p:nvPr/>
          </p:nvSpPr>
          <p:spPr>
            <a:xfrm>
              <a:off x="171448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32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00" name="Connecteur droit avec flèche 99"/>
            <p:cNvCxnSpPr>
              <a:stCxn id="81" idx="2"/>
              <a:endCxn id="99" idx="6"/>
            </p:cNvCxnSpPr>
            <p:nvPr/>
          </p:nvCxnSpPr>
          <p:spPr>
            <a:xfrm rot="10800000">
              <a:off x="2230479" y="5337086"/>
              <a:ext cx="32532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avec flèche 100"/>
            <p:cNvCxnSpPr>
              <a:stCxn id="81" idx="6"/>
              <a:endCxn id="82" idx="2"/>
            </p:cNvCxnSpPr>
            <p:nvPr/>
          </p:nvCxnSpPr>
          <p:spPr>
            <a:xfrm>
              <a:off x="3071802" y="53370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avec flèche 101"/>
            <p:cNvCxnSpPr>
              <a:stCxn id="95" idx="6"/>
              <a:endCxn id="88" idx="0"/>
            </p:cNvCxnSpPr>
            <p:nvPr/>
          </p:nvCxnSpPr>
          <p:spPr>
            <a:xfrm>
              <a:off x="8286776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avec flèche 102"/>
            <p:cNvCxnSpPr>
              <a:stCxn id="95" idx="2"/>
              <a:endCxn id="87" idx="0"/>
            </p:cNvCxnSpPr>
            <p:nvPr/>
          </p:nvCxnSpPr>
          <p:spPr>
            <a:xfrm rot="10800000" flipV="1">
              <a:off x="7743025" y="4336954"/>
              <a:ext cx="27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avec flèche 103"/>
            <p:cNvCxnSpPr>
              <a:stCxn id="74" idx="6"/>
              <a:endCxn id="85" idx="0"/>
            </p:cNvCxnSpPr>
            <p:nvPr/>
          </p:nvCxnSpPr>
          <p:spPr>
            <a:xfrm>
              <a:off x="5857884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1" name="Groupe 170"/>
          <p:cNvGrpSpPr/>
          <p:nvPr/>
        </p:nvGrpSpPr>
        <p:grpSpPr>
          <a:xfrm>
            <a:off x="341225" y="2000240"/>
            <a:ext cx="8731369" cy="3714776"/>
            <a:chOff x="341225" y="2000240"/>
            <a:chExt cx="8731369" cy="3714776"/>
          </a:xfrm>
        </p:grpSpPr>
        <p:sp>
          <p:nvSpPr>
            <p:cNvPr id="105" name="Ellipse 104"/>
            <p:cNvSpPr/>
            <p:nvPr/>
          </p:nvSpPr>
          <p:spPr>
            <a:xfrm>
              <a:off x="3286116" y="200024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37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06" name="Ellipse 105"/>
            <p:cNvSpPr/>
            <p:nvPr/>
          </p:nvSpPr>
          <p:spPr>
            <a:xfrm>
              <a:off x="5913389" y="2714620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7" name="Ellipse 106"/>
            <p:cNvSpPr/>
            <p:nvPr/>
          </p:nvSpPr>
          <p:spPr>
            <a:xfrm>
              <a:off x="1127043" y="295889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08" name="Ellipse 107"/>
            <p:cNvSpPr/>
            <p:nvPr/>
          </p:nvSpPr>
          <p:spPr>
            <a:xfrm>
              <a:off x="3000364" y="3571876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35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9" name="Ellipse 108"/>
            <p:cNvSpPr/>
            <p:nvPr/>
          </p:nvSpPr>
          <p:spPr>
            <a:xfrm>
              <a:off x="5341885" y="3571876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39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10" name="Ellipse 109"/>
            <p:cNvSpPr/>
            <p:nvPr/>
          </p:nvSpPr>
          <p:spPr>
            <a:xfrm>
              <a:off x="7199273" y="335756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70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cxnSp>
          <p:nvCxnSpPr>
            <p:cNvPr id="111" name="Connecteur droit avec flèche 110"/>
            <p:cNvCxnSpPr>
              <a:stCxn id="105" idx="6"/>
              <a:endCxn id="106" idx="0"/>
            </p:cNvCxnSpPr>
            <p:nvPr/>
          </p:nvCxnSpPr>
          <p:spPr>
            <a:xfrm>
              <a:off x="3802115" y="2163856"/>
              <a:ext cx="2369274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avec flèche 111"/>
            <p:cNvCxnSpPr>
              <a:stCxn id="105" idx="2"/>
              <a:endCxn id="107" idx="0"/>
            </p:cNvCxnSpPr>
            <p:nvPr/>
          </p:nvCxnSpPr>
          <p:spPr>
            <a:xfrm rot="10800000" flipV="1">
              <a:off x="1385044" y="2163856"/>
              <a:ext cx="1901073" cy="7950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avec flèche 112"/>
            <p:cNvCxnSpPr>
              <a:stCxn id="106" idx="2"/>
              <a:endCxn id="109" idx="0"/>
            </p:cNvCxnSpPr>
            <p:nvPr/>
          </p:nvCxnSpPr>
          <p:spPr>
            <a:xfrm rot="10800000" flipV="1">
              <a:off x="5599885" y="2878236"/>
              <a:ext cx="313504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Ellipse 113"/>
            <p:cNvSpPr/>
            <p:nvPr/>
          </p:nvSpPr>
          <p:spPr>
            <a:xfrm>
              <a:off x="341225" y="371475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15" name="Ellipse 114"/>
            <p:cNvSpPr/>
            <p:nvPr/>
          </p:nvSpPr>
          <p:spPr>
            <a:xfrm>
              <a:off x="928662" y="4459090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6" name="Ellipse 115"/>
            <p:cNvSpPr/>
            <p:nvPr/>
          </p:nvSpPr>
          <p:spPr>
            <a:xfrm>
              <a:off x="2341489" y="442913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33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17" name="Ellipse 116"/>
            <p:cNvSpPr/>
            <p:nvPr/>
          </p:nvSpPr>
          <p:spPr>
            <a:xfrm>
              <a:off x="3341621" y="5143512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34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8" name="Ellipse 117"/>
            <p:cNvSpPr/>
            <p:nvPr/>
          </p:nvSpPr>
          <p:spPr>
            <a:xfrm>
              <a:off x="3698811" y="445909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36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50" name="Ellipse 149"/>
            <p:cNvSpPr/>
            <p:nvPr/>
          </p:nvSpPr>
          <p:spPr>
            <a:xfrm>
              <a:off x="4643438" y="450057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38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51" name="Ellipse 150"/>
            <p:cNvSpPr/>
            <p:nvPr/>
          </p:nvSpPr>
          <p:spPr>
            <a:xfrm>
              <a:off x="5984827" y="445909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40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52" name="Ellipse 151"/>
            <p:cNvSpPr/>
            <p:nvPr/>
          </p:nvSpPr>
          <p:spPr>
            <a:xfrm>
              <a:off x="6770645" y="450057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60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53" name="Ellipse 152"/>
            <p:cNvSpPr/>
            <p:nvPr/>
          </p:nvSpPr>
          <p:spPr>
            <a:xfrm>
              <a:off x="7143768" y="5387784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80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54" name="Ellipse 153"/>
            <p:cNvSpPr/>
            <p:nvPr/>
          </p:nvSpPr>
          <p:spPr>
            <a:xfrm>
              <a:off x="8556595" y="5387784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100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cxnSp>
          <p:nvCxnSpPr>
            <p:cNvPr id="155" name="Connecteur droit avec flèche 154"/>
            <p:cNvCxnSpPr>
              <a:stCxn id="106" idx="6"/>
              <a:endCxn id="110" idx="0"/>
            </p:cNvCxnSpPr>
            <p:nvPr/>
          </p:nvCxnSpPr>
          <p:spPr>
            <a:xfrm>
              <a:off x="6429388" y="2878236"/>
              <a:ext cx="1027885" cy="4793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Connecteur droit avec flèche 155"/>
            <p:cNvCxnSpPr>
              <a:stCxn id="107" idx="2"/>
              <a:endCxn id="114" idx="0"/>
            </p:cNvCxnSpPr>
            <p:nvPr/>
          </p:nvCxnSpPr>
          <p:spPr>
            <a:xfrm rot="10800000" flipV="1">
              <a:off x="599225" y="3122508"/>
              <a:ext cx="527818" cy="5922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Connecteur droit avec flèche 156"/>
            <p:cNvCxnSpPr>
              <a:stCxn id="108" idx="2"/>
              <a:endCxn id="116" idx="0"/>
            </p:cNvCxnSpPr>
            <p:nvPr/>
          </p:nvCxnSpPr>
          <p:spPr>
            <a:xfrm rot="10800000" flipV="1">
              <a:off x="2599490" y="3735492"/>
              <a:ext cx="400875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Connecteur droit avec flèche 157"/>
            <p:cNvCxnSpPr>
              <a:stCxn id="108" idx="6"/>
              <a:endCxn id="118" idx="0"/>
            </p:cNvCxnSpPr>
            <p:nvPr/>
          </p:nvCxnSpPr>
          <p:spPr>
            <a:xfrm>
              <a:off x="3516363" y="3735492"/>
              <a:ext cx="440448" cy="7235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avec flèche 158"/>
            <p:cNvCxnSpPr>
              <a:stCxn id="109" idx="2"/>
              <a:endCxn id="150" idx="0"/>
            </p:cNvCxnSpPr>
            <p:nvPr/>
          </p:nvCxnSpPr>
          <p:spPr>
            <a:xfrm rot="10800000" flipV="1">
              <a:off x="4901439" y="3735492"/>
              <a:ext cx="440447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avec flèche 159"/>
            <p:cNvCxnSpPr>
              <a:stCxn id="110" idx="2"/>
              <a:endCxn id="152" idx="0"/>
            </p:cNvCxnSpPr>
            <p:nvPr/>
          </p:nvCxnSpPr>
          <p:spPr>
            <a:xfrm rot="10800000" flipV="1">
              <a:off x="7028645" y="3521178"/>
              <a:ext cx="170628" cy="97939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Ellipse 160"/>
            <p:cNvSpPr/>
            <p:nvPr/>
          </p:nvSpPr>
          <p:spPr>
            <a:xfrm>
              <a:off x="7842215" y="4459090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62" name="Connecteur droit avec flèche 161"/>
            <p:cNvCxnSpPr>
              <a:stCxn id="107" idx="6"/>
              <a:endCxn id="108" idx="0"/>
            </p:cNvCxnSpPr>
            <p:nvPr/>
          </p:nvCxnSpPr>
          <p:spPr>
            <a:xfrm>
              <a:off x="1643042" y="3122508"/>
              <a:ext cx="1615322" cy="44936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avec flèche 162"/>
            <p:cNvCxnSpPr>
              <a:stCxn id="110" idx="6"/>
              <a:endCxn id="161" idx="0"/>
            </p:cNvCxnSpPr>
            <p:nvPr/>
          </p:nvCxnSpPr>
          <p:spPr>
            <a:xfrm>
              <a:off x="7715272" y="3521178"/>
              <a:ext cx="384943" cy="9379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avec flèche 163"/>
            <p:cNvCxnSpPr>
              <a:stCxn id="114" idx="6"/>
              <a:endCxn id="115" idx="0"/>
            </p:cNvCxnSpPr>
            <p:nvPr/>
          </p:nvCxnSpPr>
          <p:spPr>
            <a:xfrm>
              <a:off x="857224" y="3878368"/>
              <a:ext cx="329438" cy="58072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/>
            <p:cNvSpPr/>
            <p:nvPr/>
          </p:nvSpPr>
          <p:spPr>
            <a:xfrm>
              <a:off x="1571604" y="5143512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32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66" name="Connecteur droit avec flèche 165"/>
            <p:cNvCxnSpPr>
              <a:stCxn id="116" idx="2"/>
              <a:endCxn id="165" idx="0"/>
            </p:cNvCxnSpPr>
            <p:nvPr/>
          </p:nvCxnSpPr>
          <p:spPr>
            <a:xfrm rot="10800000" flipV="1">
              <a:off x="1829605" y="4592748"/>
              <a:ext cx="511885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cteur droit avec flèche 166"/>
            <p:cNvCxnSpPr>
              <a:stCxn id="116" idx="6"/>
              <a:endCxn id="117" idx="0"/>
            </p:cNvCxnSpPr>
            <p:nvPr/>
          </p:nvCxnSpPr>
          <p:spPr>
            <a:xfrm>
              <a:off x="2857488" y="4592748"/>
              <a:ext cx="742133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cteur droit avec flèche 167"/>
            <p:cNvCxnSpPr>
              <a:stCxn id="161" idx="6"/>
              <a:endCxn id="154" idx="0"/>
            </p:cNvCxnSpPr>
            <p:nvPr/>
          </p:nvCxnSpPr>
          <p:spPr>
            <a:xfrm>
              <a:off x="8358214" y="4622706"/>
              <a:ext cx="456381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necteur droit avec flèche 168"/>
            <p:cNvCxnSpPr>
              <a:stCxn id="161" idx="2"/>
              <a:endCxn id="153" idx="0"/>
            </p:cNvCxnSpPr>
            <p:nvPr/>
          </p:nvCxnSpPr>
          <p:spPr>
            <a:xfrm rot="10800000" flipV="1">
              <a:off x="7401769" y="4622706"/>
              <a:ext cx="440447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necteur droit avec flèche 169"/>
            <p:cNvCxnSpPr>
              <a:stCxn id="109" idx="6"/>
              <a:endCxn id="151" idx="0"/>
            </p:cNvCxnSpPr>
            <p:nvPr/>
          </p:nvCxnSpPr>
          <p:spPr>
            <a:xfrm>
              <a:off x="5857884" y="3735492"/>
              <a:ext cx="384943" cy="7235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5786" y="2031864"/>
            <a:ext cx="75009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RB :  </a:t>
            </a:r>
            <a:r>
              <a:rPr lang="en-US" b="1" dirty="0" err="1" smtClean="0"/>
              <a:t>une</a:t>
            </a:r>
            <a:r>
              <a:rPr lang="en-US" b="1" dirty="0" smtClean="0"/>
              <a:t> structure de </a:t>
            </a:r>
            <a:r>
              <a:rPr lang="en-US" b="1" dirty="0" err="1" smtClean="0"/>
              <a:t>données</a:t>
            </a:r>
            <a:r>
              <a:rPr lang="en-US" b="1" dirty="0" smtClean="0"/>
              <a:t> </a:t>
            </a:r>
            <a:r>
              <a:rPr lang="en-US" b="1" dirty="0" err="1" smtClean="0"/>
              <a:t>très</a:t>
            </a:r>
            <a:r>
              <a:rPr lang="en-US" b="1" dirty="0" smtClean="0"/>
              <a:t> </a:t>
            </a:r>
            <a:r>
              <a:rPr lang="en-US" b="1" dirty="0" err="1" smtClean="0"/>
              <a:t>populaire</a:t>
            </a:r>
            <a:endParaRPr lang="en-US" b="1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Inclus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plusieurs</a:t>
            </a:r>
            <a:r>
              <a:rPr lang="en-US" dirty="0" smtClean="0"/>
              <a:t> </a:t>
            </a:r>
            <a:r>
              <a:rPr lang="en-US" dirty="0" err="1" smtClean="0"/>
              <a:t>livres</a:t>
            </a:r>
            <a:r>
              <a:rPr lang="en-US" dirty="0" smtClean="0"/>
              <a:t> de  structures de </a:t>
            </a:r>
            <a:r>
              <a:rPr lang="en-US" dirty="0" err="1" smtClean="0"/>
              <a:t>données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Implémenté</a:t>
            </a:r>
            <a:r>
              <a:rPr lang="en-US" dirty="0" smtClean="0"/>
              <a:t> et </a:t>
            </a:r>
            <a:r>
              <a:rPr lang="en-US" dirty="0" err="1" smtClean="0"/>
              <a:t>integrée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plusieurs</a:t>
            </a:r>
            <a:r>
              <a:rPr lang="en-US" dirty="0" smtClean="0"/>
              <a:t> </a:t>
            </a:r>
            <a:r>
              <a:rPr lang="en-US" dirty="0" err="1" smtClean="0"/>
              <a:t>langages</a:t>
            </a:r>
            <a:r>
              <a:rPr lang="en-US" dirty="0" smtClean="0"/>
              <a:t> de </a:t>
            </a:r>
            <a:r>
              <a:rPr lang="en-US" dirty="0" err="1" smtClean="0"/>
              <a:t>programmations</a:t>
            </a:r>
            <a:r>
              <a:rPr lang="en-US" dirty="0" smtClean="0"/>
              <a:t> (JAVA, C…)</a:t>
            </a:r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err="1" smtClean="0"/>
              <a:t>Utilisé</a:t>
            </a:r>
            <a:r>
              <a:rPr lang="en-US" dirty="0" smtClean="0"/>
              <a:t> pour </a:t>
            </a:r>
            <a:r>
              <a:rPr lang="en-US" dirty="0" err="1" smtClean="0"/>
              <a:t>implémenter</a:t>
            </a:r>
            <a:r>
              <a:rPr lang="en-US" dirty="0" smtClean="0"/>
              <a:t> les </a:t>
            </a:r>
            <a:r>
              <a:rPr lang="en-US" dirty="0" err="1" smtClean="0"/>
              <a:t>dictionnaires</a:t>
            </a:r>
            <a:r>
              <a:rPr lang="en-US" dirty="0" smtClean="0"/>
              <a:t> et les tableaux </a:t>
            </a:r>
            <a:r>
              <a:rPr lang="en-US" dirty="0" err="1" smtClean="0"/>
              <a:t>associatifs</a:t>
            </a:r>
            <a:r>
              <a:rPr lang="en-US" dirty="0" smtClean="0"/>
              <a:t> </a:t>
            </a:r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err="1" smtClean="0"/>
              <a:t>Utilisé</a:t>
            </a:r>
            <a:r>
              <a:rPr lang="en-US" dirty="0" smtClean="0"/>
              <a:t> </a:t>
            </a:r>
            <a:r>
              <a:rPr lang="en-US" dirty="0" err="1" smtClean="0"/>
              <a:t>aussi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diverses</a:t>
            </a:r>
            <a:r>
              <a:rPr lang="en-US" dirty="0" smtClean="0"/>
              <a:t> </a:t>
            </a:r>
            <a:r>
              <a:rPr lang="en-US" dirty="0" err="1" smtClean="0"/>
              <a:t>domaines</a:t>
            </a:r>
            <a:r>
              <a:rPr lang="en-US" dirty="0" smtClean="0"/>
              <a:t> (</a:t>
            </a:r>
            <a:r>
              <a:rPr lang="en-US" dirty="0" err="1" smtClean="0"/>
              <a:t>Voir</a:t>
            </a:r>
            <a:r>
              <a:rPr lang="en-US" dirty="0" smtClean="0"/>
              <a:t> Internet )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785786" y="4286256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RB : </a:t>
            </a:r>
            <a:r>
              <a:rPr lang="en-US" b="1" dirty="0" err="1" smtClean="0"/>
              <a:t>arbre</a:t>
            </a:r>
            <a:r>
              <a:rPr lang="en-US" b="1" dirty="0" smtClean="0"/>
              <a:t> de </a:t>
            </a:r>
            <a:r>
              <a:rPr lang="en-US" b="1" dirty="0" err="1" smtClean="0"/>
              <a:t>recherche</a:t>
            </a:r>
            <a:r>
              <a:rPr lang="en-US" b="1" dirty="0" smtClean="0"/>
              <a:t> </a:t>
            </a:r>
            <a:r>
              <a:rPr lang="en-US" b="1" dirty="0" err="1" smtClean="0"/>
              <a:t>binaire</a:t>
            </a:r>
            <a:r>
              <a:rPr lang="en-US" b="1" dirty="0" smtClean="0"/>
              <a:t> </a:t>
            </a:r>
            <a:r>
              <a:rPr lang="en-US" b="1" dirty="0" err="1" smtClean="0"/>
              <a:t>équilibré</a:t>
            </a:r>
            <a:endParaRPr lang="en-US" b="1" dirty="0" smtClean="0"/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err="1" smtClean="0"/>
              <a:t>Recherche</a:t>
            </a:r>
            <a:r>
              <a:rPr lang="en-US" dirty="0" smtClean="0"/>
              <a:t>, insertion et </a:t>
            </a:r>
            <a:r>
              <a:rPr lang="en-US" dirty="0" err="1" smtClean="0"/>
              <a:t>suppresion</a:t>
            </a:r>
            <a:r>
              <a:rPr lang="en-US" dirty="0" smtClean="0"/>
              <a:t>  : O(Log2(n))</a:t>
            </a:r>
          </a:p>
          <a:p>
            <a:pPr>
              <a:buFontTx/>
              <a:buChar char="-"/>
            </a:pPr>
            <a:r>
              <a:rPr lang="fr-FR" dirty="0" smtClean="0"/>
              <a:t> Hauteur h d’un RB </a:t>
            </a:r>
            <a:r>
              <a:rPr lang="fr-FR" dirty="0" err="1" smtClean="0"/>
              <a:t>tree</a:t>
            </a:r>
            <a:r>
              <a:rPr lang="fr-FR" dirty="0" smtClean="0"/>
              <a:t> ayant n   :  h ≤ 2</a:t>
            </a:r>
            <a:r>
              <a:rPr lang="en-US" dirty="0" smtClean="0"/>
              <a:t> Log2 </a:t>
            </a:r>
            <a:r>
              <a:rPr lang="fr-FR" dirty="0" smtClean="0"/>
              <a:t>(n+1) ( pour AVL 1.44 Log2(n+1)</a:t>
            </a:r>
            <a:endParaRPr lang="fr-FR" dirty="0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  <p:sp>
        <p:nvSpPr>
          <p:cNvPr id="10" name="ZoneTexte 9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Rouge et Noir (</a:t>
            </a:r>
            <a:r>
              <a:rPr lang="fr-FR" b="1" i="1" u="sng" dirty="0" smtClean="0"/>
              <a:t>Introduction)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85786" y="3871745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RB : nouvelle version de SBB </a:t>
            </a:r>
            <a:r>
              <a:rPr lang="en-US" dirty="0" smtClean="0"/>
              <a:t>(Symmetric Binary B-trees) </a:t>
            </a:r>
          </a:p>
          <a:p>
            <a:r>
              <a:rPr lang="en-US" dirty="0" smtClean="0"/>
              <a:t>- SBB a </a:t>
            </a:r>
            <a:r>
              <a:rPr lang="en-US" dirty="0" err="1" smtClean="0"/>
              <a:t>été</a:t>
            </a:r>
            <a:r>
              <a:rPr lang="en-US" dirty="0" smtClean="0"/>
              <a:t> </a:t>
            </a:r>
            <a:r>
              <a:rPr lang="en-US" dirty="0" err="1" smtClean="0"/>
              <a:t>proposée</a:t>
            </a:r>
            <a:r>
              <a:rPr lang="en-US" dirty="0" smtClean="0"/>
              <a:t> par Bayer.   </a:t>
            </a:r>
          </a:p>
          <a:p>
            <a:r>
              <a:rPr lang="en-US" dirty="0" smtClean="0"/>
              <a:t>- SBB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simplement</a:t>
            </a:r>
            <a:r>
              <a:rPr lang="en-US" dirty="0" smtClean="0"/>
              <a:t> la representation en </a:t>
            </a:r>
            <a:r>
              <a:rPr lang="en-US" dirty="0" err="1" smtClean="0"/>
              <a:t>arbre</a:t>
            </a:r>
            <a:r>
              <a:rPr lang="en-US" dirty="0" smtClean="0"/>
              <a:t> de </a:t>
            </a:r>
            <a:r>
              <a:rPr lang="en-US" dirty="0" err="1" smtClean="0"/>
              <a:t>recherche</a:t>
            </a:r>
            <a:r>
              <a:rPr lang="en-US" dirty="0" smtClean="0"/>
              <a:t> </a:t>
            </a:r>
            <a:r>
              <a:rPr lang="en-US" dirty="0" err="1" smtClean="0"/>
              <a:t>binaire</a:t>
            </a:r>
            <a:r>
              <a:rPr lang="en-US" dirty="0" smtClean="0"/>
              <a:t> d’un </a:t>
            </a:r>
            <a:r>
              <a:rPr lang="en-US" dirty="0" err="1" smtClean="0"/>
              <a:t>arbre</a:t>
            </a:r>
            <a:r>
              <a:rPr lang="en-US" dirty="0" smtClean="0"/>
              <a:t> 2-4 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785786" y="2000240"/>
            <a:ext cx="7072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RB : </a:t>
            </a:r>
            <a:r>
              <a:rPr lang="en-US" b="1" dirty="0" smtClean="0"/>
              <a:t> Operations de maintenance :</a:t>
            </a:r>
          </a:p>
          <a:p>
            <a:r>
              <a:rPr lang="en-US" dirty="0" smtClean="0"/>
              <a:t>- Restructuration et coloration.</a:t>
            </a:r>
          </a:p>
          <a:p>
            <a:pPr>
              <a:buFontTx/>
              <a:buChar char="-"/>
            </a:pPr>
            <a:r>
              <a:rPr lang="en-US" dirty="0" smtClean="0"/>
              <a:t> Insertion :  au plus 1 restructuration  et au plus Log2 (N) colorations.</a:t>
            </a:r>
          </a:p>
          <a:p>
            <a:pPr>
              <a:buFontTx/>
              <a:buChar char="-"/>
            </a:pPr>
            <a:r>
              <a:rPr lang="en-US" dirty="0" smtClean="0"/>
              <a:t> suppression : au plus 2 </a:t>
            </a:r>
            <a:r>
              <a:rPr lang="en-US" dirty="0" err="1" smtClean="0"/>
              <a:t>restructurations</a:t>
            </a:r>
            <a:r>
              <a:rPr lang="en-US" dirty="0" smtClean="0"/>
              <a:t> et au plus Log2 (N) colorations.</a:t>
            </a:r>
            <a:endParaRPr lang="fr-FR" dirty="0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  <p:sp>
        <p:nvSpPr>
          <p:cNvPr id="10" name="ZoneTexte 9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Rouge et Noir (</a:t>
            </a:r>
            <a:r>
              <a:rPr lang="fr-FR" b="1" i="1" u="sng" dirty="0" smtClean="0"/>
              <a:t>Introduction)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85786" y="1785926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Un arbre rouge et noir  (RB-</a:t>
            </a:r>
            <a:r>
              <a:rPr lang="fr-FR" b="1" dirty="0" err="1" smtClean="0">
                <a:cs typeface="Times New Roman" pitchFamily="18" charset="0"/>
              </a:rPr>
              <a:t>tree</a:t>
            </a:r>
            <a:r>
              <a:rPr lang="fr-FR" b="1" dirty="0" smtClean="0">
                <a:cs typeface="Times New Roman" pitchFamily="18" charset="0"/>
              </a:rPr>
              <a:t>) est un arbre binaire de recherche où chaque nœud est de couleur rouge ou noire 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14348" y="4149874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- Nœuds noirs    : équilibrage parfait </a:t>
            </a:r>
          </a:p>
          <a:p>
            <a:r>
              <a:rPr lang="fr-FR" b="1" dirty="0" smtClean="0">
                <a:cs typeface="Times New Roman" pitchFamily="18" charset="0"/>
              </a:rPr>
              <a:t>- Nœuds rouges : tolérer légèrement le déséquilibre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85786" y="5413733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Pire des cas:</a:t>
            </a:r>
          </a:p>
          <a:p>
            <a:r>
              <a:rPr lang="fr-FR" b="1" dirty="0" smtClean="0">
                <a:cs typeface="Times New Roman" pitchFamily="18" charset="0"/>
              </a:rPr>
              <a:t>Alternance entre les nœuds rouges et noirs.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5802" y="2719984"/>
            <a:ext cx="62150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De plus,  toutes les branches issues de tout nœud :</a:t>
            </a:r>
          </a:p>
          <a:p>
            <a:pPr marL="342900" indent="-342900">
              <a:buAutoNum type="arabicPeriod"/>
            </a:pPr>
            <a:r>
              <a:rPr lang="fr-FR" b="1" dirty="0" smtClean="0">
                <a:cs typeface="Times New Roman" pitchFamily="18" charset="0"/>
              </a:rPr>
              <a:t>Ne possèdent pas deux  nœuds rouges consécutifs.</a:t>
            </a:r>
          </a:p>
          <a:p>
            <a:pPr marL="342900" indent="-342900">
              <a:buAutoNum type="arabicPeriod"/>
            </a:pPr>
            <a:r>
              <a:rPr lang="fr-FR" b="1" dirty="0" smtClean="0">
                <a:cs typeface="Times New Roman" pitchFamily="18" charset="0"/>
              </a:rPr>
              <a:t>Possèdent le même nombre de nœuds noirs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-Black (</a:t>
            </a:r>
            <a:r>
              <a:rPr lang="fr-FR" b="1" i="1" u="sng" dirty="0" smtClean="0"/>
              <a:t>Analyse théorique)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642910" y="4416990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la profondeur maximale d'un arbre binaire équilibré est  2*Log</a:t>
            </a:r>
            <a:r>
              <a:rPr lang="fr-FR" b="1" baseline="-25000" dirty="0" smtClean="0"/>
              <a:t>2</a:t>
            </a:r>
            <a:r>
              <a:rPr lang="fr-FR" b="1" dirty="0" smtClean="0"/>
              <a:t>(n)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42910" y="5059932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/>
              <a:t>Recherche</a:t>
            </a:r>
            <a:r>
              <a:rPr lang="en-US" b="1" dirty="0" smtClean="0"/>
              <a:t>, insertion et suppression  : O(Log</a:t>
            </a:r>
            <a:r>
              <a:rPr lang="en-US" b="1" baseline="-25000" dirty="0" smtClean="0"/>
              <a:t>2</a:t>
            </a:r>
            <a:r>
              <a:rPr lang="en-US" b="1" dirty="0" smtClean="0"/>
              <a:t>(n))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71472" y="2000240"/>
            <a:ext cx="70009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Operations de maintenance :</a:t>
            </a:r>
          </a:p>
          <a:p>
            <a:r>
              <a:rPr lang="en-US" b="1" dirty="0" smtClean="0"/>
              <a:t>- Restructuration et coloration.</a:t>
            </a:r>
          </a:p>
          <a:p>
            <a:pPr>
              <a:buFontTx/>
              <a:buChar char="-"/>
            </a:pPr>
            <a:r>
              <a:rPr lang="en-US" b="1" dirty="0" smtClean="0"/>
              <a:t> Insertion :  au plus 1 restructuration  et au plus Log</a:t>
            </a:r>
            <a:r>
              <a:rPr lang="en-US" b="1" baseline="-25000" dirty="0" smtClean="0"/>
              <a:t>2</a:t>
            </a:r>
            <a:r>
              <a:rPr lang="en-US" b="1" dirty="0" smtClean="0"/>
              <a:t> (n) colorations.</a:t>
            </a:r>
          </a:p>
          <a:p>
            <a:pPr>
              <a:buFontTx/>
              <a:buChar char="-"/>
            </a:pPr>
            <a:r>
              <a:rPr lang="en-US" b="1" dirty="0" smtClean="0"/>
              <a:t> suppression : au plus 2 </a:t>
            </a:r>
            <a:r>
              <a:rPr lang="en-US" b="1" dirty="0" err="1" smtClean="0"/>
              <a:t>restructurations</a:t>
            </a:r>
            <a:r>
              <a:rPr lang="en-US" b="1" dirty="0" smtClean="0"/>
              <a:t> et au plus Log</a:t>
            </a:r>
            <a:r>
              <a:rPr lang="en-US" b="1" baseline="-25000" dirty="0" smtClean="0"/>
              <a:t>2</a:t>
            </a:r>
            <a:r>
              <a:rPr lang="en-US" b="1" dirty="0" smtClean="0"/>
              <a:t> (n) colorations.</a:t>
            </a:r>
          </a:p>
          <a:p>
            <a:r>
              <a:rPr lang="en-US" b="1" dirty="0" smtClean="0"/>
              <a:t>N : </a:t>
            </a:r>
            <a:r>
              <a:rPr lang="en-US" b="1" dirty="0" err="1" smtClean="0"/>
              <a:t>nombre</a:t>
            </a:r>
            <a:r>
              <a:rPr lang="en-US" b="1" dirty="0" smtClean="0"/>
              <a:t> </a:t>
            </a:r>
            <a:r>
              <a:rPr lang="en-US" b="1" dirty="0" err="1" smtClean="0"/>
              <a:t>d’élements</a:t>
            </a:r>
            <a:r>
              <a:rPr lang="en-US" b="1" dirty="0" smtClean="0"/>
              <a:t> </a:t>
            </a:r>
            <a:r>
              <a:rPr lang="en-US" b="1" dirty="0" err="1" smtClean="0"/>
              <a:t>insérés</a:t>
            </a:r>
            <a:r>
              <a:rPr lang="en-US" b="1" dirty="0" smtClean="0"/>
              <a:t>.</a:t>
            </a:r>
            <a:endParaRPr lang="fr-FR" b="1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Algorithme d'insertion)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85786" y="2285992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La première partie de l'algorithme consiste à insérer la clé dans l'arbre sans tenir compte du facteur d'équilibrage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785786" y="3143248"/>
            <a:ext cx="6072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Elle garde aussi la trace du plus jeune antécédent, soit Y qui devient non équilibré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785786" y="4000504"/>
            <a:ext cx="6572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La deuxième partie fait la transformation à partir de Y</a:t>
            </a:r>
            <a:endParaRPr lang="fr-FR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 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785786" y="2059536"/>
            <a:ext cx="5338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Insertion comme dans un arbre de recherche binaire. 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785786" y="4202676"/>
            <a:ext cx="6964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Si son père est aussi rouge, un algorithme de maintenance est appliqué</a:t>
            </a:r>
            <a:endParaRPr lang="fr-FR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785786" y="2702478"/>
            <a:ext cx="3900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Le nœud inséré est toujours une feuille</a:t>
            </a:r>
            <a:endParaRPr lang="fr-FR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785786" y="3345420"/>
            <a:ext cx="3268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On lui attribue la couleur rouge </a:t>
            </a:r>
            <a:endParaRPr lang="fr-FR" b="1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5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Flèche droite 11"/>
          <p:cNvSpPr/>
          <p:nvPr/>
        </p:nvSpPr>
        <p:spPr>
          <a:xfrm>
            <a:off x="4121504" y="3786214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2910" y="2000264"/>
            <a:ext cx="3571900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cs typeface="Times New Roman" pitchFamily="18" charset="0"/>
              </a:rPr>
              <a:t>CAS 1: </a:t>
            </a:r>
            <a:r>
              <a:rPr lang="fr-FR" dirty="0" smtClean="0">
                <a:cs typeface="Times New Roman" pitchFamily="18" charset="0"/>
              </a:rPr>
              <a:t>le frère F de P est rouge</a:t>
            </a:r>
            <a:endParaRPr lang="en-US" dirty="0">
              <a:cs typeface="Times New Roman" pitchFamily="18" charset="0"/>
            </a:endParaRPr>
          </a:p>
        </p:txBody>
      </p:sp>
      <p:grpSp>
        <p:nvGrpSpPr>
          <p:cNvPr id="3" name="Groupe 31"/>
          <p:cNvGrpSpPr/>
          <p:nvPr/>
        </p:nvGrpSpPr>
        <p:grpSpPr>
          <a:xfrm>
            <a:off x="763918" y="3214710"/>
            <a:ext cx="2233530" cy="1603898"/>
            <a:chOff x="428596" y="2714620"/>
            <a:chExt cx="2233530" cy="1603898"/>
          </a:xfrm>
        </p:grpSpPr>
        <p:sp>
          <p:nvSpPr>
            <p:cNvPr id="16" name="Ellipse 15"/>
            <p:cNvSpPr/>
            <p:nvPr/>
          </p:nvSpPr>
          <p:spPr>
            <a:xfrm>
              <a:off x="1664911" y="271462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cs typeface="Times New Roman" pitchFamily="18" charset="0"/>
                </a:rPr>
                <a:t>PP</a:t>
              </a:r>
              <a:endParaRPr lang="fr-FR" sz="1500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2329721" y="3350648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sp>
          <p:nvSpPr>
            <p:cNvPr id="18" name="Ellipse 17"/>
            <p:cNvSpPr/>
            <p:nvPr/>
          </p:nvSpPr>
          <p:spPr>
            <a:xfrm>
              <a:off x="1000100" y="3350648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cxnSp>
          <p:nvCxnSpPr>
            <p:cNvPr id="19" name="Connecteur droit 18"/>
            <p:cNvCxnSpPr>
              <a:stCxn id="16" idx="6"/>
              <a:endCxn id="17" idx="0"/>
            </p:cNvCxnSpPr>
            <p:nvPr/>
          </p:nvCxnSpPr>
          <p:spPr>
            <a:xfrm>
              <a:off x="1997316" y="2873627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16" idx="2"/>
              <a:endCxn id="18" idx="0"/>
            </p:cNvCxnSpPr>
            <p:nvPr/>
          </p:nvCxnSpPr>
          <p:spPr>
            <a:xfrm rot="10800000" flipV="1">
              <a:off x="1166303" y="2873627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Ellipse 20"/>
            <p:cNvSpPr/>
            <p:nvPr/>
          </p:nvSpPr>
          <p:spPr>
            <a:xfrm>
              <a:off x="428596" y="4000504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2" name="Connecteur droit 21"/>
            <p:cNvCxnSpPr>
              <a:stCxn id="18" idx="2"/>
              <a:endCxn id="21" idx="0"/>
            </p:cNvCxnSpPr>
            <p:nvPr/>
          </p:nvCxnSpPr>
          <p:spPr>
            <a:xfrm rot="10800000" flipV="1">
              <a:off x="594800" y="3509654"/>
              <a:ext cx="405301" cy="4908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8" idx="6"/>
            </p:cNvCxnSpPr>
            <p:nvPr/>
          </p:nvCxnSpPr>
          <p:spPr>
            <a:xfrm>
              <a:off x="1332505" y="3509655"/>
              <a:ext cx="310537" cy="6337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39"/>
          <p:cNvGrpSpPr/>
          <p:nvPr/>
        </p:nvGrpSpPr>
        <p:grpSpPr>
          <a:xfrm>
            <a:off x="5338866" y="3270017"/>
            <a:ext cx="2233530" cy="1603898"/>
            <a:chOff x="5003544" y="2769927"/>
            <a:chExt cx="2233530" cy="1603898"/>
          </a:xfrm>
        </p:grpSpPr>
        <p:sp>
          <p:nvSpPr>
            <p:cNvPr id="25" name="Ellipse 24"/>
            <p:cNvSpPr/>
            <p:nvPr/>
          </p:nvSpPr>
          <p:spPr>
            <a:xfrm>
              <a:off x="6239859" y="2769927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cs typeface="Times New Roman" pitchFamily="18" charset="0"/>
                </a:rPr>
                <a:t>PP</a:t>
              </a:r>
              <a:endParaRPr lang="fr-FR" sz="1500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sp>
          <p:nvSpPr>
            <p:cNvPr id="26" name="Ellipse 25"/>
            <p:cNvSpPr/>
            <p:nvPr/>
          </p:nvSpPr>
          <p:spPr>
            <a:xfrm>
              <a:off x="6904669" y="340595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sp>
          <p:nvSpPr>
            <p:cNvPr id="27" name="Ellipse 26"/>
            <p:cNvSpPr/>
            <p:nvPr/>
          </p:nvSpPr>
          <p:spPr>
            <a:xfrm>
              <a:off x="5575048" y="340595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cxnSp>
          <p:nvCxnSpPr>
            <p:cNvPr id="28" name="Connecteur droit 27"/>
            <p:cNvCxnSpPr>
              <a:stCxn id="25" idx="6"/>
              <a:endCxn id="26" idx="0"/>
            </p:cNvCxnSpPr>
            <p:nvPr/>
          </p:nvCxnSpPr>
          <p:spPr>
            <a:xfrm>
              <a:off x="6572264" y="292893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25" idx="2"/>
              <a:endCxn id="27" idx="0"/>
            </p:cNvCxnSpPr>
            <p:nvPr/>
          </p:nvCxnSpPr>
          <p:spPr>
            <a:xfrm rot="10800000" flipV="1">
              <a:off x="5741251" y="292893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Ellipse 29"/>
            <p:cNvSpPr/>
            <p:nvPr/>
          </p:nvSpPr>
          <p:spPr>
            <a:xfrm>
              <a:off x="5003544" y="4055811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1" name="Connecteur droit 30"/>
            <p:cNvCxnSpPr>
              <a:stCxn id="27" idx="2"/>
              <a:endCxn id="30" idx="0"/>
            </p:cNvCxnSpPr>
            <p:nvPr/>
          </p:nvCxnSpPr>
          <p:spPr>
            <a:xfrm rot="10800000" flipV="1">
              <a:off x="5169748" y="3564961"/>
              <a:ext cx="405301" cy="4908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>
              <a:stCxn id="27" idx="6"/>
            </p:cNvCxnSpPr>
            <p:nvPr/>
          </p:nvCxnSpPr>
          <p:spPr>
            <a:xfrm>
              <a:off x="5907453" y="3564962"/>
              <a:ext cx="310537" cy="6337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ctangle 32"/>
          <p:cNvSpPr/>
          <p:nvPr/>
        </p:nvSpPr>
        <p:spPr>
          <a:xfrm>
            <a:off x="571472" y="5715040"/>
            <a:ext cx="7358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Les nœuds P et F deviennent noirs et leur père PP devient rouge.</a:t>
            </a:r>
            <a:endParaRPr lang="fr-FR" b="1" dirty="0">
              <a:cs typeface="Times New Roman" pitchFamily="18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6118075" y="6488668"/>
            <a:ext cx="3025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Le processus continue en cascade </a:t>
            </a:r>
            <a:endParaRPr lang="fr-FR" sz="1600" dirty="0"/>
          </a:p>
        </p:txBody>
      </p:sp>
      <p:sp>
        <p:nvSpPr>
          <p:cNvPr id="36" name="ZoneTexte 35"/>
          <p:cNvSpPr txBox="1"/>
          <p:nvPr/>
        </p:nvSpPr>
        <p:spPr>
          <a:xfrm>
            <a:off x="142844" y="5000636"/>
            <a:ext cx="2000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X : nœud introduit</a:t>
            </a:r>
            <a:endParaRPr lang="fr-FR" sz="1600" b="1" dirty="0"/>
          </a:p>
        </p:txBody>
      </p:sp>
      <p:sp>
        <p:nvSpPr>
          <p:cNvPr id="37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33" grpId="0"/>
      <p:bldP spid="34" grpId="0"/>
      <p:bldP spid="36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Flèche droite 11"/>
          <p:cNvSpPr/>
          <p:nvPr/>
        </p:nvSpPr>
        <p:spPr>
          <a:xfrm>
            <a:off x="3907189" y="3763169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2910" y="2000264"/>
            <a:ext cx="6072230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cs typeface="Times New Roman" pitchFamily="18" charset="0"/>
              </a:rPr>
              <a:t>CAS 2: </a:t>
            </a:r>
            <a:r>
              <a:rPr lang="fr-FR" dirty="0" smtClean="0">
                <a:cs typeface="Times New Roman" pitchFamily="18" charset="0"/>
              </a:rPr>
              <a:t>le frère F de P est noir et X est le fils gauche de P. </a:t>
            </a:r>
            <a:endParaRPr lang="en-US" dirty="0">
              <a:cs typeface="Times New Roman" pitchFamily="18" charset="0"/>
            </a:endParaRPr>
          </a:p>
        </p:txBody>
      </p:sp>
      <p:grpSp>
        <p:nvGrpSpPr>
          <p:cNvPr id="3" name="Groupe 31"/>
          <p:cNvGrpSpPr/>
          <p:nvPr/>
        </p:nvGrpSpPr>
        <p:grpSpPr>
          <a:xfrm>
            <a:off x="695396" y="3214710"/>
            <a:ext cx="2233530" cy="1675336"/>
            <a:chOff x="428596" y="2714620"/>
            <a:chExt cx="2233530" cy="1675336"/>
          </a:xfrm>
        </p:grpSpPr>
        <p:sp>
          <p:nvSpPr>
            <p:cNvPr id="16" name="Ellipse 15"/>
            <p:cNvSpPr/>
            <p:nvPr/>
          </p:nvSpPr>
          <p:spPr>
            <a:xfrm>
              <a:off x="1664911" y="271462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2329721" y="335064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Ellipse 17"/>
            <p:cNvSpPr/>
            <p:nvPr/>
          </p:nvSpPr>
          <p:spPr>
            <a:xfrm>
              <a:off x="1000100" y="3350648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Connecteur droit 18"/>
            <p:cNvCxnSpPr>
              <a:stCxn id="16" idx="6"/>
              <a:endCxn id="17" idx="0"/>
            </p:cNvCxnSpPr>
            <p:nvPr/>
          </p:nvCxnSpPr>
          <p:spPr>
            <a:xfrm>
              <a:off x="1997316" y="2873627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16" idx="2"/>
              <a:endCxn id="18" idx="0"/>
            </p:cNvCxnSpPr>
            <p:nvPr/>
          </p:nvCxnSpPr>
          <p:spPr>
            <a:xfrm rot="10800000" flipV="1">
              <a:off x="1166303" y="2873627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Ellipse 20"/>
            <p:cNvSpPr/>
            <p:nvPr/>
          </p:nvSpPr>
          <p:spPr>
            <a:xfrm>
              <a:off x="428596" y="4000504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2" name="Connecteur droit 21"/>
            <p:cNvCxnSpPr>
              <a:stCxn id="18" idx="2"/>
              <a:endCxn id="21" idx="0"/>
            </p:cNvCxnSpPr>
            <p:nvPr/>
          </p:nvCxnSpPr>
          <p:spPr>
            <a:xfrm rot="10800000" flipV="1">
              <a:off x="594800" y="3509654"/>
              <a:ext cx="405301" cy="4908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8" idx="6"/>
            </p:cNvCxnSpPr>
            <p:nvPr/>
          </p:nvCxnSpPr>
          <p:spPr>
            <a:xfrm>
              <a:off x="1332505" y="3509655"/>
              <a:ext cx="310537" cy="6337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e 23"/>
            <p:cNvSpPr/>
            <p:nvPr/>
          </p:nvSpPr>
          <p:spPr>
            <a:xfrm>
              <a:off x="1500166" y="4071942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Groupe 39"/>
          <p:cNvGrpSpPr/>
          <p:nvPr/>
        </p:nvGrpSpPr>
        <p:grpSpPr>
          <a:xfrm>
            <a:off x="5575048" y="3214710"/>
            <a:ext cx="2211662" cy="1620029"/>
            <a:chOff x="5575048" y="2769927"/>
            <a:chExt cx="2211662" cy="1620029"/>
          </a:xfrm>
        </p:grpSpPr>
        <p:sp>
          <p:nvSpPr>
            <p:cNvPr id="26" name="Ellipse 25"/>
            <p:cNvSpPr/>
            <p:nvPr/>
          </p:nvSpPr>
          <p:spPr>
            <a:xfrm>
              <a:off x="6239859" y="276992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Ellipse 26"/>
            <p:cNvSpPr/>
            <p:nvPr/>
          </p:nvSpPr>
          <p:spPr>
            <a:xfrm>
              <a:off x="6904669" y="340595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Ellipse 27"/>
            <p:cNvSpPr/>
            <p:nvPr/>
          </p:nvSpPr>
          <p:spPr>
            <a:xfrm>
              <a:off x="5575048" y="340595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9" name="Connecteur droit 28"/>
            <p:cNvCxnSpPr>
              <a:stCxn id="26" idx="6"/>
              <a:endCxn id="27" idx="0"/>
            </p:cNvCxnSpPr>
            <p:nvPr/>
          </p:nvCxnSpPr>
          <p:spPr>
            <a:xfrm>
              <a:off x="6572264" y="292893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>
              <a:stCxn id="26" idx="2"/>
              <a:endCxn id="28" idx="0"/>
            </p:cNvCxnSpPr>
            <p:nvPr/>
          </p:nvCxnSpPr>
          <p:spPr>
            <a:xfrm rot="10800000" flipV="1">
              <a:off x="5741251" y="292893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>
              <a:stCxn id="27" idx="2"/>
              <a:endCxn id="34" idx="0"/>
            </p:cNvCxnSpPr>
            <p:nvPr/>
          </p:nvCxnSpPr>
          <p:spPr>
            <a:xfrm rot="10800000" flipV="1">
              <a:off x="6667029" y="3564962"/>
              <a:ext cx="237640" cy="5069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>
              <a:stCxn id="27" idx="6"/>
              <a:endCxn id="33" idx="0"/>
            </p:cNvCxnSpPr>
            <p:nvPr/>
          </p:nvCxnSpPr>
          <p:spPr>
            <a:xfrm>
              <a:off x="7237074" y="3564962"/>
              <a:ext cx="383434" cy="5069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Ellipse 32"/>
            <p:cNvSpPr/>
            <p:nvPr/>
          </p:nvSpPr>
          <p:spPr>
            <a:xfrm>
              <a:off x="7454305" y="4071942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6500826" y="4071942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571472" y="5286388"/>
            <a:ext cx="3071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Rotation droite du nœud PP.</a:t>
            </a:r>
            <a:endParaRPr lang="fr-FR" b="1" dirty="0">
              <a:cs typeface="Times New Roman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71472" y="5929330"/>
            <a:ext cx="3071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P devient noir et PP rouge.</a:t>
            </a:r>
            <a:endParaRPr lang="fr-FR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6964333" y="6519446"/>
            <a:ext cx="21796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prstClr val="black"/>
                </a:solidFill>
                <a:cs typeface="Times New Roman" pitchFamily="18" charset="0"/>
              </a:rPr>
              <a:t>Le processus se termine</a:t>
            </a:r>
            <a:endParaRPr lang="fr-FR" sz="1600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9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85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85" decel="100000"/>
                                        <p:tgtEl>
                                          <p:spTgt spid="3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85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385" decel="100000"/>
                                        <p:tgtEl>
                                          <p:spTgt spid="3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35" grpId="0"/>
      <p:bldP spid="36" grpId="0"/>
      <p:bldP spid="37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Flèche droite 11"/>
          <p:cNvSpPr/>
          <p:nvPr/>
        </p:nvSpPr>
        <p:spPr>
          <a:xfrm>
            <a:off x="3786182" y="3334517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2910" y="1928826"/>
            <a:ext cx="6000792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cs typeface="Times New Roman" pitchFamily="18" charset="0"/>
              </a:rPr>
              <a:t>CAS 3: </a:t>
            </a:r>
            <a:r>
              <a:rPr lang="fr-FR" dirty="0" smtClean="0">
                <a:cs typeface="Times New Roman" pitchFamily="18" charset="0"/>
              </a:rPr>
              <a:t>le frère F de P est noir et X est le fils droit de P. </a:t>
            </a:r>
            <a:endParaRPr lang="en-US" dirty="0">
              <a:cs typeface="Times New Roman" pitchFamily="18" charset="0"/>
            </a:endParaRPr>
          </a:p>
        </p:txBody>
      </p:sp>
      <p:grpSp>
        <p:nvGrpSpPr>
          <p:cNvPr id="3" name="Groupe 44"/>
          <p:cNvGrpSpPr/>
          <p:nvPr/>
        </p:nvGrpSpPr>
        <p:grpSpPr>
          <a:xfrm>
            <a:off x="571472" y="2802189"/>
            <a:ext cx="2090654" cy="2318278"/>
            <a:chOff x="571472" y="2714620"/>
            <a:chExt cx="2090654" cy="2318278"/>
          </a:xfrm>
        </p:grpSpPr>
        <p:sp>
          <p:nvSpPr>
            <p:cNvPr id="16" name="Ellipse 15"/>
            <p:cNvSpPr/>
            <p:nvPr/>
          </p:nvSpPr>
          <p:spPr>
            <a:xfrm>
              <a:off x="1664911" y="271462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2329721" y="335064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Ellipse 17"/>
            <p:cNvSpPr/>
            <p:nvPr/>
          </p:nvSpPr>
          <p:spPr>
            <a:xfrm>
              <a:off x="1000100" y="3350648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Connecteur droit 18"/>
            <p:cNvCxnSpPr>
              <a:stCxn id="16" idx="6"/>
              <a:endCxn id="17" idx="0"/>
            </p:cNvCxnSpPr>
            <p:nvPr/>
          </p:nvCxnSpPr>
          <p:spPr>
            <a:xfrm>
              <a:off x="1997316" y="2873627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16" idx="2"/>
              <a:endCxn id="18" idx="0"/>
            </p:cNvCxnSpPr>
            <p:nvPr/>
          </p:nvCxnSpPr>
          <p:spPr>
            <a:xfrm rot="10800000" flipV="1">
              <a:off x="1166303" y="2873627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>
              <a:stCxn id="18" idx="2"/>
            </p:cNvCxnSpPr>
            <p:nvPr/>
          </p:nvCxnSpPr>
          <p:spPr>
            <a:xfrm rot="10800000" flipV="1">
              <a:off x="571472" y="3509654"/>
              <a:ext cx="428628" cy="6337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8" idx="6"/>
            </p:cNvCxnSpPr>
            <p:nvPr/>
          </p:nvCxnSpPr>
          <p:spPr>
            <a:xfrm>
              <a:off x="1332505" y="3509655"/>
              <a:ext cx="310537" cy="6337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Ellipse 22"/>
            <p:cNvSpPr/>
            <p:nvPr/>
          </p:nvSpPr>
          <p:spPr>
            <a:xfrm>
              <a:off x="1500166" y="4071942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Ellipse 23"/>
            <p:cNvSpPr/>
            <p:nvPr/>
          </p:nvSpPr>
          <p:spPr>
            <a:xfrm>
              <a:off x="2025017" y="471488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1071538" y="471488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6" name="Connecteur droit 25"/>
            <p:cNvCxnSpPr>
              <a:stCxn id="23" idx="6"/>
              <a:endCxn id="24" idx="0"/>
            </p:cNvCxnSpPr>
            <p:nvPr/>
          </p:nvCxnSpPr>
          <p:spPr>
            <a:xfrm>
              <a:off x="1832571" y="4230949"/>
              <a:ext cx="358649" cy="4839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23" idx="2"/>
              <a:endCxn id="25" idx="0"/>
            </p:cNvCxnSpPr>
            <p:nvPr/>
          </p:nvCxnSpPr>
          <p:spPr>
            <a:xfrm rot="10800000" flipV="1">
              <a:off x="1237742" y="4230948"/>
              <a:ext cx="262425" cy="4839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47"/>
          <p:cNvGrpSpPr/>
          <p:nvPr/>
        </p:nvGrpSpPr>
        <p:grpSpPr>
          <a:xfrm>
            <a:off x="5575048" y="2786058"/>
            <a:ext cx="2354538" cy="1691467"/>
            <a:chOff x="5575048" y="2769927"/>
            <a:chExt cx="2354538" cy="1691467"/>
          </a:xfrm>
        </p:grpSpPr>
        <p:sp>
          <p:nvSpPr>
            <p:cNvPr id="29" name="Ellipse 28"/>
            <p:cNvSpPr/>
            <p:nvPr/>
          </p:nvSpPr>
          <p:spPr>
            <a:xfrm>
              <a:off x="6239859" y="276992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7025677" y="340595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5575048" y="340595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2" name="Connecteur droit 31"/>
            <p:cNvCxnSpPr>
              <a:stCxn id="29" idx="6"/>
              <a:endCxn id="30" idx="0"/>
            </p:cNvCxnSpPr>
            <p:nvPr/>
          </p:nvCxnSpPr>
          <p:spPr>
            <a:xfrm>
              <a:off x="6572264" y="2928934"/>
              <a:ext cx="619616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>
              <a:stCxn id="29" idx="2"/>
              <a:endCxn id="31" idx="0"/>
            </p:cNvCxnSpPr>
            <p:nvPr/>
          </p:nvCxnSpPr>
          <p:spPr>
            <a:xfrm rot="10800000" flipV="1">
              <a:off x="5741251" y="292893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>
              <a:stCxn id="30" idx="2"/>
              <a:endCxn id="38" idx="0"/>
            </p:cNvCxnSpPr>
            <p:nvPr/>
          </p:nvCxnSpPr>
          <p:spPr>
            <a:xfrm rot="10800000" flipV="1">
              <a:off x="6691815" y="3564962"/>
              <a:ext cx="333863" cy="5784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>
              <a:stCxn id="30" idx="6"/>
              <a:endCxn id="36" idx="0"/>
            </p:cNvCxnSpPr>
            <p:nvPr/>
          </p:nvCxnSpPr>
          <p:spPr>
            <a:xfrm>
              <a:off x="7358082" y="3564962"/>
              <a:ext cx="405302" cy="5069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Ellipse 35"/>
            <p:cNvSpPr/>
            <p:nvPr/>
          </p:nvSpPr>
          <p:spPr>
            <a:xfrm>
              <a:off x="7597181" y="4071942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7" name="Connecteur droit 36"/>
            <p:cNvCxnSpPr>
              <a:stCxn id="31" idx="6"/>
              <a:endCxn id="39" idx="0"/>
            </p:cNvCxnSpPr>
            <p:nvPr/>
          </p:nvCxnSpPr>
          <p:spPr>
            <a:xfrm>
              <a:off x="5907453" y="3564962"/>
              <a:ext cx="330948" cy="5784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Ellipse 37"/>
            <p:cNvSpPr/>
            <p:nvPr/>
          </p:nvSpPr>
          <p:spPr>
            <a:xfrm>
              <a:off x="6525611" y="414338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Ellipse 38"/>
            <p:cNvSpPr/>
            <p:nvPr/>
          </p:nvSpPr>
          <p:spPr>
            <a:xfrm>
              <a:off x="6072198" y="414338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0" name="Rectangle 39"/>
          <p:cNvSpPr/>
          <p:nvPr/>
        </p:nvSpPr>
        <p:spPr>
          <a:xfrm>
            <a:off x="571472" y="5357826"/>
            <a:ext cx="61436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Rotation gauche du nœud P + rotation droite du nœud PP.</a:t>
            </a:r>
            <a:endParaRPr lang="fr-FR" b="1" dirty="0">
              <a:cs typeface="Times New Roman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71472" y="5857892"/>
            <a:ext cx="3071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X devient noir et PP rouge.</a:t>
            </a:r>
            <a:endParaRPr lang="fr-FR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6964333" y="6519446"/>
            <a:ext cx="21796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Le processus se termine</a:t>
            </a:r>
            <a:endParaRPr lang="fr-FR" sz="1600" dirty="0"/>
          </a:p>
        </p:txBody>
      </p:sp>
      <p:sp>
        <p:nvSpPr>
          <p:cNvPr id="4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85" decel="100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85" decel="100000"/>
                                        <p:tgtEl>
                                          <p:spTgt spid="4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85" decel="100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385" decel="100000"/>
                                        <p:tgtEl>
                                          <p:spTgt spid="4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40" grpId="0"/>
      <p:bldP spid="41" grpId="0"/>
      <p:bldP spid="42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Black(Insertion)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b="1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b="1"/>
          </a:p>
        </p:txBody>
      </p:sp>
      <p:sp>
        <p:nvSpPr>
          <p:cNvPr id="12" name="Flèche droite 11"/>
          <p:cNvSpPr/>
          <p:nvPr/>
        </p:nvSpPr>
        <p:spPr>
          <a:xfrm>
            <a:off x="3428992" y="3345420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2910" y="1996876"/>
            <a:ext cx="4857784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cs typeface="Times New Roman" pitchFamily="18" charset="0"/>
              </a:rPr>
              <a:t>CAS 4: </a:t>
            </a:r>
            <a:r>
              <a:rPr lang="fr-FR" dirty="0" smtClean="0">
                <a:cs typeface="Times New Roman" pitchFamily="18" charset="0"/>
              </a:rPr>
              <a:t>le nœud père P est la racine de l'arbre</a:t>
            </a:r>
            <a:endParaRPr lang="en-US" dirty="0">
              <a:cs typeface="Times New Roman" pitchFamily="18" charset="0"/>
            </a:endParaRPr>
          </a:p>
        </p:txBody>
      </p:sp>
      <p:grpSp>
        <p:nvGrpSpPr>
          <p:cNvPr id="3" name="Groupe 19"/>
          <p:cNvGrpSpPr/>
          <p:nvPr/>
        </p:nvGrpSpPr>
        <p:grpSpPr>
          <a:xfrm>
            <a:off x="714349" y="2845354"/>
            <a:ext cx="1785949" cy="1714512"/>
            <a:chOff x="714349" y="3214686"/>
            <a:chExt cx="1785949" cy="1714512"/>
          </a:xfrm>
        </p:grpSpPr>
        <p:sp>
          <p:nvSpPr>
            <p:cNvPr id="17" name="Ellipse 16"/>
            <p:cNvSpPr/>
            <p:nvPr/>
          </p:nvSpPr>
          <p:spPr>
            <a:xfrm>
              <a:off x="1643042" y="3214686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b="1" dirty="0" smtClean="0">
                  <a:solidFill>
                    <a:schemeClr val="bg1"/>
                  </a:solidFill>
                  <a:cs typeface="Times New Roman" pitchFamily="18" charset="0"/>
                </a:rPr>
                <a:t>P</a:t>
              </a:r>
              <a:endParaRPr lang="fr-FR" sz="1500" b="1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sp>
          <p:nvSpPr>
            <p:cNvPr id="18" name="Ellipse 17"/>
            <p:cNvSpPr/>
            <p:nvPr/>
          </p:nvSpPr>
          <p:spPr>
            <a:xfrm>
              <a:off x="1118191" y="401663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b="1" dirty="0" smtClean="0">
                  <a:solidFill>
                    <a:schemeClr val="bg1"/>
                  </a:solidFill>
                  <a:cs typeface="Times New Roman" pitchFamily="18" charset="0"/>
                </a:rPr>
                <a:t>X</a:t>
              </a:r>
              <a:endParaRPr lang="fr-FR" sz="1500" b="1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cxnSp>
          <p:nvCxnSpPr>
            <p:cNvPr id="19" name="Connecteur droit 18"/>
            <p:cNvCxnSpPr>
              <a:stCxn id="17" idx="2"/>
              <a:endCxn id="18" idx="0"/>
            </p:cNvCxnSpPr>
            <p:nvPr/>
          </p:nvCxnSpPr>
          <p:spPr>
            <a:xfrm rot="10800000" flipV="1">
              <a:off x="1284394" y="3373693"/>
              <a:ext cx="358648" cy="6429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17" idx="6"/>
            </p:cNvCxnSpPr>
            <p:nvPr/>
          </p:nvCxnSpPr>
          <p:spPr>
            <a:xfrm>
              <a:off x="1975447" y="3373693"/>
              <a:ext cx="524851" cy="6268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>
              <a:stCxn id="18" idx="2"/>
            </p:cNvCxnSpPr>
            <p:nvPr/>
          </p:nvCxnSpPr>
          <p:spPr>
            <a:xfrm rot="10800000" flipV="1">
              <a:off x="714349" y="4175642"/>
              <a:ext cx="403843" cy="7535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8" idx="6"/>
            </p:cNvCxnSpPr>
            <p:nvPr/>
          </p:nvCxnSpPr>
          <p:spPr>
            <a:xfrm>
              <a:off x="1450596" y="4175642"/>
              <a:ext cx="549636" cy="6821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21"/>
          <p:cNvGrpSpPr/>
          <p:nvPr/>
        </p:nvGrpSpPr>
        <p:grpSpPr>
          <a:xfrm>
            <a:off x="5000629" y="2845354"/>
            <a:ext cx="1785949" cy="1714512"/>
            <a:chOff x="4643439" y="3143248"/>
            <a:chExt cx="1785949" cy="1714512"/>
          </a:xfrm>
        </p:grpSpPr>
        <p:sp>
          <p:nvSpPr>
            <p:cNvPr id="24" name="Ellipse 23"/>
            <p:cNvSpPr/>
            <p:nvPr/>
          </p:nvSpPr>
          <p:spPr>
            <a:xfrm>
              <a:off x="5572132" y="314324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b="1" dirty="0" smtClean="0">
                  <a:solidFill>
                    <a:schemeClr val="bg1"/>
                  </a:solidFill>
                  <a:cs typeface="Times New Roman" pitchFamily="18" charset="0"/>
                </a:rPr>
                <a:t>P</a:t>
              </a:r>
              <a:endParaRPr lang="fr-FR" sz="1500" b="1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047281" y="3945197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b="1" dirty="0" smtClean="0">
                  <a:solidFill>
                    <a:schemeClr val="bg1"/>
                  </a:solidFill>
                  <a:cs typeface="Times New Roman" pitchFamily="18" charset="0"/>
                </a:rPr>
                <a:t>X</a:t>
              </a:r>
              <a:endParaRPr lang="fr-FR" sz="1500" b="1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cxnSp>
          <p:nvCxnSpPr>
            <p:cNvPr id="26" name="Connecteur droit 25"/>
            <p:cNvCxnSpPr>
              <a:stCxn id="24" idx="2"/>
              <a:endCxn id="25" idx="0"/>
            </p:cNvCxnSpPr>
            <p:nvPr/>
          </p:nvCxnSpPr>
          <p:spPr>
            <a:xfrm rot="10800000" flipV="1">
              <a:off x="5213484" y="3302255"/>
              <a:ext cx="358648" cy="6429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24" idx="6"/>
            </p:cNvCxnSpPr>
            <p:nvPr/>
          </p:nvCxnSpPr>
          <p:spPr>
            <a:xfrm>
              <a:off x="5904537" y="3302255"/>
              <a:ext cx="524851" cy="6268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>
              <a:stCxn id="25" idx="2"/>
            </p:cNvCxnSpPr>
            <p:nvPr/>
          </p:nvCxnSpPr>
          <p:spPr>
            <a:xfrm rot="10800000" flipV="1">
              <a:off x="4643439" y="4104204"/>
              <a:ext cx="403843" cy="7535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25" idx="6"/>
            </p:cNvCxnSpPr>
            <p:nvPr/>
          </p:nvCxnSpPr>
          <p:spPr>
            <a:xfrm>
              <a:off x="5379686" y="4104204"/>
              <a:ext cx="549636" cy="6821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/>
          <p:cNvSpPr/>
          <p:nvPr/>
        </p:nvSpPr>
        <p:spPr>
          <a:xfrm>
            <a:off x="714348" y="4702742"/>
            <a:ext cx="38576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Le nœud père devient noir</a:t>
            </a:r>
            <a:endParaRPr lang="fr-FR" b="1" dirty="0">
              <a:cs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14348" y="5643578"/>
            <a:ext cx="5857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C'est le seul cas où la hauteur noire de l'arbre augmente.</a:t>
            </a:r>
            <a:r>
              <a:rPr lang="en-US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endParaRPr lang="fr-FR" b="1" dirty="0">
              <a:cs typeface="Times New Roman" pitchFamily="18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6964333" y="6519446"/>
            <a:ext cx="21796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Le processus se termine</a:t>
            </a:r>
            <a:endParaRPr lang="fr-FR" sz="1600" dirty="0"/>
          </a:p>
        </p:txBody>
      </p:sp>
      <p:sp>
        <p:nvSpPr>
          <p:cNvPr id="3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85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85" decel="100000"/>
                                        <p:tgtEl>
                                          <p:spTgt spid="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30" grpId="0"/>
      <p:bldP spid="31" grpId="0"/>
      <p:bldP spid="32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rme libre 41"/>
          <p:cNvSpPr/>
          <p:nvPr/>
        </p:nvSpPr>
        <p:spPr>
          <a:xfrm>
            <a:off x="714348" y="4581657"/>
            <a:ext cx="1814945" cy="1990615"/>
          </a:xfrm>
          <a:custGeom>
            <a:avLst/>
            <a:gdLst>
              <a:gd name="connsiteX0" fmla="*/ 942109 w 1814945"/>
              <a:gd name="connsiteY0" fmla="*/ 76135 h 1990615"/>
              <a:gd name="connsiteX1" fmla="*/ 526472 w 1814945"/>
              <a:gd name="connsiteY1" fmla="*/ 477916 h 1990615"/>
              <a:gd name="connsiteX2" fmla="*/ 471054 w 1814945"/>
              <a:gd name="connsiteY2" fmla="*/ 561044 h 1990615"/>
              <a:gd name="connsiteX3" fmla="*/ 290945 w 1814945"/>
              <a:gd name="connsiteY3" fmla="*/ 755007 h 1990615"/>
              <a:gd name="connsiteX4" fmla="*/ 152400 w 1814945"/>
              <a:gd name="connsiteY4" fmla="*/ 1004389 h 1990615"/>
              <a:gd name="connsiteX5" fmla="*/ 124691 w 1814945"/>
              <a:gd name="connsiteY5" fmla="*/ 1073662 h 1990615"/>
              <a:gd name="connsiteX6" fmla="*/ 110836 w 1814945"/>
              <a:gd name="connsiteY6" fmla="*/ 1142935 h 1990615"/>
              <a:gd name="connsiteX7" fmla="*/ 55418 w 1814945"/>
              <a:gd name="connsiteY7" fmla="*/ 1239916 h 1990615"/>
              <a:gd name="connsiteX8" fmla="*/ 41563 w 1814945"/>
              <a:gd name="connsiteY8" fmla="*/ 1281480 h 1990615"/>
              <a:gd name="connsiteX9" fmla="*/ 27709 w 1814945"/>
              <a:gd name="connsiteY9" fmla="*/ 1364607 h 1990615"/>
              <a:gd name="connsiteX10" fmla="*/ 13854 w 1814945"/>
              <a:gd name="connsiteY10" fmla="*/ 1406171 h 1990615"/>
              <a:gd name="connsiteX11" fmla="*/ 0 w 1814945"/>
              <a:gd name="connsiteY11" fmla="*/ 1461589 h 1990615"/>
              <a:gd name="connsiteX12" fmla="*/ 13854 w 1814945"/>
              <a:gd name="connsiteY12" fmla="*/ 1724825 h 1990615"/>
              <a:gd name="connsiteX13" fmla="*/ 55418 w 1814945"/>
              <a:gd name="connsiteY13" fmla="*/ 1821807 h 1990615"/>
              <a:gd name="connsiteX14" fmla="*/ 96982 w 1814945"/>
              <a:gd name="connsiteY14" fmla="*/ 1849516 h 1990615"/>
              <a:gd name="connsiteX15" fmla="*/ 138545 w 1814945"/>
              <a:gd name="connsiteY15" fmla="*/ 1863371 h 1990615"/>
              <a:gd name="connsiteX16" fmla="*/ 263236 w 1814945"/>
              <a:gd name="connsiteY16" fmla="*/ 1877225 h 1990615"/>
              <a:gd name="connsiteX17" fmla="*/ 374072 w 1814945"/>
              <a:gd name="connsiteY17" fmla="*/ 1918789 h 1990615"/>
              <a:gd name="connsiteX18" fmla="*/ 443345 w 1814945"/>
              <a:gd name="connsiteY18" fmla="*/ 1974207 h 1990615"/>
              <a:gd name="connsiteX19" fmla="*/ 512618 w 1814945"/>
              <a:gd name="connsiteY19" fmla="*/ 1988062 h 1990615"/>
              <a:gd name="connsiteX20" fmla="*/ 734291 w 1814945"/>
              <a:gd name="connsiteY20" fmla="*/ 1974207 h 1990615"/>
              <a:gd name="connsiteX21" fmla="*/ 817418 w 1814945"/>
              <a:gd name="connsiteY21" fmla="*/ 1918789 h 1990615"/>
              <a:gd name="connsiteX22" fmla="*/ 858982 w 1814945"/>
              <a:gd name="connsiteY22" fmla="*/ 1904935 h 1990615"/>
              <a:gd name="connsiteX23" fmla="*/ 928254 w 1814945"/>
              <a:gd name="connsiteY23" fmla="*/ 1863371 h 1990615"/>
              <a:gd name="connsiteX24" fmla="*/ 969818 w 1814945"/>
              <a:gd name="connsiteY24" fmla="*/ 1835662 h 1990615"/>
              <a:gd name="connsiteX25" fmla="*/ 1025236 w 1814945"/>
              <a:gd name="connsiteY25" fmla="*/ 1807953 h 1990615"/>
              <a:gd name="connsiteX26" fmla="*/ 1149927 w 1814945"/>
              <a:gd name="connsiteY26" fmla="*/ 1752535 h 1990615"/>
              <a:gd name="connsiteX27" fmla="*/ 1233054 w 1814945"/>
              <a:gd name="connsiteY27" fmla="*/ 1683262 h 1990615"/>
              <a:gd name="connsiteX28" fmla="*/ 1274618 w 1814945"/>
              <a:gd name="connsiteY28" fmla="*/ 1655553 h 1990615"/>
              <a:gd name="connsiteX29" fmla="*/ 1371600 w 1814945"/>
              <a:gd name="connsiteY29" fmla="*/ 1586280 h 1990615"/>
              <a:gd name="connsiteX30" fmla="*/ 1454727 w 1814945"/>
              <a:gd name="connsiteY30" fmla="*/ 1517007 h 1990615"/>
              <a:gd name="connsiteX31" fmla="*/ 1524000 w 1814945"/>
              <a:gd name="connsiteY31" fmla="*/ 1433880 h 1990615"/>
              <a:gd name="connsiteX32" fmla="*/ 1551709 w 1814945"/>
              <a:gd name="connsiteY32" fmla="*/ 1378462 h 1990615"/>
              <a:gd name="connsiteX33" fmla="*/ 1565563 w 1814945"/>
              <a:gd name="connsiteY33" fmla="*/ 1323044 h 1990615"/>
              <a:gd name="connsiteX34" fmla="*/ 1593272 w 1814945"/>
              <a:gd name="connsiteY34" fmla="*/ 1267625 h 1990615"/>
              <a:gd name="connsiteX35" fmla="*/ 1620982 w 1814945"/>
              <a:gd name="connsiteY35" fmla="*/ 1198353 h 1990615"/>
              <a:gd name="connsiteX36" fmla="*/ 1648691 w 1814945"/>
              <a:gd name="connsiteY36" fmla="*/ 1087516 h 1990615"/>
              <a:gd name="connsiteX37" fmla="*/ 1662545 w 1814945"/>
              <a:gd name="connsiteY37" fmla="*/ 1045953 h 1990615"/>
              <a:gd name="connsiteX38" fmla="*/ 1704109 w 1814945"/>
              <a:gd name="connsiteY38" fmla="*/ 1018244 h 1990615"/>
              <a:gd name="connsiteX39" fmla="*/ 1717963 w 1814945"/>
              <a:gd name="connsiteY39" fmla="*/ 893553 h 1990615"/>
              <a:gd name="connsiteX40" fmla="*/ 1801091 w 1814945"/>
              <a:gd name="connsiteY40" fmla="*/ 755007 h 1990615"/>
              <a:gd name="connsiteX41" fmla="*/ 1814945 w 1814945"/>
              <a:gd name="connsiteY41" fmla="*/ 713444 h 1990615"/>
              <a:gd name="connsiteX42" fmla="*/ 1787236 w 1814945"/>
              <a:gd name="connsiteY42" fmla="*/ 588753 h 1990615"/>
              <a:gd name="connsiteX43" fmla="*/ 1773382 w 1814945"/>
              <a:gd name="connsiteY43" fmla="*/ 422498 h 1990615"/>
              <a:gd name="connsiteX44" fmla="*/ 1704109 w 1814945"/>
              <a:gd name="connsiteY44" fmla="*/ 297807 h 1990615"/>
              <a:gd name="connsiteX45" fmla="*/ 1662545 w 1814945"/>
              <a:gd name="connsiteY45" fmla="*/ 214680 h 1990615"/>
              <a:gd name="connsiteX46" fmla="*/ 1620982 w 1814945"/>
              <a:gd name="connsiteY46" fmla="*/ 186971 h 1990615"/>
              <a:gd name="connsiteX47" fmla="*/ 1551709 w 1814945"/>
              <a:gd name="connsiteY47" fmla="*/ 131553 h 1990615"/>
              <a:gd name="connsiteX48" fmla="*/ 1440872 w 1814945"/>
              <a:gd name="connsiteY48" fmla="*/ 117698 h 1990615"/>
              <a:gd name="connsiteX49" fmla="*/ 1371600 w 1814945"/>
              <a:gd name="connsiteY49" fmla="*/ 103844 h 1990615"/>
              <a:gd name="connsiteX50" fmla="*/ 1288472 w 1814945"/>
              <a:gd name="connsiteY50" fmla="*/ 48425 h 1990615"/>
              <a:gd name="connsiteX51" fmla="*/ 1246909 w 1814945"/>
              <a:gd name="connsiteY51" fmla="*/ 20716 h 1990615"/>
              <a:gd name="connsiteX52" fmla="*/ 1205345 w 1814945"/>
              <a:gd name="connsiteY52" fmla="*/ 6862 h 1990615"/>
              <a:gd name="connsiteX53" fmla="*/ 1122218 w 1814945"/>
              <a:gd name="connsiteY53" fmla="*/ 20716 h 1990615"/>
              <a:gd name="connsiteX54" fmla="*/ 1039091 w 1814945"/>
              <a:gd name="connsiteY54" fmla="*/ 76135 h 1990615"/>
              <a:gd name="connsiteX55" fmla="*/ 942109 w 1814945"/>
              <a:gd name="connsiteY55" fmla="*/ 76135 h 1990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814945" h="1990615">
                <a:moveTo>
                  <a:pt x="942109" y="76135"/>
                </a:moveTo>
                <a:cubicBezTo>
                  <a:pt x="786776" y="283243"/>
                  <a:pt x="1004388" y="0"/>
                  <a:pt x="526472" y="477916"/>
                </a:cubicBezTo>
                <a:cubicBezTo>
                  <a:pt x="502924" y="501464"/>
                  <a:pt x="492865" y="535878"/>
                  <a:pt x="471054" y="561044"/>
                </a:cubicBezTo>
                <a:cubicBezTo>
                  <a:pt x="406436" y="635603"/>
                  <a:pt x="342342" y="675575"/>
                  <a:pt x="290945" y="755007"/>
                </a:cubicBezTo>
                <a:cubicBezTo>
                  <a:pt x="251850" y="815427"/>
                  <a:pt x="187166" y="927902"/>
                  <a:pt x="152400" y="1004389"/>
                </a:cubicBezTo>
                <a:cubicBezTo>
                  <a:pt x="142109" y="1027030"/>
                  <a:pt x="131837" y="1049841"/>
                  <a:pt x="124691" y="1073662"/>
                </a:cubicBezTo>
                <a:cubicBezTo>
                  <a:pt x="117924" y="1096217"/>
                  <a:pt x="118283" y="1120595"/>
                  <a:pt x="110836" y="1142935"/>
                </a:cubicBezTo>
                <a:cubicBezTo>
                  <a:pt x="86546" y="1215805"/>
                  <a:pt x="85823" y="1179106"/>
                  <a:pt x="55418" y="1239916"/>
                </a:cubicBezTo>
                <a:cubicBezTo>
                  <a:pt x="48887" y="1252978"/>
                  <a:pt x="46181" y="1267625"/>
                  <a:pt x="41563" y="1281480"/>
                </a:cubicBezTo>
                <a:cubicBezTo>
                  <a:pt x="36945" y="1309189"/>
                  <a:pt x="33803" y="1337185"/>
                  <a:pt x="27709" y="1364607"/>
                </a:cubicBezTo>
                <a:cubicBezTo>
                  <a:pt x="24541" y="1378863"/>
                  <a:pt x="17866" y="1392129"/>
                  <a:pt x="13854" y="1406171"/>
                </a:cubicBezTo>
                <a:cubicBezTo>
                  <a:pt x="8623" y="1424480"/>
                  <a:pt x="4618" y="1443116"/>
                  <a:pt x="0" y="1461589"/>
                </a:cubicBezTo>
                <a:cubicBezTo>
                  <a:pt x="4618" y="1549334"/>
                  <a:pt x="6242" y="1637289"/>
                  <a:pt x="13854" y="1724825"/>
                </a:cubicBezTo>
                <a:cubicBezTo>
                  <a:pt x="16882" y="1759650"/>
                  <a:pt x="30146" y="1796535"/>
                  <a:pt x="55418" y="1821807"/>
                </a:cubicBezTo>
                <a:cubicBezTo>
                  <a:pt x="67192" y="1833581"/>
                  <a:pt x="82089" y="1842069"/>
                  <a:pt x="96982" y="1849516"/>
                </a:cubicBezTo>
                <a:cubicBezTo>
                  <a:pt x="110044" y="1856047"/>
                  <a:pt x="124140" y="1860970"/>
                  <a:pt x="138545" y="1863371"/>
                </a:cubicBezTo>
                <a:cubicBezTo>
                  <a:pt x="179795" y="1870246"/>
                  <a:pt x="221672" y="1872607"/>
                  <a:pt x="263236" y="1877225"/>
                </a:cubicBezTo>
                <a:cubicBezTo>
                  <a:pt x="311973" y="1889410"/>
                  <a:pt x="330602" y="1889810"/>
                  <a:pt x="374072" y="1918789"/>
                </a:cubicBezTo>
                <a:cubicBezTo>
                  <a:pt x="417545" y="1947771"/>
                  <a:pt x="385829" y="1952638"/>
                  <a:pt x="443345" y="1974207"/>
                </a:cubicBezTo>
                <a:cubicBezTo>
                  <a:pt x="465394" y="1982475"/>
                  <a:pt x="489527" y="1983444"/>
                  <a:pt x="512618" y="1988062"/>
                </a:cubicBezTo>
                <a:cubicBezTo>
                  <a:pt x="586509" y="1983444"/>
                  <a:pt x="662097" y="1990615"/>
                  <a:pt x="734291" y="1974207"/>
                </a:cubicBezTo>
                <a:cubicBezTo>
                  <a:pt x="766765" y="1966827"/>
                  <a:pt x="785825" y="1929320"/>
                  <a:pt x="817418" y="1918789"/>
                </a:cubicBezTo>
                <a:lnTo>
                  <a:pt x="858982" y="1904935"/>
                </a:lnTo>
                <a:cubicBezTo>
                  <a:pt x="913103" y="1850812"/>
                  <a:pt x="856315" y="1899340"/>
                  <a:pt x="928254" y="1863371"/>
                </a:cubicBezTo>
                <a:cubicBezTo>
                  <a:pt x="943147" y="1855924"/>
                  <a:pt x="955361" y="1843923"/>
                  <a:pt x="969818" y="1835662"/>
                </a:cubicBezTo>
                <a:cubicBezTo>
                  <a:pt x="987750" y="1825415"/>
                  <a:pt x="1006363" y="1816341"/>
                  <a:pt x="1025236" y="1807953"/>
                </a:cubicBezTo>
                <a:cubicBezTo>
                  <a:pt x="1092035" y="1778265"/>
                  <a:pt x="1090244" y="1786640"/>
                  <a:pt x="1149927" y="1752535"/>
                </a:cubicBezTo>
                <a:cubicBezTo>
                  <a:pt x="1215596" y="1715009"/>
                  <a:pt x="1170535" y="1735361"/>
                  <a:pt x="1233054" y="1683262"/>
                </a:cubicBezTo>
                <a:cubicBezTo>
                  <a:pt x="1245846" y="1672602"/>
                  <a:pt x="1261826" y="1666213"/>
                  <a:pt x="1274618" y="1655553"/>
                </a:cubicBezTo>
                <a:cubicBezTo>
                  <a:pt x="1358871" y="1585343"/>
                  <a:pt x="1269053" y="1637553"/>
                  <a:pt x="1371600" y="1586280"/>
                </a:cubicBezTo>
                <a:cubicBezTo>
                  <a:pt x="1426224" y="1504343"/>
                  <a:pt x="1365241" y="1580925"/>
                  <a:pt x="1454727" y="1517007"/>
                </a:cubicBezTo>
                <a:cubicBezTo>
                  <a:pt x="1482396" y="1497244"/>
                  <a:pt x="1507238" y="1463214"/>
                  <a:pt x="1524000" y="1433880"/>
                </a:cubicBezTo>
                <a:cubicBezTo>
                  <a:pt x="1534247" y="1415948"/>
                  <a:pt x="1542473" y="1396935"/>
                  <a:pt x="1551709" y="1378462"/>
                </a:cubicBezTo>
                <a:cubicBezTo>
                  <a:pt x="1556327" y="1359989"/>
                  <a:pt x="1558877" y="1340873"/>
                  <a:pt x="1565563" y="1323044"/>
                </a:cubicBezTo>
                <a:cubicBezTo>
                  <a:pt x="1572815" y="1303706"/>
                  <a:pt x="1584884" y="1286498"/>
                  <a:pt x="1593272" y="1267625"/>
                </a:cubicBezTo>
                <a:cubicBezTo>
                  <a:pt x="1603373" y="1244899"/>
                  <a:pt x="1612250" y="1221639"/>
                  <a:pt x="1620982" y="1198353"/>
                </a:cubicBezTo>
                <a:cubicBezTo>
                  <a:pt x="1644730" y="1135026"/>
                  <a:pt x="1628025" y="1170179"/>
                  <a:pt x="1648691" y="1087516"/>
                </a:cubicBezTo>
                <a:cubicBezTo>
                  <a:pt x="1652233" y="1073348"/>
                  <a:pt x="1653422" y="1057357"/>
                  <a:pt x="1662545" y="1045953"/>
                </a:cubicBezTo>
                <a:cubicBezTo>
                  <a:pt x="1672947" y="1032951"/>
                  <a:pt x="1690254" y="1027480"/>
                  <a:pt x="1704109" y="1018244"/>
                </a:cubicBezTo>
                <a:cubicBezTo>
                  <a:pt x="1708727" y="976680"/>
                  <a:pt x="1707188" y="933960"/>
                  <a:pt x="1717963" y="893553"/>
                </a:cubicBezTo>
                <a:cubicBezTo>
                  <a:pt x="1732278" y="839872"/>
                  <a:pt x="1768946" y="797866"/>
                  <a:pt x="1801091" y="755007"/>
                </a:cubicBezTo>
                <a:cubicBezTo>
                  <a:pt x="1805709" y="741153"/>
                  <a:pt x="1814945" y="728048"/>
                  <a:pt x="1814945" y="713444"/>
                </a:cubicBezTo>
                <a:cubicBezTo>
                  <a:pt x="1814945" y="695850"/>
                  <a:pt x="1792581" y="610131"/>
                  <a:pt x="1787236" y="588753"/>
                </a:cubicBezTo>
                <a:cubicBezTo>
                  <a:pt x="1782618" y="533335"/>
                  <a:pt x="1780732" y="477621"/>
                  <a:pt x="1773382" y="422498"/>
                </a:cubicBezTo>
                <a:cubicBezTo>
                  <a:pt x="1764099" y="352872"/>
                  <a:pt x="1733187" y="385036"/>
                  <a:pt x="1704109" y="297807"/>
                </a:cubicBezTo>
                <a:cubicBezTo>
                  <a:pt x="1692841" y="264003"/>
                  <a:pt x="1689401" y="241537"/>
                  <a:pt x="1662545" y="214680"/>
                </a:cubicBezTo>
                <a:cubicBezTo>
                  <a:pt x="1650771" y="202906"/>
                  <a:pt x="1633984" y="197373"/>
                  <a:pt x="1620982" y="186971"/>
                </a:cubicBezTo>
                <a:cubicBezTo>
                  <a:pt x="1597255" y="167989"/>
                  <a:pt x="1584055" y="140375"/>
                  <a:pt x="1551709" y="131553"/>
                </a:cubicBezTo>
                <a:cubicBezTo>
                  <a:pt x="1515788" y="121756"/>
                  <a:pt x="1477672" y="123360"/>
                  <a:pt x="1440872" y="117698"/>
                </a:cubicBezTo>
                <a:cubicBezTo>
                  <a:pt x="1417598" y="114117"/>
                  <a:pt x="1394691" y="108462"/>
                  <a:pt x="1371600" y="103844"/>
                </a:cubicBezTo>
                <a:cubicBezTo>
                  <a:pt x="1322898" y="30790"/>
                  <a:pt x="1371974" y="84212"/>
                  <a:pt x="1288472" y="48425"/>
                </a:cubicBezTo>
                <a:cubicBezTo>
                  <a:pt x="1273167" y="41866"/>
                  <a:pt x="1261802" y="28162"/>
                  <a:pt x="1246909" y="20716"/>
                </a:cubicBezTo>
                <a:cubicBezTo>
                  <a:pt x="1233847" y="14185"/>
                  <a:pt x="1219200" y="11480"/>
                  <a:pt x="1205345" y="6862"/>
                </a:cubicBezTo>
                <a:cubicBezTo>
                  <a:pt x="1177636" y="11480"/>
                  <a:pt x="1148148" y="9912"/>
                  <a:pt x="1122218" y="20716"/>
                </a:cubicBezTo>
                <a:cubicBezTo>
                  <a:pt x="1091477" y="33525"/>
                  <a:pt x="1115291" y="219299"/>
                  <a:pt x="1039091" y="76135"/>
                </a:cubicBezTo>
                <a:lnTo>
                  <a:pt x="942109" y="76135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 (Exemple)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2357422" y="2143116"/>
            <a:ext cx="544473" cy="47010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32" name="Ellipse 31"/>
          <p:cNvSpPr/>
          <p:nvPr/>
        </p:nvSpPr>
        <p:spPr>
          <a:xfrm>
            <a:off x="5786446" y="2958892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33" name="Ellipse 32"/>
          <p:cNvSpPr/>
          <p:nvPr/>
        </p:nvSpPr>
        <p:spPr>
          <a:xfrm>
            <a:off x="6357950" y="2173074"/>
            <a:ext cx="544473" cy="47010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35" name="Connecteur droit 34"/>
          <p:cNvCxnSpPr>
            <a:stCxn id="33" idx="2"/>
            <a:endCxn id="32" idx="0"/>
          </p:cNvCxnSpPr>
          <p:nvPr/>
        </p:nvCxnSpPr>
        <p:spPr>
          <a:xfrm rot="10800000" flipV="1">
            <a:off x="6058684" y="2408128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llipse 35"/>
          <p:cNvSpPr/>
          <p:nvPr/>
        </p:nvSpPr>
        <p:spPr>
          <a:xfrm>
            <a:off x="1701555" y="4937529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37" name="Ellipse 36"/>
          <p:cNvSpPr/>
          <p:nvPr/>
        </p:nvSpPr>
        <p:spPr>
          <a:xfrm>
            <a:off x="2273059" y="4151711"/>
            <a:ext cx="544473" cy="47010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38" name="Connecteur droit 37"/>
          <p:cNvCxnSpPr>
            <a:stCxn id="37" idx="2"/>
            <a:endCxn id="36" idx="0"/>
          </p:cNvCxnSpPr>
          <p:nvPr/>
        </p:nvCxnSpPr>
        <p:spPr>
          <a:xfrm rot="10800000" flipV="1">
            <a:off x="1973793" y="4386765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Ellipse 38"/>
          <p:cNvSpPr/>
          <p:nvPr/>
        </p:nvSpPr>
        <p:spPr>
          <a:xfrm>
            <a:off x="1045099" y="5886963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41" name="Connecteur droit 40"/>
          <p:cNvCxnSpPr>
            <a:stCxn id="36" idx="2"/>
            <a:endCxn id="39" idx="0"/>
          </p:cNvCxnSpPr>
          <p:nvPr/>
        </p:nvCxnSpPr>
        <p:spPr>
          <a:xfrm rot="10800000" flipV="1">
            <a:off x="1317337" y="5172583"/>
            <a:ext cx="384219" cy="71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Ellipse 43"/>
          <p:cNvSpPr/>
          <p:nvPr/>
        </p:nvSpPr>
        <p:spPr>
          <a:xfrm>
            <a:off x="6099229" y="5000636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45" name="Ellipse 44"/>
          <p:cNvSpPr/>
          <p:nvPr/>
        </p:nvSpPr>
        <p:spPr>
          <a:xfrm>
            <a:off x="6670733" y="4214818"/>
            <a:ext cx="544473" cy="47010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46" name="Connecteur droit 45"/>
          <p:cNvCxnSpPr>
            <a:stCxn id="45" idx="2"/>
            <a:endCxn id="44" idx="0"/>
          </p:cNvCxnSpPr>
          <p:nvPr/>
        </p:nvCxnSpPr>
        <p:spPr>
          <a:xfrm rot="10800000" flipV="1">
            <a:off x="6371467" y="4449872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Ellipse 46"/>
          <p:cNvSpPr/>
          <p:nvPr/>
        </p:nvSpPr>
        <p:spPr>
          <a:xfrm>
            <a:off x="7313675" y="5000636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49" name="Connecteur droit 48"/>
          <p:cNvCxnSpPr>
            <a:stCxn id="45" idx="6"/>
            <a:endCxn id="47" idx="0"/>
          </p:cNvCxnSpPr>
          <p:nvPr/>
        </p:nvCxnSpPr>
        <p:spPr>
          <a:xfrm>
            <a:off x="7215206" y="4449872"/>
            <a:ext cx="370706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3143240" y="5000636"/>
            <a:ext cx="214314" cy="21431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3" name="Connecteur droit 52"/>
          <p:cNvCxnSpPr>
            <a:stCxn id="37" idx="6"/>
            <a:endCxn id="51" idx="0"/>
          </p:cNvCxnSpPr>
          <p:nvPr/>
        </p:nvCxnSpPr>
        <p:spPr>
          <a:xfrm>
            <a:off x="2817532" y="4386765"/>
            <a:ext cx="432865" cy="6138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Flèche droite 53"/>
          <p:cNvSpPr/>
          <p:nvPr/>
        </p:nvSpPr>
        <p:spPr>
          <a:xfrm>
            <a:off x="4357686" y="492919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ZoneTexte 54"/>
          <p:cNvSpPr txBox="1"/>
          <p:nvPr/>
        </p:nvSpPr>
        <p:spPr>
          <a:xfrm>
            <a:off x="4214810" y="5214950"/>
            <a:ext cx="982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Rotation</a:t>
            </a:r>
            <a:endParaRPr lang="fr-FR" dirty="0"/>
          </a:p>
        </p:txBody>
      </p:sp>
      <p:sp>
        <p:nvSpPr>
          <p:cNvPr id="56" name="ZoneTexte 55"/>
          <p:cNvSpPr txBox="1"/>
          <p:nvPr/>
        </p:nvSpPr>
        <p:spPr>
          <a:xfrm>
            <a:off x="3428992" y="4000504"/>
            <a:ext cx="27338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Couleur du frère de P= noir</a:t>
            </a:r>
          </a:p>
          <a:p>
            <a:r>
              <a:rPr lang="fr-FR" dirty="0" smtClean="0"/>
              <a:t>Et X = fg(P)</a:t>
            </a:r>
            <a:endParaRPr lang="fr-FR" dirty="0"/>
          </a:p>
        </p:txBody>
      </p:sp>
      <p:sp>
        <p:nvSpPr>
          <p:cNvPr id="58" name="ZoneTexte 57"/>
          <p:cNvSpPr txBox="1"/>
          <p:nvPr/>
        </p:nvSpPr>
        <p:spPr>
          <a:xfrm>
            <a:off x="1643042" y="585789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</a:t>
            </a:r>
            <a:endParaRPr lang="fr-FR" dirty="0"/>
          </a:p>
        </p:txBody>
      </p:sp>
      <p:sp>
        <p:nvSpPr>
          <p:cNvPr id="59" name="ZoneTexte 58"/>
          <p:cNvSpPr txBox="1"/>
          <p:nvPr/>
        </p:nvSpPr>
        <p:spPr>
          <a:xfrm>
            <a:off x="1357290" y="471488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60" name="ZoneTexte 59"/>
          <p:cNvSpPr txBox="1"/>
          <p:nvPr/>
        </p:nvSpPr>
        <p:spPr>
          <a:xfrm>
            <a:off x="928662" y="2143116"/>
            <a:ext cx="1129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Insérer 13</a:t>
            </a:r>
            <a:endParaRPr lang="fr-FR" b="1" dirty="0"/>
          </a:p>
        </p:txBody>
      </p:sp>
      <p:sp>
        <p:nvSpPr>
          <p:cNvPr id="61" name="ZoneTexte 60"/>
          <p:cNvSpPr txBox="1"/>
          <p:nvPr/>
        </p:nvSpPr>
        <p:spPr>
          <a:xfrm>
            <a:off x="4143372" y="2143116"/>
            <a:ext cx="1129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Insérer 10</a:t>
            </a:r>
            <a:endParaRPr lang="fr-FR" b="1" dirty="0"/>
          </a:p>
        </p:txBody>
      </p:sp>
      <p:sp>
        <p:nvSpPr>
          <p:cNvPr id="62" name="ZoneTexte 61"/>
          <p:cNvSpPr txBox="1"/>
          <p:nvPr/>
        </p:nvSpPr>
        <p:spPr>
          <a:xfrm>
            <a:off x="928662" y="3357562"/>
            <a:ext cx="1022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Insérer 5</a:t>
            </a:r>
            <a:endParaRPr lang="fr-FR" b="1" dirty="0"/>
          </a:p>
        </p:txBody>
      </p:sp>
      <p:sp>
        <p:nvSpPr>
          <p:cNvPr id="3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9" grpId="0" animBg="1"/>
      <p:bldP spid="32" grpId="0" animBg="1"/>
      <p:bldP spid="33" grpId="0" animBg="1"/>
      <p:bldP spid="36" grpId="0" animBg="1"/>
      <p:bldP spid="37" grpId="0" animBg="1"/>
      <p:bldP spid="39" grpId="0" animBg="1"/>
      <p:bldP spid="44" grpId="0" animBg="1"/>
      <p:bldP spid="45" grpId="0" animBg="1"/>
      <p:bldP spid="47" grpId="0" animBg="1"/>
      <p:bldP spid="51" grpId="0" animBg="1"/>
      <p:bldP spid="54" grpId="0" animBg="1"/>
      <p:bldP spid="55" grpId="0"/>
      <p:bldP spid="56" grpId="0"/>
      <p:bldP spid="58" grpId="0"/>
      <p:bldP spid="59" grpId="0"/>
      <p:bldP spid="60" grpId="0"/>
      <p:bldP spid="61" grpId="0"/>
      <p:bldP spid="62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rme libre 41"/>
          <p:cNvSpPr/>
          <p:nvPr/>
        </p:nvSpPr>
        <p:spPr>
          <a:xfrm>
            <a:off x="42411" y="3571876"/>
            <a:ext cx="1814945" cy="1990615"/>
          </a:xfrm>
          <a:custGeom>
            <a:avLst/>
            <a:gdLst>
              <a:gd name="connsiteX0" fmla="*/ 942109 w 1814945"/>
              <a:gd name="connsiteY0" fmla="*/ 76135 h 1990615"/>
              <a:gd name="connsiteX1" fmla="*/ 526472 w 1814945"/>
              <a:gd name="connsiteY1" fmla="*/ 477916 h 1990615"/>
              <a:gd name="connsiteX2" fmla="*/ 471054 w 1814945"/>
              <a:gd name="connsiteY2" fmla="*/ 561044 h 1990615"/>
              <a:gd name="connsiteX3" fmla="*/ 290945 w 1814945"/>
              <a:gd name="connsiteY3" fmla="*/ 755007 h 1990615"/>
              <a:gd name="connsiteX4" fmla="*/ 152400 w 1814945"/>
              <a:gd name="connsiteY4" fmla="*/ 1004389 h 1990615"/>
              <a:gd name="connsiteX5" fmla="*/ 124691 w 1814945"/>
              <a:gd name="connsiteY5" fmla="*/ 1073662 h 1990615"/>
              <a:gd name="connsiteX6" fmla="*/ 110836 w 1814945"/>
              <a:gd name="connsiteY6" fmla="*/ 1142935 h 1990615"/>
              <a:gd name="connsiteX7" fmla="*/ 55418 w 1814945"/>
              <a:gd name="connsiteY7" fmla="*/ 1239916 h 1990615"/>
              <a:gd name="connsiteX8" fmla="*/ 41563 w 1814945"/>
              <a:gd name="connsiteY8" fmla="*/ 1281480 h 1990615"/>
              <a:gd name="connsiteX9" fmla="*/ 27709 w 1814945"/>
              <a:gd name="connsiteY9" fmla="*/ 1364607 h 1990615"/>
              <a:gd name="connsiteX10" fmla="*/ 13854 w 1814945"/>
              <a:gd name="connsiteY10" fmla="*/ 1406171 h 1990615"/>
              <a:gd name="connsiteX11" fmla="*/ 0 w 1814945"/>
              <a:gd name="connsiteY11" fmla="*/ 1461589 h 1990615"/>
              <a:gd name="connsiteX12" fmla="*/ 13854 w 1814945"/>
              <a:gd name="connsiteY12" fmla="*/ 1724825 h 1990615"/>
              <a:gd name="connsiteX13" fmla="*/ 55418 w 1814945"/>
              <a:gd name="connsiteY13" fmla="*/ 1821807 h 1990615"/>
              <a:gd name="connsiteX14" fmla="*/ 96982 w 1814945"/>
              <a:gd name="connsiteY14" fmla="*/ 1849516 h 1990615"/>
              <a:gd name="connsiteX15" fmla="*/ 138545 w 1814945"/>
              <a:gd name="connsiteY15" fmla="*/ 1863371 h 1990615"/>
              <a:gd name="connsiteX16" fmla="*/ 263236 w 1814945"/>
              <a:gd name="connsiteY16" fmla="*/ 1877225 h 1990615"/>
              <a:gd name="connsiteX17" fmla="*/ 374072 w 1814945"/>
              <a:gd name="connsiteY17" fmla="*/ 1918789 h 1990615"/>
              <a:gd name="connsiteX18" fmla="*/ 443345 w 1814945"/>
              <a:gd name="connsiteY18" fmla="*/ 1974207 h 1990615"/>
              <a:gd name="connsiteX19" fmla="*/ 512618 w 1814945"/>
              <a:gd name="connsiteY19" fmla="*/ 1988062 h 1990615"/>
              <a:gd name="connsiteX20" fmla="*/ 734291 w 1814945"/>
              <a:gd name="connsiteY20" fmla="*/ 1974207 h 1990615"/>
              <a:gd name="connsiteX21" fmla="*/ 817418 w 1814945"/>
              <a:gd name="connsiteY21" fmla="*/ 1918789 h 1990615"/>
              <a:gd name="connsiteX22" fmla="*/ 858982 w 1814945"/>
              <a:gd name="connsiteY22" fmla="*/ 1904935 h 1990615"/>
              <a:gd name="connsiteX23" fmla="*/ 928254 w 1814945"/>
              <a:gd name="connsiteY23" fmla="*/ 1863371 h 1990615"/>
              <a:gd name="connsiteX24" fmla="*/ 969818 w 1814945"/>
              <a:gd name="connsiteY24" fmla="*/ 1835662 h 1990615"/>
              <a:gd name="connsiteX25" fmla="*/ 1025236 w 1814945"/>
              <a:gd name="connsiteY25" fmla="*/ 1807953 h 1990615"/>
              <a:gd name="connsiteX26" fmla="*/ 1149927 w 1814945"/>
              <a:gd name="connsiteY26" fmla="*/ 1752535 h 1990615"/>
              <a:gd name="connsiteX27" fmla="*/ 1233054 w 1814945"/>
              <a:gd name="connsiteY27" fmla="*/ 1683262 h 1990615"/>
              <a:gd name="connsiteX28" fmla="*/ 1274618 w 1814945"/>
              <a:gd name="connsiteY28" fmla="*/ 1655553 h 1990615"/>
              <a:gd name="connsiteX29" fmla="*/ 1371600 w 1814945"/>
              <a:gd name="connsiteY29" fmla="*/ 1586280 h 1990615"/>
              <a:gd name="connsiteX30" fmla="*/ 1454727 w 1814945"/>
              <a:gd name="connsiteY30" fmla="*/ 1517007 h 1990615"/>
              <a:gd name="connsiteX31" fmla="*/ 1524000 w 1814945"/>
              <a:gd name="connsiteY31" fmla="*/ 1433880 h 1990615"/>
              <a:gd name="connsiteX32" fmla="*/ 1551709 w 1814945"/>
              <a:gd name="connsiteY32" fmla="*/ 1378462 h 1990615"/>
              <a:gd name="connsiteX33" fmla="*/ 1565563 w 1814945"/>
              <a:gd name="connsiteY33" fmla="*/ 1323044 h 1990615"/>
              <a:gd name="connsiteX34" fmla="*/ 1593272 w 1814945"/>
              <a:gd name="connsiteY34" fmla="*/ 1267625 h 1990615"/>
              <a:gd name="connsiteX35" fmla="*/ 1620982 w 1814945"/>
              <a:gd name="connsiteY35" fmla="*/ 1198353 h 1990615"/>
              <a:gd name="connsiteX36" fmla="*/ 1648691 w 1814945"/>
              <a:gd name="connsiteY36" fmla="*/ 1087516 h 1990615"/>
              <a:gd name="connsiteX37" fmla="*/ 1662545 w 1814945"/>
              <a:gd name="connsiteY37" fmla="*/ 1045953 h 1990615"/>
              <a:gd name="connsiteX38" fmla="*/ 1704109 w 1814945"/>
              <a:gd name="connsiteY38" fmla="*/ 1018244 h 1990615"/>
              <a:gd name="connsiteX39" fmla="*/ 1717963 w 1814945"/>
              <a:gd name="connsiteY39" fmla="*/ 893553 h 1990615"/>
              <a:gd name="connsiteX40" fmla="*/ 1801091 w 1814945"/>
              <a:gd name="connsiteY40" fmla="*/ 755007 h 1990615"/>
              <a:gd name="connsiteX41" fmla="*/ 1814945 w 1814945"/>
              <a:gd name="connsiteY41" fmla="*/ 713444 h 1990615"/>
              <a:gd name="connsiteX42" fmla="*/ 1787236 w 1814945"/>
              <a:gd name="connsiteY42" fmla="*/ 588753 h 1990615"/>
              <a:gd name="connsiteX43" fmla="*/ 1773382 w 1814945"/>
              <a:gd name="connsiteY43" fmla="*/ 422498 h 1990615"/>
              <a:gd name="connsiteX44" fmla="*/ 1704109 w 1814945"/>
              <a:gd name="connsiteY44" fmla="*/ 297807 h 1990615"/>
              <a:gd name="connsiteX45" fmla="*/ 1662545 w 1814945"/>
              <a:gd name="connsiteY45" fmla="*/ 214680 h 1990615"/>
              <a:gd name="connsiteX46" fmla="*/ 1620982 w 1814945"/>
              <a:gd name="connsiteY46" fmla="*/ 186971 h 1990615"/>
              <a:gd name="connsiteX47" fmla="*/ 1551709 w 1814945"/>
              <a:gd name="connsiteY47" fmla="*/ 131553 h 1990615"/>
              <a:gd name="connsiteX48" fmla="*/ 1440872 w 1814945"/>
              <a:gd name="connsiteY48" fmla="*/ 117698 h 1990615"/>
              <a:gd name="connsiteX49" fmla="*/ 1371600 w 1814945"/>
              <a:gd name="connsiteY49" fmla="*/ 103844 h 1990615"/>
              <a:gd name="connsiteX50" fmla="*/ 1288472 w 1814945"/>
              <a:gd name="connsiteY50" fmla="*/ 48425 h 1990615"/>
              <a:gd name="connsiteX51" fmla="*/ 1246909 w 1814945"/>
              <a:gd name="connsiteY51" fmla="*/ 20716 h 1990615"/>
              <a:gd name="connsiteX52" fmla="*/ 1205345 w 1814945"/>
              <a:gd name="connsiteY52" fmla="*/ 6862 h 1990615"/>
              <a:gd name="connsiteX53" fmla="*/ 1122218 w 1814945"/>
              <a:gd name="connsiteY53" fmla="*/ 20716 h 1990615"/>
              <a:gd name="connsiteX54" fmla="*/ 1039091 w 1814945"/>
              <a:gd name="connsiteY54" fmla="*/ 76135 h 1990615"/>
              <a:gd name="connsiteX55" fmla="*/ 942109 w 1814945"/>
              <a:gd name="connsiteY55" fmla="*/ 76135 h 1990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814945" h="1990615">
                <a:moveTo>
                  <a:pt x="942109" y="76135"/>
                </a:moveTo>
                <a:cubicBezTo>
                  <a:pt x="786776" y="283243"/>
                  <a:pt x="1004388" y="0"/>
                  <a:pt x="526472" y="477916"/>
                </a:cubicBezTo>
                <a:cubicBezTo>
                  <a:pt x="502924" y="501464"/>
                  <a:pt x="492865" y="535878"/>
                  <a:pt x="471054" y="561044"/>
                </a:cubicBezTo>
                <a:cubicBezTo>
                  <a:pt x="406436" y="635603"/>
                  <a:pt x="342342" y="675575"/>
                  <a:pt x="290945" y="755007"/>
                </a:cubicBezTo>
                <a:cubicBezTo>
                  <a:pt x="251850" y="815427"/>
                  <a:pt x="187166" y="927902"/>
                  <a:pt x="152400" y="1004389"/>
                </a:cubicBezTo>
                <a:cubicBezTo>
                  <a:pt x="142109" y="1027030"/>
                  <a:pt x="131837" y="1049841"/>
                  <a:pt x="124691" y="1073662"/>
                </a:cubicBezTo>
                <a:cubicBezTo>
                  <a:pt x="117924" y="1096217"/>
                  <a:pt x="118283" y="1120595"/>
                  <a:pt x="110836" y="1142935"/>
                </a:cubicBezTo>
                <a:cubicBezTo>
                  <a:pt x="86546" y="1215805"/>
                  <a:pt x="85823" y="1179106"/>
                  <a:pt x="55418" y="1239916"/>
                </a:cubicBezTo>
                <a:cubicBezTo>
                  <a:pt x="48887" y="1252978"/>
                  <a:pt x="46181" y="1267625"/>
                  <a:pt x="41563" y="1281480"/>
                </a:cubicBezTo>
                <a:cubicBezTo>
                  <a:pt x="36945" y="1309189"/>
                  <a:pt x="33803" y="1337185"/>
                  <a:pt x="27709" y="1364607"/>
                </a:cubicBezTo>
                <a:cubicBezTo>
                  <a:pt x="24541" y="1378863"/>
                  <a:pt x="17866" y="1392129"/>
                  <a:pt x="13854" y="1406171"/>
                </a:cubicBezTo>
                <a:cubicBezTo>
                  <a:pt x="8623" y="1424480"/>
                  <a:pt x="4618" y="1443116"/>
                  <a:pt x="0" y="1461589"/>
                </a:cubicBezTo>
                <a:cubicBezTo>
                  <a:pt x="4618" y="1549334"/>
                  <a:pt x="6242" y="1637289"/>
                  <a:pt x="13854" y="1724825"/>
                </a:cubicBezTo>
                <a:cubicBezTo>
                  <a:pt x="16882" y="1759650"/>
                  <a:pt x="30146" y="1796535"/>
                  <a:pt x="55418" y="1821807"/>
                </a:cubicBezTo>
                <a:cubicBezTo>
                  <a:pt x="67192" y="1833581"/>
                  <a:pt x="82089" y="1842069"/>
                  <a:pt x="96982" y="1849516"/>
                </a:cubicBezTo>
                <a:cubicBezTo>
                  <a:pt x="110044" y="1856047"/>
                  <a:pt x="124140" y="1860970"/>
                  <a:pt x="138545" y="1863371"/>
                </a:cubicBezTo>
                <a:cubicBezTo>
                  <a:pt x="179795" y="1870246"/>
                  <a:pt x="221672" y="1872607"/>
                  <a:pt x="263236" y="1877225"/>
                </a:cubicBezTo>
                <a:cubicBezTo>
                  <a:pt x="311973" y="1889410"/>
                  <a:pt x="330602" y="1889810"/>
                  <a:pt x="374072" y="1918789"/>
                </a:cubicBezTo>
                <a:cubicBezTo>
                  <a:pt x="417545" y="1947771"/>
                  <a:pt x="385829" y="1952638"/>
                  <a:pt x="443345" y="1974207"/>
                </a:cubicBezTo>
                <a:cubicBezTo>
                  <a:pt x="465394" y="1982475"/>
                  <a:pt x="489527" y="1983444"/>
                  <a:pt x="512618" y="1988062"/>
                </a:cubicBezTo>
                <a:cubicBezTo>
                  <a:pt x="586509" y="1983444"/>
                  <a:pt x="662097" y="1990615"/>
                  <a:pt x="734291" y="1974207"/>
                </a:cubicBezTo>
                <a:cubicBezTo>
                  <a:pt x="766765" y="1966827"/>
                  <a:pt x="785825" y="1929320"/>
                  <a:pt x="817418" y="1918789"/>
                </a:cubicBezTo>
                <a:lnTo>
                  <a:pt x="858982" y="1904935"/>
                </a:lnTo>
                <a:cubicBezTo>
                  <a:pt x="913103" y="1850812"/>
                  <a:pt x="856315" y="1899340"/>
                  <a:pt x="928254" y="1863371"/>
                </a:cubicBezTo>
                <a:cubicBezTo>
                  <a:pt x="943147" y="1855924"/>
                  <a:pt x="955361" y="1843923"/>
                  <a:pt x="969818" y="1835662"/>
                </a:cubicBezTo>
                <a:cubicBezTo>
                  <a:pt x="987750" y="1825415"/>
                  <a:pt x="1006363" y="1816341"/>
                  <a:pt x="1025236" y="1807953"/>
                </a:cubicBezTo>
                <a:cubicBezTo>
                  <a:pt x="1092035" y="1778265"/>
                  <a:pt x="1090244" y="1786640"/>
                  <a:pt x="1149927" y="1752535"/>
                </a:cubicBezTo>
                <a:cubicBezTo>
                  <a:pt x="1215596" y="1715009"/>
                  <a:pt x="1170535" y="1735361"/>
                  <a:pt x="1233054" y="1683262"/>
                </a:cubicBezTo>
                <a:cubicBezTo>
                  <a:pt x="1245846" y="1672602"/>
                  <a:pt x="1261826" y="1666213"/>
                  <a:pt x="1274618" y="1655553"/>
                </a:cubicBezTo>
                <a:cubicBezTo>
                  <a:pt x="1358871" y="1585343"/>
                  <a:pt x="1269053" y="1637553"/>
                  <a:pt x="1371600" y="1586280"/>
                </a:cubicBezTo>
                <a:cubicBezTo>
                  <a:pt x="1426224" y="1504343"/>
                  <a:pt x="1365241" y="1580925"/>
                  <a:pt x="1454727" y="1517007"/>
                </a:cubicBezTo>
                <a:cubicBezTo>
                  <a:pt x="1482396" y="1497244"/>
                  <a:pt x="1507238" y="1463214"/>
                  <a:pt x="1524000" y="1433880"/>
                </a:cubicBezTo>
                <a:cubicBezTo>
                  <a:pt x="1534247" y="1415948"/>
                  <a:pt x="1542473" y="1396935"/>
                  <a:pt x="1551709" y="1378462"/>
                </a:cubicBezTo>
                <a:cubicBezTo>
                  <a:pt x="1556327" y="1359989"/>
                  <a:pt x="1558877" y="1340873"/>
                  <a:pt x="1565563" y="1323044"/>
                </a:cubicBezTo>
                <a:cubicBezTo>
                  <a:pt x="1572815" y="1303706"/>
                  <a:pt x="1584884" y="1286498"/>
                  <a:pt x="1593272" y="1267625"/>
                </a:cubicBezTo>
                <a:cubicBezTo>
                  <a:pt x="1603373" y="1244899"/>
                  <a:pt x="1612250" y="1221639"/>
                  <a:pt x="1620982" y="1198353"/>
                </a:cubicBezTo>
                <a:cubicBezTo>
                  <a:pt x="1644730" y="1135026"/>
                  <a:pt x="1628025" y="1170179"/>
                  <a:pt x="1648691" y="1087516"/>
                </a:cubicBezTo>
                <a:cubicBezTo>
                  <a:pt x="1652233" y="1073348"/>
                  <a:pt x="1653422" y="1057357"/>
                  <a:pt x="1662545" y="1045953"/>
                </a:cubicBezTo>
                <a:cubicBezTo>
                  <a:pt x="1672947" y="1032951"/>
                  <a:pt x="1690254" y="1027480"/>
                  <a:pt x="1704109" y="1018244"/>
                </a:cubicBezTo>
                <a:cubicBezTo>
                  <a:pt x="1708727" y="976680"/>
                  <a:pt x="1707188" y="933960"/>
                  <a:pt x="1717963" y="893553"/>
                </a:cubicBezTo>
                <a:cubicBezTo>
                  <a:pt x="1732278" y="839872"/>
                  <a:pt x="1768946" y="797866"/>
                  <a:pt x="1801091" y="755007"/>
                </a:cubicBezTo>
                <a:cubicBezTo>
                  <a:pt x="1805709" y="741153"/>
                  <a:pt x="1814945" y="728048"/>
                  <a:pt x="1814945" y="713444"/>
                </a:cubicBezTo>
                <a:cubicBezTo>
                  <a:pt x="1814945" y="695850"/>
                  <a:pt x="1792581" y="610131"/>
                  <a:pt x="1787236" y="588753"/>
                </a:cubicBezTo>
                <a:cubicBezTo>
                  <a:pt x="1782618" y="533335"/>
                  <a:pt x="1780732" y="477621"/>
                  <a:pt x="1773382" y="422498"/>
                </a:cubicBezTo>
                <a:cubicBezTo>
                  <a:pt x="1764099" y="352872"/>
                  <a:pt x="1733187" y="385036"/>
                  <a:pt x="1704109" y="297807"/>
                </a:cubicBezTo>
                <a:cubicBezTo>
                  <a:pt x="1692841" y="264003"/>
                  <a:pt x="1689401" y="241537"/>
                  <a:pt x="1662545" y="214680"/>
                </a:cubicBezTo>
                <a:cubicBezTo>
                  <a:pt x="1650771" y="202906"/>
                  <a:pt x="1633984" y="197373"/>
                  <a:pt x="1620982" y="186971"/>
                </a:cubicBezTo>
                <a:cubicBezTo>
                  <a:pt x="1597255" y="167989"/>
                  <a:pt x="1584055" y="140375"/>
                  <a:pt x="1551709" y="131553"/>
                </a:cubicBezTo>
                <a:cubicBezTo>
                  <a:pt x="1515788" y="121756"/>
                  <a:pt x="1477672" y="123360"/>
                  <a:pt x="1440872" y="117698"/>
                </a:cubicBezTo>
                <a:cubicBezTo>
                  <a:pt x="1417598" y="114117"/>
                  <a:pt x="1394691" y="108462"/>
                  <a:pt x="1371600" y="103844"/>
                </a:cubicBezTo>
                <a:cubicBezTo>
                  <a:pt x="1322898" y="30790"/>
                  <a:pt x="1371974" y="84212"/>
                  <a:pt x="1288472" y="48425"/>
                </a:cubicBezTo>
                <a:cubicBezTo>
                  <a:pt x="1273167" y="41866"/>
                  <a:pt x="1261802" y="28162"/>
                  <a:pt x="1246909" y="20716"/>
                </a:cubicBezTo>
                <a:cubicBezTo>
                  <a:pt x="1233847" y="14185"/>
                  <a:pt x="1219200" y="11480"/>
                  <a:pt x="1205345" y="6862"/>
                </a:cubicBezTo>
                <a:cubicBezTo>
                  <a:pt x="1177636" y="11480"/>
                  <a:pt x="1148148" y="9912"/>
                  <a:pt x="1122218" y="20716"/>
                </a:cubicBezTo>
                <a:cubicBezTo>
                  <a:pt x="1091477" y="33525"/>
                  <a:pt x="1115291" y="219299"/>
                  <a:pt x="1039091" y="76135"/>
                </a:cubicBezTo>
                <a:lnTo>
                  <a:pt x="942109" y="76135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4" name="Ellipse 43"/>
          <p:cNvSpPr/>
          <p:nvPr/>
        </p:nvSpPr>
        <p:spPr>
          <a:xfrm>
            <a:off x="1000100" y="3857628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45" name="Ellipse 44"/>
          <p:cNvSpPr/>
          <p:nvPr/>
        </p:nvSpPr>
        <p:spPr>
          <a:xfrm>
            <a:off x="1571604" y="3071810"/>
            <a:ext cx="544473" cy="47010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46" name="Connecteur droit 45"/>
          <p:cNvCxnSpPr>
            <a:stCxn id="45" idx="2"/>
            <a:endCxn id="44" idx="0"/>
          </p:cNvCxnSpPr>
          <p:nvPr/>
        </p:nvCxnSpPr>
        <p:spPr>
          <a:xfrm rot="10800000" flipV="1">
            <a:off x="1272338" y="3306864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Ellipse 46"/>
          <p:cNvSpPr/>
          <p:nvPr/>
        </p:nvSpPr>
        <p:spPr>
          <a:xfrm>
            <a:off x="2214546" y="3857628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49" name="Connecteur droit 48"/>
          <p:cNvCxnSpPr>
            <a:stCxn id="45" idx="6"/>
            <a:endCxn id="47" idx="0"/>
          </p:cNvCxnSpPr>
          <p:nvPr/>
        </p:nvCxnSpPr>
        <p:spPr>
          <a:xfrm>
            <a:off x="2116077" y="3306864"/>
            <a:ext cx="370706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lèche droite 53"/>
          <p:cNvSpPr/>
          <p:nvPr/>
        </p:nvSpPr>
        <p:spPr>
          <a:xfrm>
            <a:off x="3143240" y="4000504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ZoneTexte 54"/>
          <p:cNvSpPr txBox="1"/>
          <p:nvPr/>
        </p:nvSpPr>
        <p:spPr>
          <a:xfrm>
            <a:off x="2857488" y="4357694"/>
            <a:ext cx="1162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Coloration</a:t>
            </a:r>
            <a:endParaRPr lang="fr-FR" dirty="0"/>
          </a:p>
        </p:txBody>
      </p:sp>
      <p:sp>
        <p:nvSpPr>
          <p:cNvPr id="56" name="ZoneTexte 55"/>
          <p:cNvSpPr txBox="1"/>
          <p:nvPr/>
        </p:nvSpPr>
        <p:spPr>
          <a:xfrm>
            <a:off x="2714612" y="3071810"/>
            <a:ext cx="1857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Couleur du frère de P= rouge</a:t>
            </a:r>
          </a:p>
        </p:txBody>
      </p:sp>
      <p:sp>
        <p:nvSpPr>
          <p:cNvPr id="60" name="ZoneTexte 59"/>
          <p:cNvSpPr txBox="1"/>
          <p:nvPr/>
        </p:nvSpPr>
        <p:spPr>
          <a:xfrm>
            <a:off x="928662" y="2143116"/>
            <a:ext cx="1022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Insérer 2</a:t>
            </a:r>
            <a:endParaRPr lang="fr-FR" b="1" dirty="0"/>
          </a:p>
        </p:txBody>
      </p:sp>
      <p:sp>
        <p:nvSpPr>
          <p:cNvPr id="31" name="Ellipse 30"/>
          <p:cNvSpPr/>
          <p:nvPr/>
        </p:nvSpPr>
        <p:spPr>
          <a:xfrm>
            <a:off x="357158" y="4786322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2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40" name="Connecteur droit 39"/>
          <p:cNvCxnSpPr>
            <a:stCxn id="44" idx="2"/>
            <a:endCxn id="31" idx="0"/>
          </p:cNvCxnSpPr>
          <p:nvPr/>
        </p:nvCxnSpPr>
        <p:spPr>
          <a:xfrm rot="10800000" flipV="1">
            <a:off x="629396" y="4092682"/>
            <a:ext cx="370705" cy="693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>
            <a:off x="928662" y="478632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</a:t>
            </a:r>
            <a:endParaRPr lang="fr-FR" dirty="0"/>
          </a:p>
        </p:txBody>
      </p:sp>
      <p:sp>
        <p:nvSpPr>
          <p:cNvPr id="48" name="ZoneTexte 47"/>
          <p:cNvSpPr txBox="1"/>
          <p:nvPr/>
        </p:nvSpPr>
        <p:spPr>
          <a:xfrm>
            <a:off x="714348" y="378619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50" name="ZoneTexte 49"/>
          <p:cNvSpPr txBox="1"/>
          <p:nvPr/>
        </p:nvSpPr>
        <p:spPr>
          <a:xfrm>
            <a:off x="1214414" y="2845354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PP</a:t>
            </a:r>
            <a:endParaRPr lang="fr-FR" dirty="0"/>
          </a:p>
        </p:txBody>
      </p:sp>
      <p:sp>
        <p:nvSpPr>
          <p:cNvPr id="57" name="Ellipse 56"/>
          <p:cNvSpPr/>
          <p:nvPr/>
        </p:nvSpPr>
        <p:spPr>
          <a:xfrm>
            <a:off x="4643438" y="3857628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63" name="Ellipse 62"/>
          <p:cNvSpPr/>
          <p:nvPr/>
        </p:nvSpPr>
        <p:spPr>
          <a:xfrm>
            <a:off x="5214942" y="3071810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64" name="Connecteur droit 63"/>
          <p:cNvCxnSpPr>
            <a:stCxn id="63" idx="2"/>
            <a:endCxn id="57" idx="0"/>
          </p:cNvCxnSpPr>
          <p:nvPr/>
        </p:nvCxnSpPr>
        <p:spPr>
          <a:xfrm rot="10800000" flipV="1">
            <a:off x="4915676" y="3306864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Ellipse 64"/>
          <p:cNvSpPr/>
          <p:nvPr/>
        </p:nvSpPr>
        <p:spPr>
          <a:xfrm>
            <a:off x="5857884" y="3857628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66" name="Connecteur droit 65"/>
          <p:cNvCxnSpPr>
            <a:stCxn id="63" idx="6"/>
            <a:endCxn id="65" idx="0"/>
          </p:cNvCxnSpPr>
          <p:nvPr/>
        </p:nvCxnSpPr>
        <p:spPr>
          <a:xfrm>
            <a:off x="5759415" y="3306864"/>
            <a:ext cx="370706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Ellipse 66"/>
          <p:cNvSpPr/>
          <p:nvPr/>
        </p:nvSpPr>
        <p:spPr>
          <a:xfrm>
            <a:off x="4000496" y="4786322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2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68" name="Connecteur droit 67"/>
          <p:cNvCxnSpPr>
            <a:stCxn id="57" idx="2"/>
            <a:endCxn id="67" idx="0"/>
          </p:cNvCxnSpPr>
          <p:nvPr/>
        </p:nvCxnSpPr>
        <p:spPr>
          <a:xfrm rot="10800000" flipV="1">
            <a:off x="4272734" y="4092682"/>
            <a:ext cx="370705" cy="693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ZoneTexte 68"/>
          <p:cNvSpPr txBox="1"/>
          <p:nvPr/>
        </p:nvSpPr>
        <p:spPr>
          <a:xfrm>
            <a:off x="4572000" y="478632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</a:t>
            </a:r>
            <a:endParaRPr lang="fr-FR" dirty="0"/>
          </a:p>
        </p:txBody>
      </p:sp>
      <p:sp>
        <p:nvSpPr>
          <p:cNvPr id="70" name="ZoneTexte 69"/>
          <p:cNvSpPr txBox="1"/>
          <p:nvPr/>
        </p:nvSpPr>
        <p:spPr>
          <a:xfrm>
            <a:off x="4357686" y="378619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71" name="ZoneTexte 70"/>
          <p:cNvSpPr txBox="1"/>
          <p:nvPr/>
        </p:nvSpPr>
        <p:spPr>
          <a:xfrm>
            <a:off x="4857752" y="2845354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PP</a:t>
            </a:r>
            <a:endParaRPr lang="fr-FR" dirty="0"/>
          </a:p>
        </p:txBody>
      </p:sp>
      <p:sp>
        <p:nvSpPr>
          <p:cNvPr id="72" name="Ellipse 71"/>
          <p:cNvSpPr/>
          <p:nvPr/>
        </p:nvSpPr>
        <p:spPr>
          <a:xfrm>
            <a:off x="7170799" y="3887586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73" name="Ellipse 72"/>
          <p:cNvSpPr/>
          <p:nvPr/>
        </p:nvSpPr>
        <p:spPr>
          <a:xfrm>
            <a:off x="7742303" y="3101768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74" name="Connecteur droit 73"/>
          <p:cNvCxnSpPr>
            <a:stCxn id="73" idx="2"/>
            <a:endCxn id="72" idx="0"/>
          </p:cNvCxnSpPr>
          <p:nvPr/>
        </p:nvCxnSpPr>
        <p:spPr>
          <a:xfrm rot="10800000" flipV="1">
            <a:off x="7443037" y="3336822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Ellipse 74"/>
          <p:cNvSpPr/>
          <p:nvPr/>
        </p:nvSpPr>
        <p:spPr>
          <a:xfrm>
            <a:off x="8385245" y="3887586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76" name="Connecteur droit 75"/>
          <p:cNvCxnSpPr>
            <a:stCxn id="73" idx="6"/>
            <a:endCxn id="75" idx="0"/>
          </p:cNvCxnSpPr>
          <p:nvPr/>
        </p:nvCxnSpPr>
        <p:spPr>
          <a:xfrm>
            <a:off x="8286776" y="3336822"/>
            <a:ext cx="370706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lipse 76"/>
          <p:cNvSpPr/>
          <p:nvPr/>
        </p:nvSpPr>
        <p:spPr>
          <a:xfrm>
            <a:off x="6527857" y="4816280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2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78" name="Connecteur droit 77"/>
          <p:cNvCxnSpPr>
            <a:stCxn id="72" idx="2"/>
            <a:endCxn id="77" idx="0"/>
          </p:cNvCxnSpPr>
          <p:nvPr/>
        </p:nvCxnSpPr>
        <p:spPr>
          <a:xfrm rot="10800000" flipV="1">
            <a:off x="6800095" y="4122640"/>
            <a:ext cx="370705" cy="693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ZoneTexte 78"/>
          <p:cNvSpPr txBox="1"/>
          <p:nvPr/>
        </p:nvSpPr>
        <p:spPr>
          <a:xfrm>
            <a:off x="7099361" y="481628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</a:t>
            </a:r>
            <a:endParaRPr lang="fr-FR" dirty="0"/>
          </a:p>
        </p:txBody>
      </p:sp>
      <p:sp>
        <p:nvSpPr>
          <p:cNvPr id="80" name="ZoneTexte 79"/>
          <p:cNvSpPr txBox="1"/>
          <p:nvPr/>
        </p:nvSpPr>
        <p:spPr>
          <a:xfrm>
            <a:off x="6885047" y="3816148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81" name="ZoneTexte 80"/>
          <p:cNvSpPr txBox="1"/>
          <p:nvPr/>
        </p:nvSpPr>
        <p:spPr>
          <a:xfrm>
            <a:off x="7385113" y="2875312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PP</a:t>
            </a:r>
            <a:endParaRPr lang="fr-FR" dirty="0"/>
          </a:p>
        </p:txBody>
      </p:sp>
      <p:sp>
        <p:nvSpPr>
          <p:cNvPr id="82" name="Flèche droite 81"/>
          <p:cNvSpPr/>
          <p:nvPr/>
        </p:nvSpPr>
        <p:spPr>
          <a:xfrm>
            <a:off x="6357950" y="3429000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ZoneTexte 82"/>
          <p:cNvSpPr txBox="1"/>
          <p:nvPr/>
        </p:nvSpPr>
        <p:spPr>
          <a:xfrm>
            <a:off x="6072198" y="3071810"/>
            <a:ext cx="1162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Coloration</a:t>
            </a:r>
            <a:endParaRPr lang="fr-FR" dirty="0"/>
          </a:p>
        </p:txBody>
      </p:sp>
      <p:sp>
        <p:nvSpPr>
          <p:cNvPr id="5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  <p:sp>
        <p:nvSpPr>
          <p:cNvPr id="53" name="ZoneTexte 52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 (Exemple)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/>
      <p:bldP spid="45" grpId="0" animBg="1"/>
      <p:bldP spid="47" grpId="0" animBg="1"/>
      <p:bldP spid="54" grpId="0" animBg="1"/>
      <p:bldP spid="55" grpId="0"/>
      <p:bldP spid="56" grpId="0"/>
      <p:bldP spid="60" grpId="0"/>
      <p:bldP spid="31" grpId="0" animBg="1"/>
      <p:bldP spid="43" grpId="0"/>
      <p:bldP spid="48" grpId="0"/>
      <p:bldP spid="50" grpId="0"/>
      <p:bldP spid="57" grpId="0" animBg="1"/>
      <p:bldP spid="63" grpId="0" animBg="1"/>
      <p:bldP spid="65" grpId="0" animBg="1"/>
      <p:bldP spid="67" grpId="0" animBg="1"/>
      <p:bldP spid="69" grpId="0"/>
      <p:bldP spid="70" grpId="0"/>
      <p:bldP spid="71" grpId="0"/>
      <p:bldP spid="72" grpId="0" animBg="1"/>
      <p:bldP spid="73" grpId="0" animBg="1"/>
      <p:bldP spid="75" grpId="0" animBg="1"/>
      <p:bldP spid="77" grpId="0" animBg="1"/>
      <p:bldP spid="79" grpId="0"/>
      <p:bldP spid="80" grpId="0"/>
      <p:bldP spid="81" grpId="0"/>
      <p:bldP spid="82" grpId="0" animBg="1"/>
      <p:bldP spid="83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orme libre 57"/>
          <p:cNvSpPr/>
          <p:nvPr/>
        </p:nvSpPr>
        <p:spPr>
          <a:xfrm rot="16200000">
            <a:off x="302117" y="4412735"/>
            <a:ext cx="1814945" cy="1990615"/>
          </a:xfrm>
          <a:custGeom>
            <a:avLst/>
            <a:gdLst>
              <a:gd name="connsiteX0" fmla="*/ 942109 w 1814945"/>
              <a:gd name="connsiteY0" fmla="*/ 76135 h 1990615"/>
              <a:gd name="connsiteX1" fmla="*/ 526472 w 1814945"/>
              <a:gd name="connsiteY1" fmla="*/ 477916 h 1990615"/>
              <a:gd name="connsiteX2" fmla="*/ 471054 w 1814945"/>
              <a:gd name="connsiteY2" fmla="*/ 561044 h 1990615"/>
              <a:gd name="connsiteX3" fmla="*/ 290945 w 1814945"/>
              <a:gd name="connsiteY3" fmla="*/ 755007 h 1990615"/>
              <a:gd name="connsiteX4" fmla="*/ 152400 w 1814945"/>
              <a:gd name="connsiteY4" fmla="*/ 1004389 h 1990615"/>
              <a:gd name="connsiteX5" fmla="*/ 124691 w 1814945"/>
              <a:gd name="connsiteY5" fmla="*/ 1073662 h 1990615"/>
              <a:gd name="connsiteX6" fmla="*/ 110836 w 1814945"/>
              <a:gd name="connsiteY6" fmla="*/ 1142935 h 1990615"/>
              <a:gd name="connsiteX7" fmla="*/ 55418 w 1814945"/>
              <a:gd name="connsiteY7" fmla="*/ 1239916 h 1990615"/>
              <a:gd name="connsiteX8" fmla="*/ 41563 w 1814945"/>
              <a:gd name="connsiteY8" fmla="*/ 1281480 h 1990615"/>
              <a:gd name="connsiteX9" fmla="*/ 27709 w 1814945"/>
              <a:gd name="connsiteY9" fmla="*/ 1364607 h 1990615"/>
              <a:gd name="connsiteX10" fmla="*/ 13854 w 1814945"/>
              <a:gd name="connsiteY10" fmla="*/ 1406171 h 1990615"/>
              <a:gd name="connsiteX11" fmla="*/ 0 w 1814945"/>
              <a:gd name="connsiteY11" fmla="*/ 1461589 h 1990615"/>
              <a:gd name="connsiteX12" fmla="*/ 13854 w 1814945"/>
              <a:gd name="connsiteY12" fmla="*/ 1724825 h 1990615"/>
              <a:gd name="connsiteX13" fmla="*/ 55418 w 1814945"/>
              <a:gd name="connsiteY13" fmla="*/ 1821807 h 1990615"/>
              <a:gd name="connsiteX14" fmla="*/ 96982 w 1814945"/>
              <a:gd name="connsiteY14" fmla="*/ 1849516 h 1990615"/>
              <a:gd name="connsiteX15" fmla="*/ 138545 w 1814945"/>
              <a:gd name="connsiteY15" fmla="*/ 1863371 h 1990615"/>
              <a:gd name="connsiteX16" fmla="*/ 263236 w 1814945"/>
              <a:gd name="connsiteY16" fmla="*/ 1877225 h 1990615"/>
              <a:gd name="connsiteX17" fmla="*/ 374072 w 1814945"/>
              <a:gd name="connsiteY17" fmla="*/ 1918789 h 1990615"/>
              <a:gd name="connsiteX18" fmla="*/ 443345 w 1814945"/>
              <a:gd name="connsiteY18" fmla="*/ 1974207 h 1990615"/>
              <a:gd name="connsiteX19" fmla="*/ 512618 w 1814945"/>
              <a:gd name="connsiteY19" fmla="*/ 1988062 h 1990615"/>
              <a:gd name="connsiteX20" fmla="*/ 734291 w 1814945"/>
              <a:gd name="connsiteY20" fmla="*/ 1974207 h 1990615"/>
              <a:gd name="connsiteX21" fmla="*/ 817418 w 1814945"/>
              <a:gd name="connsiteY21" fmla="*/ 1918789 h 1990615"/>
              <a:gd name="connsiteX22" fmla="*/ 858982 w 1814945"/>
              <a:gd name="connsiteY22" fmla="*/ 1904935 h 1990615"/>
              <a:gd name="connsiteX23" fmla="*/ 928254 w 1814945"/>
              <a:gd name="connsiteY23" fmla="*/ 1863371 h 1990615"/>
              <a:gd name="connsiteX24" fmla="*/ 969818 w 1814945"/>
              <a:gd name="connsiteY24" fmla="*/ 1835662 h 1990615"/>
              <a:gd name="connsiteX25" fmla="*/ 1025236 w 1814945"/>
              <a:gd name="connsiteY25" fmla="*/ 1807953 h 1990615"/>
              <a:gd name="connsiteX26" fmla="*/ 1149927 w 1814945"/>
              <a:gd name="connsiteY26" fmla="*/ 1752535 h 1990615"/>
              <a:gd name="connsiteX27" fmla="*/ 1233054 w 1814945"/>
              <a:gd name="connsiteY27" fmla="*/ 1683262 h 1990615"/>
              <a:gd name="connsiteX28" fmla="*/ 1274618 w 1814945"/>
              <a:gd name="connsiteY28" fmla="*/ 1655553 h 1990615"/>
              <a:gd name="connsiteX29" fmla="*/ 1371600 w 1814945"/>
              <a:gd name="connsiteY29" fmla="*/ 1586280 h 1990615"/>
              <a:gd name="connsiteX30" fmla="*/ 1454727 w 1814945"/>
              <a:gd name="connsiteY30" fmla="*/ 1517007 h 1990615"/>
              <a:gd name="connsiteX31" fmla="*/ 1524000 w 1814945"/>
              <a:gd name="connsiteY31" fmla="*/ 1433880 h 1990615"/>
              <a:gd name="connsiteX32" fmla="*/ 1551709 w 1814945"/>
              <a:gd name="connsiteY32" fmla="*/ 1378462 h 1990615"/>
              <a:gd name="connsiteX33" fmla="*/ 1565563 w 1814945"/>
              <a:gd name="connsiteY33" fmla="*/ 1323044 h 1990615"/>
              <a:gd name="connsiteX34" fmla="*/ 1593272 w 1814945"/>
              <a:gd name="connsiteY34" fmla="*/ 1267625 h 1990615"/>
              <a:gd name="connsiteX35" fmla="*/ 1620982 w 1814945"/>
              <a:gd name="connsiteY35" fmla="*/ 1198353 h 1990615"/>
              <a:gd name="connsiteX36" fmla="*/ 1648691 w 1814945"/>
              <a:gd name="connsiteY36" fmla="*/ 1087516 h 1990615"/>
              <a:gd name="connsiteX37" fmla="*/ 1662545 w 1814945"/>
              <a:gd name="connsiteY37" fmla="*/ 1045953 h 1990615"/>
              <a:gd name="connsiteX38" fmla="*/ 1704109 w 1814945"/>
              <a:gd name="connsiteY38" fmla="*/ 1018244 h 1990615"/>
              <a:gd name="connsiteX39" fmla="*/ 1717963 w 1814945"/>
              <a:gd name="connsiteY39" fmla="*/ 893553 h 1990615"/>
              <a:gd name="connsiteX40" fmla="*/ 1801091 w 1814945"/>
              <a:gd name="connsiteY40" fmla="*/ 755007 h 1990615"/>
              <a:gd name="connsiteX41" fmla="*/ 1814945 w 1814945"/>
              <a:gd name="connsiteY41" fmla="*/ 713444 h 1990615"/>
              <a:gd name="connsiteX42" fmla="*/ 1787236 w 1814945"/>
              <a:gd name="connsiteY42" fmla="*/ 588753 h 1990615"/>
              <a:gd name="connsiteX43" fmla="*/ 1773382 w 1814945"/>
              <a:gd name="connsiteY43" fmla="*/ 422498 h 1990615"/>
              <a:gd name="connsiteX44" fmla="*/ 1704109 w 1814945"/>
              <a:gd name="connsiteY44" fmla="*/ 297807 h 1990615"/>
              <a:gd name="connsiteX45" fmla="*/ 1662545 w 1814945"/>
              <a:gd name="connsiteY45" fmla="*/ 214680 h 1990615"/>
              <a:gd name="connsiteX46" fmla="*/ 1620982 w 1814945"/>
              <a:gd name="connsiteY46" fmla="*/ 186971 h 1990615"/>
              <a:gd name="connsiteX47" fmla="*/ 1551709 w 1814945"/>
              <a:gd name="connsiteY47" fmla="*/ 131553 h 1990615"/>
              <a:gd name="connsiteX48" fmla="*/ 1440872 w 1814945"/>
              <a:gd name="connsiteY48" fmla="*/ 117698 h 1990615"/>
              <a:gd name="connsiteX49" fmla="*/ 1371600 w 1814945"/>
              <a:gd name="connsiteY49" fmla="*/ 103844 h 1990615"/>
              <a:gd name="connsiteX50" fmla="*/ 1288472 w 1814945"/>
              <a:gd name="connsiteY50" fmla="*/ 48425 h 1990615"/>
              <a:gd name="connsiteX51" fmla="*/ 1246909 w 1814945"/>
              <a:gd name="connsiteY51" fmla="*/ 20716 h 1990615"/>
              <a:gd name="connsiteX52" fmla="*/ 1205345 w 1814945"/>
              <a:gd name="connsiteY52" fmla="*/ 6862 h 1990615"/>
              <a:gd name="connsiteX53" fmla="*/ 1122218 w 1814945"/>
              <a:gd name="connsiteY53" fmla="*/ 20716 h 1990615"/>
              <a:gd name="connsiteX54" fmla="*/ 1039091 w 1814945"/>
              <a:gd name="connsiteY54" fmla="*/ 76135 h 1990615"/>
              <a:gd name="connsiteX55" fmla="*/ 942109 w 1814945"/>
              <a:gd name="connsiteY55" fmla="*/ 76135 h 1990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814945" h="1990615">
                <a:moveTo>
                  <a:pt x="942109" y="76135"/>
                </a:moveTo>
                <a:cubicBezTo>
                  <a:pt x="786776" y="283243"/>
                  <a:pt x="1004388" y="0"/>
                  <a:pt x="526472" y="477916"/>
                </a:cubicBezTo>
                <a:cubicBezTo>
                  <a:pt x="502924" y="501464"/>
                  <a:pt x="492865" y="535878"/>
                  <a:pt x="471054" y="561044"/>
                </a:cubicBezTo>
                <a:cubicBezTo>
                  <a:pt x="406436" y="635603"/>
                  <a:pt x="342342" y="675575"/>
                  <a:pt x="290945" y="755007"/>
                </a:cubicBezTo>
                <a:cubicBezTo>
                  <a:pt x="251850" y="815427"/>
                  <a:pt x="187166" y="927902"/>
                  <a:pt x="152400" y="1004389"/>
                </a:cubicBezTo>
                <a:cubicBezTo>
                  <a:pt x="142109" y="1027030"/>
                  <a:pt x="131837" y="1049841"/>
                  <a:pt x="124691" y="1073662"/>
                </a:cubicBezTo>
                <a:cubicBezTo>
                  <a:pt x="117924" y="1096217"/>
                  <a:pt x="118283" y="1120595"/>
                  <a:pt x="110836" y="1142935"/>
                </a:cubicBezTo>
                <a:cubicBezTo>
                  <a:pt x="86546" y="1215805"/>
                  <a:pt x="85823" y="1179106"/>
                  <a:pt x="55418" y="1239916"/>
                </a:cubicBezTo>
                <a:cubicBezTo>
                  <a:pt x="48887" y="1252978"/>
                  <a:pt x="46181" y="1267625"/>
                  <a:pt x="41563" y="1281480"/>
                </a:cubicBezTo>
                <a:cubicBezTo>
                  <a:pt x="36945" y="1309189"/>
                  <a:pt x="33803" y="1337185"/>
                  <a:pt x="27709" y="1364607"/>
                </a:cubicBezTo>
                <a:cubicBezTo>
                  <a:pt x="24541" y="1378863"/>
                  <a:pt x="17866" y="1392129"/>
                  <a:pt x="13854" y="1406171"/>
                </a:cubicBezTo>
                <a:cubicBezTo>
                  <a:pt x="8623" y="1424480"/>
                  <a:pt x="4618" y="1443116"/>
                  <a:pt x="0" y="1461589"/>
                </a:cubicBezTo>
                <a:cubicBezTo>
                  <a:pt x="4618" y="1549334"/>
                  <a:pt x="6242" y="1637289"/>
                  <a:pt x="13854" y="1724825"/>
                </a:cubicBezTo>
                <a:cubicBezTo>
                  <a:pt x="16882" y="1759650"/>
                  <a:pt x="30146" y="1796535"/>
                  <a:pt x="55418" y="1821807"/>
                </a:cubicBezTo>
                <a:cubicBezTo>
                  <a:pt x="67192" y="1833581"/>
                  <a:pt x="82089" y="1842069"/>
                  <a:pt x="96982" y="1849516"/>
                </a:cubicBezTo>
                <a:cubicBezTo>
                  <a:pt x="110044" y="1856047"/>
                  <a:pt x="124140" y="1860970"/>
                  <a:pt x="138545" y="1863371"/>
                </a:cubicBezTo>
                <a:cubicBezTo>
                  <a:pt x="179795" y="1870246"/>
                  <a:pt x="221672" y="1872607"/>
                  <a:pt x="263236" y="1877225"/>
                </a:cubicBezTo>
                <a:cubicBezTo>
                  <a:pt x="311973" y="1889410"/>
                  <a:pt x="330602" y="1889810"/>
                  <a:pt x="374072" y="1918789"/>
                </a:cubicBezTo>
                <a:cubicBezTo>
                  <a:pt x="417545" y="1947771"/>
                  <a:pt x="385829" y="1952638"/>
                  <a:pt x="443345" y="1974207"/>
                </a:cubicBezTo>
                <a:cubicBezTo>
                  <a:pt x="465394" y="1982475"/>
                  <a:pt x="489527" y="1983444"/>
                  <a:pt x="512618" y="1988062"/>
                </a:cubicBezTo>
                <a:cubicBezTo>
                  <a:pt x="586509" y="1983444"/>
                  <a:pt x="662097" y="1990615"/>
                  <a:pt x="734291" y="1974207"/>
                </a:cubicBezTo>
                <a:cubicBezTo>
                  <a:pt x="766765" y="1966827"/>
                  <a:pt x="785825" y="1929320"/>
                  <a:pt x="817418" y="1918789"/>
                </a:cubicBezTo>
                <a:lnTo>
                  <a:pt x="858982" y="1904935"/>
                </a:lnTo>
                <a:cubicBezTo>
                  <a:pt x="913103" y="1850812"/>
                  <a:pt x="856315" y="1899340"/>
                  <a:pt x="928254" y="1863371"/>
                </a:cubicBezTo>
                <a:cubicBezTo>
                  <a:pt x="943147" y="1855924"/>
                  <a:pt x="955361" y="1843923"/>
                  <a:pt x="969818" y="1835662"/>
                </a:cubicBezTo>
                <a:cubicBezTo>
                  <a:pt x="987750" y="1825415"/>
                  <a:pt x="1006363" y="1816341"/>
                  <a:pt x="1025236" y="1807953"/>
                </a:cubicBezTo>
                <a:cubicBezTo>
                  <a:pt x="1092035" y="1778265"/>
                  <a:pt x="1090244" y="1786640"/>
                  <a:pt x="1149927" y="1752535"/>
                </a:cubicBezTo>
                <a:cubicBezTo>
                  <a:pt x="1215596" y="1715009"/>
                  <a:pt x="1170535" y="1735361"/>
                  <a:pt x="1233054" y="1683262"/>
                </a:cubicBezTo>
                <a:cubicBezTo>
                  <a:pt x="1245846" y="1672602"/>
                  <a:pt x="1261826" y="1666213"/>
                  <a:pt x="1274618" y="1655553"/>
                </a:cubicBezTo>
                <a:cubicBezTo>
                  <a:pt x="1358871" y="1585343"/>
                  <a:pt x="1269053" y="1637553"/>
                  <a:pt x="1371600" y="1586280"/>
                </a:cubicBezTo>
                <a:cubicBezTo>
                  <a:pt x="1426224" y="1504343"/>
                  <a:pt x="1365241" y="1580925"/>
                  <a:pt x="1454727" y="1517007"/>
                </a:cubicBezTo>
                <a:cubicBezTo>
                  <a:pt x="1482396" y="1497244"/>
                  <a:pt x="1507238" y="1463214"/>
                  <a:pt x="1524000" y="1433880"/>
                </a:cubicBezTo>
                <a:cubicBezTo>
                  <a:pt x="1534247" y="1415948"/>
                  <a:pt x="1542473" y="1396935"/>
                  <a:pt x="1551709" y="1378462"/>
                </a:cubicBezTo>
                <a:cubicBezTo>
                  <a:pt x="1556327" y="1359989"/>
                  <a:pt x="1558877" y="1340873"/>
                  <a:pt x="1565563" y="1323044"/>
                </a:cubicBezTo>
                <a:cubicBezTo>
                  <a:pt x="1572815" y="1303706"/>
                  <a:pt x="1584884" y="1286498"/>
                  <a:pt x="1593272" y="1267625"/>
                </a:cubicBezTo>
                <a:cubicBezTo>
                  <a:pt x="1603373" y="1244899"/>
                  <a:pt x="1612250" y="1221639"/>
                  <a:pt x="1620982" y="1198353"/>
                </a:cubicBezTo>
                <a:cubicBezTo>
                  <a:pt x="1644730" y="1135026"/>
                  <a:pt x="1628025" y="1170179"/>
                  <a:pt x="1648691" y="1087516"/>
                </a:cubicBezTo>
                <a:cubicBezTo>
                  <a:pt x="1652233" y="1073348"/>
                  <a:pt x="1653422" y="1057357"/>
                  <a:pt x="1662545" y="1045953"/>
                </a:cubicBezTo>
                <a:cubicBezTo>
                  <a:pt x="1672947" y="1032951"/>
                  <a:pt x="1690254" y="1027480"/>
                  <a:pt x="1704109" y="1018244"/>
                </a:cubicBezTo>
                <a:cubicBezTo>
                  <a:pt x="1708727" y="976680"/>
                  <a:pt x="1707188" y="933960"/>
                  <a:pt x="1717963" y="893553"/>
                </a:cubicBezTo>
                <a:cubicBezTo>
                  <a:pt x="1732278" y="839872"/>
                  <a:pt x="1768946" y="797866"/>
                  <a:pt x="1801091" y="755007"/>
                </a:cubicBezTo>
                <a:cubicBezTo>
                  <a:pt x="1805709" y="741153"/>
                  <a:pt x="1814945" y="728048"/>
                  <a:pt x="1814945" y="713444"/>
                </a:cubicBezTo>
                <a:cubicBezTo>
                  <a:pt x="1814945" y="695850"/>
                  <a:pt x="1792581" y="610131"/>
                  <a:pt x="1787236" y="588753"/>
                </a:cubicBezTo>
                <a:cubicBezTo>
                  <a:pt x="1782618" y="533335"/>
                  <a:pt x="1780732" y="477621"/>
                  <a:pt x="1773382" y="422498"/>
                </a:cubicBezTo>
                <a:cubicBezTo>
                  <a:pt x="1764099" y="352872"/>
                  <a:pt x="1733187" y="385036"/>
                  <a:pt x="1704109" y="297807"/>
                </a:cubicBezTo>
                <a:cubicBezTo>
                  <a:pt x="1692841" y="264003"/>
                  <a:pt x="1689401" y="241537"/>
                  <a:pt x="1662545" y="214680"/>
                </a:cubicBezTo>
                <a:cubicBezTo>
                  <a:pt x="1650771" y="202906"/>
                  <a:pt x="1633984" y="197373"/>
                  <a:pt x="1620982" y="186971"/>
                </a:cubicBezTo>
                <a:cubicBezTo>
                  <a:pt x="1597255" y="167989"/>
                  <a:pt x="1584055" y="140375"/>
                  <a:pt x="1551709" y="131553"/>
                </a:cubicBezTo>
                <a:cubicBezTo>
                  <a:pt x="1515788" y="121756"/>
                  <a:pt x="1477672" y="123360"/>
                  <a:pt x="1440872" y="117698"/>
                </a:cubicBezTo>
                <a:cubicBezTo>
                  <a:pt x="1417598" y="114117"/>
                  <a:pt x="1394691" y="108462"/>
                  <a:pt x="1371600" y="103844"/>
                </a:cubicBezTo>
                <a:cubicBezTo>
                  <a:pt x="1322898" y="30790"/>
                  <a:pt x="1371974" y="84212"/>
                  <a:pt x="1288472" y="48425"/>
                </a:cubicBezTo>
                <a:cubicBezTo>
                  <a:pt x="1273167" y="41866"/>
                  <a:pt x="1261802" y="28162"/>
                  <a:pt x="1246909" y="20716"/>
                </a:cubicBezTo>
                <a:cubicBezTo>
                  <a:pt x="1233847" y="14185"/>
                  <a:pt x="1219200" y="11480"/>
                  <a:pt x="1205345" y="6862"/>
                </a:cubicBezTo>
                <a:cubicBezTo>
                  <a:pt x="1177636" y="11480"/>
                  <a:pt x="1148148" y="9912"/>
                  <a:pt x="1122218" y="20716"/>
                </a:cubicBezTo>
                <a:cubicBezTo>
                  <a:pt x="1091477" y="33525"/>
                  <a:pt x="1115291" y="219299"/>
                  <a:pt x="1039091" y="76135"/>
                </a:cubicBezTo>
                <a:lnTo>
                  <a:pt x="942109" y="76135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" name="Flèche droite 53"/>
          <p:cNvSpPr/>
          <p:nvPr/>
        </p:nvSpPr>
        <p:spPr>
          <a:xfrm>
            <a:off x="4286248" y="457200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ZoneTexte 55"/>
          <p:cNvSpPr txBox="1"/>
          <p:nvPr/>
        </p:nvSpPr>
        <p:spPr>
          <a:xfrm>
            <a:off x="3786182" y="4845618"/>
            <a:ext cx="1857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Double rotation</a:t>
            </a:r>
          </a:p>
        </p:txBody>
      </p:sp>
      <p:sp>
        <p:nvSpPr>
          <p:cNvPr id="60" name="ZoneTexte 59"/>
          <p:cNvSpPr txBox="1"/>
          <p:nvPr/>
        </p:nvSpPr>
        <p:spPr>
          <a:xfrm>
            <a:off x="928662" y="2143116"/>
            <a:ext cx="1022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Insérer 4</a:t>
            </a:r>
            <a:endParaRPr lang="fr-FR" b="1" dirty="0"/>
          </a:p>
        </p:txBody>
      </p:sp>
      <p:sp>
        <p:nvSpPr>
          <p:cNvPr id="72" name="Ellipse 71"/>
          <p:cNvSpPr/>
          <p:nvPr/>
        </p:nvSpPr>
        <p:spPr>
          <a:xfrm>
            <a:off x="1214414" y="3857628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73" name="Ellipse 72"/>
          <p:cNvSpPr/>
          <p:nvPr/>
        </p:nvSpPr>
        <p:spPr>
          <a:xfrm>
            <a:off x="1785918" y="3071810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74" name="Connecteur droit 73"/>
          <p:cNvCxnSpPr>
            <a:stCxn id="73" idx="2"/>
            <a:endCxn id="72" idx="0"/>
          </p:cNvCxnSpPr>
          <p:nvPr/>
        </p:nvCxnSpPr>
        <p:spPr>
          <a:xfrm rot="10800000" flipV="1">
            <a:off x="1486652" y="3306864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Ellipse 74"/>
          <p:cNvSpPr/>
          <p:nvPr/>
        </p:nvSpPr>
        <p:spPr>
          <a:xfrm>
            <a:off x="2428860" y="3857628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76" name="Connecteur droit 75"/>
          <p:cNvCxnSpPr>
            <a:stCxn id="73" idx="6"/>
            <a:endCxn id="75" idx="0"/>
          </p:cNvCxnSpPr>
          <p:nvPr/>
        </p:nvCxnSpPr>
        <p:spPr>
          <a:xfrm>
            <a:off x="2330391" y="3306864"/>
            <a:ext cx="370706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lipse 76"/>
          <p:cNvSpPr/>
          <p:nvPr/>
        </p:nvSpPr>
        <p:spPr>
          <a:xfrm>
            <a:off x="571472" y="4786322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2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78" name="Connecteur droit 77"/>
          <p:cNvCxnSpPr>
            <a:stCxn id="72" idx="2"/>
            <a:endCxn id="77" idx="0"/>
          </p:cNvCxnSpPr>
          <p:nvPr/>
        </p:nvCxnSpPr>
        <p:spPr>
          <a:xfrm rot="10800000" flipV="1">
            <a:off x="843710" y="4092682"/>
            <a:ext cx="370705" cy="6936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ZoneTexte 78"/>
          <p:cNvSpPr txBox="1"/>
          <p:nvPr/>
        </p:nvSpPr>
        <p:spPr>
          <a:xfrm>
            <a:off x="1857356" y="521495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</a:t>
            </a:r>
            <a:endParaRPr lang="fr-FR" dirty="0"/>
          </a:p>
        </p:txBody>
      </p:sp>
      <p:sp>
        <p:nvSpPr>
          <p:cNvPr id="80" name="ZoneTexte 79"/>
          <p:cNvSpPr txBox="1"/>
          <p:nvPr/>
        </p:nvSpPr>
        <p:spPr>
          <a:xfrm>
            <a:off x="1214414" y="471488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81" name="ZoneTexte 80"/>
          <p:cNvSpPr txBox="1"/>
          <p:nvPr/>
        </p:nvSpPr>
        <p:spPr>
          <a:xfrm>
            <a:off x="857224" y="3643314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PP</a:t>
            </a:r>
            <a:endParaRPr lang="fr-FR" dirty="0"/>
          </a:p>
        </p:txBody>
      </p:sp>
      <p:sp>
        <p:nvSpPr>
          <p:cNvPr id="51" name="Ellipse 50"/>
          <p:cNvSpPr/>
          <p:nvPr/>
        </p:nvSpPr>
        <p:spPr>
          <a:xfrm>
            <a:off x="1285852" y="5500702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4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53" name="Connecteur droit 52"/>
          <p:cNvCxnSpPr>
            <a:stCxn id="77" idx="6"/>
            <a:endCxn id="51" idx="0"/>
          </p:cNvCxnSpPr>
          <p:nvPr/>
        </p:nvCxnSpPr>
        <p:spPr>
          <a:xfrm>
            <a:off x="1115945" y="5021376"/>
            <a:ext cx="442144" cy="4793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2214546" y="4857760"/>
            <a:ext cx="214314" cy="21431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1" name="Connecteur droit 60"/>
          <p:cNvCxnSpPr>
            <a:stCxn id="72" idx="6"/>
            <a:endCxn id="59" idx="0"/>
          </p:cNvCxnSpPr>
          <p:nvPr/>
        </p:nvCxnSpPr>
        <p:spPr>
          <a:xfrm>
            <a:off x="1758887" y="4092682"/>
            <a:ext cx="562816" cy="7650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>
          <a:xfrm>
            <a:off x="3428992" y="3571876"/>
            <a:ext cx="27338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Couleur du frère de P= noir</a:t>
            </a:r>
          </a:p>
          <a:p>
            <a:r>
              <a:rPr lang="fr-FR" dirty="0" smtClean="0"/>
              <a:t>ET  X = </a:t>
            </a:r>
            <a:r>
              <a:rPr lang="fr-FR" dirty="0" err="1" smtClean="0"/>
              <a:t>fd</a:t>
            </a:r>
            <a:r>
              <a:rPr lang="fr-FR" dirty="0" smtClean="0"/>
              <a:t>(P) ET P=FG(PP)</a:t>
            </a:r>
            <a:endParaRPr lang="fr-FR" dirty="0"/>
          </a:p>
        </p:txBody>
      </p:sp>
      <p:sp>
        <p:nvSpPr>
          <p:cNvPr id="84" name="Ellipse 83"/>
          <p:cNvSpPr/>
          <p:nvPr/>
        </p:nvSpPr>
        <p:spPr>
          <a:xfrm>
            <a:off x="6715140" y="3714752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4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85" name="Ellipse 84"/>
          <p:cNvSpPr/>
          <p:nvPr/>
        </p:nvSpPr>
        <p:spPr>
          <a:xfrm>
            <a:off x="7286644" y="2928934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86" name="Connecteur droit 85"/>
          <p:cNvCxnSpPr>
            <a:stCxn id="85" idx="2"/>
            <a:endCxn id="84" idx="0"/>
          </p:cNvCxnSpPr>
          <p:nvPr/>
        </p:nvCxnSpPr>
        <p:spPr>
          <a:xfrm rot="10800000" flipV="1">
            <a:off x="6987378" y="3163988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Ellipse 86"/>
          <p:cNvSpPr/>
          <p:nvPr/>
        </p:nvSpPr>
        <p:spPr>
          <a:xfrm>
            <a:off x="7929586" y="3714752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88" name="Connecteur droit 87"/>
          <p:cNvCxnSpPr>
            <a:stCxn id="85" idx="6"/>
            <a:endCxn id="87" idx="0"/>
          </p:cNvCxnSpPr>
          <p:nvPr/>
        </p:nvCxnSpPr>
        <p:spPr>
          <a:xfrm>
            <a:off x="7831117" y="3163988"/>
            <a:ext cx="370706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89"/>
          <p:cNvCxnSpPr/>
          <p:nvPr/>
        </p:nvCxnSpPr>
        <p:spPr>
          <a:xfrm>
            <a:off x="7215206" y="3929066"/>
            <a:ext cx="432865" cy="6138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1" name="Ellipse 90"/>
          <p:cNvSpPr/>
          <p:nvPr/>
        </p:nvSpPr>
        <p:spPr>
          <a:xfrm>
            <a:off x="7358082" y="4601966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92" name="Ellipse 91"/>
          <p:cNvSpPr/>
          <p:nvPr/>
        </p:nvSpPr>
        <p:spPr>
          <a:xfrm>
            <a:off x="6072198" y="4572008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2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98" name="Connecteur droit 97"/>
          <p:cNvCxnSpPr>
            <a:stCxn id="84" idx="2"/>
            <a:endCxn id="92" idx="0"/>
          </p:cNvCxnSpPr>
          <p:nvPr/>
        </p:nvCxnSpPr>
        <p:spPr>
          <a:xfrm rot="10800000" flipV="1">
            <a:off x="6344436" y="3949806"/>
            <a:ext cx="37070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  <p:sp>
        <p:nvSpPr>
          <p:cNvPr id="38" name="ZoneTexte 37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 (Exemple)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4" grpId="0" animBg="1"/>
      <p:bldP spid="56" grpId="0"/>
      <p:bldP spid="72" grpId="0" animBg="1"/>
      <p:bldP spid="73" grpId="0" animBg="1"/>
      <p:bldP spid="75" grpId="0" animBg="1"/>
      <p:bldP spid="77" grpId="0" animBg="1"/>
      <p:bldP spid="79" grpId="0"/>
      <p:bldP spid="80" grpId="0"/>
      <p:bldP spid="81" grpId="0"/>
      <p:bldP spid="51" grpId="0" animBg="1"/>
      <p:bldP spid="59" grpId="0" animBg="1"/>
      <p:bldP spid="62" grpId="0"/>
      <p:bldP spid="84" grpId="0" animBg="1"/>
      <p:bldP spid="85" grpId="0" animBg="1"/>
      <p:bldP spid="87" grpId="0" animBg="1"/>
      <p:bldP spid="91" grpId="0" animBg="1"/>
      <p:bldP spid="92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785786" y="2071678"/>
            <a:ext cx="6977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Suppression comme dans un arbre de recherche binaire. </a:t>
            </a:r>
            <a:endParaRPr lang="fr-FR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785786" y="3571876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On considère que le nœud qui remplace le nœud supprimé porte une couleur noire en plus. </a:t>
            </a:r>
          </a:p>
        </p:txBody>
      </p:sp>
      <p:sp>
        <p:nvSpPr>
          <p:cNvPr id="9" name="Rectangle 8"/>
          <p:cNvSpPr/>
          <p:nvPr/>
        </p:nvSpPr>
        <p:spPr>
          <a:xfrm>
            <a:off x="785786" y="4497181"/>
            <a:ext cx="72866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Ceci signifie qu'il devient noir s'il est rouge et qu'il devient doublement noir s'il est déjà noir.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85786" y="5497313"/>
            <a:ext cx="71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L’algorithme de maintenance a donc pour rôle de supprimer ce nœud doublement noir.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85786" y="2643182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Si le nœud physiquement supprimé est noir, un algorithme de maintenance est appliqué. 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 (Suppression)</a:t>
            </a:r>
            <a:endParaRPr lang="fr-FR" dirty="0" smtClean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Rouge et Noir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7" grpId="0"/>
      <p:bldP spid="9" grpId="0"/>
      <p:bldP spid="10" grpId="0"/>
      <p:bldP spid="11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60"/>
          <p:cNvGrpSpPr/>
          <p:nvPr/>
        </p:nvGrpSpPr>
        <p:grpSpPr>
          <a:xfrm>
            <a:off x="1444766" y="3018807"/>
            <a:ext cx="1357321" cy="988610"/>
            <a:chOff x="1444766" y="3018807"/>
            <a:chExt cx="1357321" cy="988610"/>
          </a:xfrm>
        </p:grpSpPr>
        <p:sp>
          <p:nvSpPr>
            <p:cNvPr id="3" name="Ellipse 2"/>
            <p:cNvSpPr/>
            <p:nvPr/>
          </p:nvSpPr>
          <p:spPr>
            <a:xfrm>
              <a:off x="1944831" y="3018807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Ellipse 7"/>
            <p:cNvSpPr/>
            <p:nvPr/>
          </p:nvSpPr>
          <p:spPr>
            <a:xfrm>
              <a:off x="2000232" y="307181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Connecteur droit 10"/>
            <p:cNvCxnSpPr>
              <a:stCxn id="8" idx="2"/>
            </p:cNvCxnSpPr>
            <p:nvPr/>
          </p:nvCxnSpPr>
          <p:spPr>
            <a:xfrm rot="10800000" flipV="1">
              <a:off x="1444766" y="3230817"/>
              <a:ext cx="555467" cy="776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>
              <a:stCxn id="8" idx="6"/>
            </p:cNvCxnSpPr>
            <p:nvPr/>
          </p:nvCxnSpPr>
          <p:spPr>
            <a:xfrm>
              <a:off x="2332637" y="3230817"/>
              <a:ext cx="469450" cy="776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Flèche droite 22"/>
          <p:cNvSpPr/>
          <p:nvPr/>
        </p:nvSpPr>
        <p:spPr>
          <a:xfrm>
            <a:off x="3786182" y="3286124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85786" y="1928802"/>
            <a:ext cx="37862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Soit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X le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doublement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noir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43438" y="1457254"/>
            <a:ext cx="357190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CAS 0: X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racine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de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l’arbre</a:t>
            </a: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e 59"/>
          <p:cNvGrpSpPr/>
          <p:nvPr/>
        </p:nvGrpSpPr>
        <p:grpSpPr>
          <a:xfrm>
            <a:off x="5373856" y="3071810"/>
            <a:ext cx="1357321" cy="935607"/>
            <a:chOff x="5373856" y="3071810"/>
            <a:chExt cx="1357321" cy="935607"/>
          </a:xfrm>
        </p:grpSpPr>
        <p:sp>
          <p:nvSpPr>
            <p:cNvPr id="57" name="Ellipse 56"/>
            <p:cNvSpPr/>
            <p:nvPr/>
          </p:nvSpPr>
          <p:spPr>
            <a:xfrm>
              <a:off x="5929322" y="307181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8" name="Connecteur droit 57"/>
            <p:cNvCxnSpPr>
              <a:stCxn id="57" idx="2"/>
            </p:cNvCxnSpPr>
            <p:nvPr/>
          </p:nvCxnSpPr>
          <p:spPr>
            <a:xfrm rot="10800000" flipV="1">
              <a:off x="5373856" y="3230817"/>
              <a:ext cx="555467" cy="776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/>
            <p:cNvCxnSpPr>
              <a:stCxn id="57" idx="6"/>
            </p:cNvCxnSpPr>
            <p:nvPr/>
          </p:nvCxnSpPr>
          <p:spPr>
            <a:xfrm>
              <a:off x="6261727" y="3230817"/>
              <a:ext cx="469450" cy="776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/>
        </p:nvSpPr>
        <p:spPr>
          <a:xfrm>
            <a:off x="785786" y="4743402"/>
            <a:ext cx="4000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devient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simplement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un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noir. 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00068" y="6457890"/>
            <a:ext cx="81439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C’est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seul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ou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la hauteur de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l’arbre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diminue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processus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termine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fr-FR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 (Suppression)</a:t>
            </a:r>
            <a:endParaRPr lang="fr-FR" dirty="0" smtClean="0"/>
          </a:p>
        </p:txBody>
      </p:sp>
      <p:sp>
        <p:nvSpPr>
          <p:cNvPr id="19" name="Titre 1"/>
          <p:cNvSpPr txBox="1">
            <a:spLocks/>
          </p:cNvSpPr>
          <p:nvPr/>
        </p:nvSpPr>
        <p:spPr>
          <a:xfrm>
            <a:off x="0" y="0"/>
            <a:ext cx="9144000" cy="7857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Les arbres Rouge et Noir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85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85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385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5" grpId="0" animBg="1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Rotation gauche)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1426797" y="267314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N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3239778" y="410190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428596" y="3378303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2424999" y="3378303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1789780" y="4083465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DG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22" name="Connecteur droit 21"/>
          <p:cNvCxnSpPr>
            <a:stCxn id="10" idx="2"/>
            <a:endCxn id="14" idx="0"/>
          </p:cNvCxnSpPr>
          <p:nvPr/>
        </p:nvCxnSpPr>
        <p:spPr>
          <a:xfrm rot="10800000" flipV="1">
            <a:off x="700833" y="2908195"/>
            <a:ext cx="725965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10" idx="6"/>
            <a:endCxn id="18" idx="0"/>
          </p:cNvCxnSpPr>
          <p:nvPr/>
        </p:nvCxnSpPr>
        <p:spPr>
          <a:xfrm>
            <a:off x="1971271" y="2908195"/>
            <a:ext cx="725965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stCxn id="18" idx="2"/>
            <a:endCxn id="19" idx="0"/>
          </p:cNvCxnSpPr>
          <p:nvPr/>
        </p:nvCxnSpPr>
        <p:spPr>
          <a:xfrm rot="10800000" flipV="1">
            <a:off x="2062016" y="3613357"/>
            <a:ext cx="362982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355491" y="203019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P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36" name="Connecteur droit 35"/>
          <p:cNvCxnSpPr>
            <a:stCxn id="34" idx="2"/>
            <a:endCxn id="10" idx="0"/>
          </p:cNvCxnSpPr>
          <p:nvPr/>
        </p:nvCxnSpPr>
        <p:spPr>
          <a:xfrm rot="10800000" flipV="1">
            <a:off x="1699035" y="2265252"/>
            <a:ext cx="656457" cy="407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>
            <a:stCxn id="18" idx="6"/>
            <a:endCxn id="11" idx="0"/>
          </p:cNvCxnSpPr>
          <p:nvPr/>
        </p:nvCxnSpPr>
        <p:spPr>
          <a:xfrm>
            <a:off x="2969472" y="3613357"/>
            <a:ext cx="542543" cy="4885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èche en arc 38"/>
          <p:cNvSpPr/>
          <p:nvPr/>
        </p:nvSpPr>
        <p:spPr>
          <a:xfrm rot="19980000" flipH="1">
            <a:off x="1101289" y="2387851"/>
            <a:ext cx="785818" cy="642942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0" name="Ellipse 39"/>
          <p:cNvSpPr/>
          <p:nvPr/>
        </p:nvSpPr>
        <p:spPr>
          <a:xfrm>
            <a:off x="6529787" y="2693879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1" name="Ellipse 40"/>
          <p:cNvSpPr/>
          <p:nvPr/>
        </p:nvSpPr>
        <p:spPr>
          <a:xfrm>
            <a:off x="6386912" y="414338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DG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2" name="Ellipse 41"/>
          <p:cNvSpPr/>
          <p:nvPr/>
        </p:nvSpPr>
        <p:spPr>
          <a:xfrm>
            <a:off x="5531586" y="339904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N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3" name="Ellipse 42"/>
          <p:cNvSpPr/>
          <p:nvPr/>
        </p:nvSpPr>
        <p:spPr>
          <a:xfrm>
            <a:off x="7527989" y="339904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4" name="Ellipse 43"/>
          <p:cNvSpPr/>
          <p:nvPr/>
        </p:nvSpPr>
        <p:spPr>
          <a:xfrm>
            <a:off x="4643438" y="4124945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45" name="Connecteur droit 44"/>
          <p:cNvCxnSpPr>
            <a:stCxn id="40" idx="2"/>
            <a:endCxn id="42" idx="0"/>
          </p:cNvCxnSpPr>
          <p:nvPr/>
        </p:nvCxnSpPr>
        <p:spPr>
          <a:xfrm rot="10800000" flipV="1">
            <a:off x="5803823" y="2928934"/>
            <a:ext cx="725965" cy="4701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Connecteur droit 45"/>
          <p:cNvCxnSpPr>
            <a:stCxn id="40" idx="6"/>
            <a:endCxn id="43" idx="0"/>
          </p:cNvCxnSpPr>
          <p:nvPr/>
        </p:nvCxnSpPr>
        <p:spPr>
          <a:xfrm>
            <a:off x="7074261" y="2928934"/>
            <a:ext cx="725965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Ellipse 47"/>
          <p:cNvSpPr/>
          <p:nvPr/>
        </p:nvSpPr>
        <p:spPr>
          <a:xfrm>
            <a:off x="7458481" y="2050937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P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49" name="Connecteur droit 48"/>
          <p:cNvCxnSpPr>
            <a:stCxn id="48" idx="2"/>
            <a:endCxn id="40" idx="0"/>
          </p:cNvCxnSpPr>
          <p:nvPr/>
        </p:nvCxnSpPr>
        <p:spPr>
          <a:xfrm rot="10800000" flipV="1">
            <a:off x="6802025" y="2285991"/>
            <a:ext cx="656457" cy="4078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Connecteur droit 54"/>
          <p:cNvCxnSpPr>
            <a:stCxn id="42" idx="2"/>
            <a:endCxn id="44" idx="0"/>
          </p:cNvCxnSpPr>
          <p:nvPr/>
        </p:nvCxnSpPr>
        <p:spPr>
          <a:xfrm rot="10800000" flipV="1">
            <a:off x="4915676" y="3634095"/>
            <a:ext cx="615911" cy="4908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>
            <a:stCxn id="42" idx="6"/>
            <a:endCxn id="41" idx="0"/>
          </p:cNvCxnSpPr>
          <p:nvPr/>
        </p:nvCxnSpPr>
        <p:spPr>
          <a:xfrm>
            <a:off x="6076059" y="3634096"/>
            <a:ext cx="583090" cy="509284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ZoneTexte 57"/>
          <p:cNvSpPr txBox="1"/>
          <p:nvPr/>
        </p:nvSpPr>
        <p:spPr>
          <a:xfrm>
            <a:off x="1000100" y="5572140"/>
            <a:ext cx="1583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AFF_FD(N, DG)</a:t>
            </a:r>
            <a:endParaRPr lang="fr-FR" dirty="0"/>
          </a:p>
        </p:txBody>
      </p:sp>
      <p:sp>
        <p:nvSpPr>
          <p:cNvPr id="59" name="ZoneTexte 58"/>
          <p:cNvSpPr txBox="1"/>
          <p:nvPr/>
        </p:nvSpPr>
        <p:spPr>
          <a:xfrm>
            <a:off x="3355674" y="5572140"/>
            <a:ext cx="1502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AFF_FG(D, N))</a:t>
            </a:r>
            <a:endParaRPr lang="fr-FR" dirty="0"/>
          </a:p>
        </p:txBody>
      </p:sp>
      <p:sp>
        <p:nvSpPr>
          <p:cNvPr id="60" name="ZoneTexte 59"/>
          <p:cNvSpPr txBox="1"/>
          <p:nvPr/>
        </p:nvSpPr>
        <p:spPr>
          <a:xfrm>
            <a:off x="5670209" y="5572140"/>
            <a:ext cx="1902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AFF_FG(Parent, D)</a:t>
            </a:r>
            <a:endParaRPr lang="fr-FR" dirty="0"/>
          </a:p>
        </p:txBody>
      </p:sp>
      <p:sp>
        <p:nvSpPr>
          <p:cNvPr id="61" name="Flèche droite 60"/>
          <p:cNvSpPr/>
          <p:nvPr/>
        </p:nvSpPr>
        <p:spPr>
          <a:xfrm>
            <a:off x="4071934" y="285749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ZoneTexte 61"/>
          <p:cNvSpPr txBox="1"/>
          <p:nvPr/>
        </p:nvSpPr>
        <p:spPr>
          <a:xfrm>
            <a:off x="3428992" y="2428868"/>
            <a:ext cx="1998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Rotation gauche(N)</a:t>
            </a:r>
            <a:endParaRPr lang="fr-FR" dirty="0"/>
          </a:p>
        </p:txBody>
      </p:sp>
      <p:sp>
        <p:nvSpPr>
          <p:cNvPr id="37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8" grpId="0" animBg="1"/>
      <p:bldP spid="58" grpId="0"/>
      <p:bldP spid="59" grpId="0"/>
      <p:bldP spid="60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55"/>
          <p:cNvGrpSpPr/>
          <p:nvPr/>
        </p:nvGrpSpPr>
        <p:grpSpPr>
          <a:xfrm>
            <a:off x="642910" y="2214554"/>
            <a:ext cx="2160635" cy="1643074"/>
            <a:chOff x="857224" y="2857496"/>
            <a:chExt cx="2160635" cy="1643074"/>
          </a:xfrm>
        </p:grpSpPr>
        <p:sp>
          <p:nvSpPr>
            <p:cNvPr id="8" name="Ellipse 7"/>
            <p:cNvSpPr/>
            <p:nvPr/>
          </p:nvSpPr>
          <p:spPr>
            <a:xfrm>
              <a:off x="857224" y="3440522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" name="Ellipse 1"/>
            <p:cNvSpPr/>
            <p:nvPr/>
          </p:nvSpPr>
          <p:spPr>
            <a:xfrm>
              <a:off x="1577436" y="2857496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Ellipse 3"/>
            <p:cNvSpPr/>
            <p:nvPr/>
          </p:nvSpPr>
          <p:spPr>
            <a:xfrm>
              <a:off x="2242246" y="349352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Ellipse 4"/>
            <p:cNvSpPr/>
            <p:nvPr/>
          </p:nvSpPr>
          <p:spPr>
            <a:xfrm>
              <a:off x="1854440" y="4182556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2685454" y="4182556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Ellipse 6"/>
            <p:cNvSpPr/>
            <p:nvPr/>
          </p:nvSpPr>
          <p:spPr>
            <a:xfrm>
              <a:off x="912625" y="349352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" name="Connecteur droit 9"/>
            <p:cNvCxnSpPr>
              <a:stCxn id="2" idx="6"/>
              <a:endCxn id="4" idx="0"/>
            </p:cNvCxnSpPr>
            <p:nvPr/>
          </p:nvCxnSpPr>
          <p:spPr>
            <a:xfrm>
              <a:off x="1909841" y="3016503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>
              <a:stCxn id="2" idx="2"/>
              <a:endCxn id="8" idx="0"/>
            </p:cNvCxnSpPr>
            <p:nvPr/>
          </p:nvCxnSpPr>
          <p:spPr>
            <a:xfrm rot="10800000" flipV="1">
              <a:off x="1078828" y="3016503"/>
              <a:ext cx="498608" cy="4240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/>
            <p:cNvCxnSpPr>
              <a:stCxn id="4" idx="2"/>
              <a:endCxn id="5" idx="0"/>
            </p:cNvCxnSpPr>
            <p:nvPr/>
          </p:nvCxnSpPr>
          <p:spPr>
            <a:xfrm rot="10800000" flipV="1">
              <a:off x="2020643" y="3652532"/>
              <a:ext cx="2216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4" idx="6"/>
              <a:endCxn id="6" idx="0"/>
            </p:cNvCxnSpPr>
            <p:nvPr/>
          </p:nvCxnSpPr>
          <p:spPr>
            <a:xfrm>
              <a:off x="2574652" y="3652532"/>
              <a:ext cx="2770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e 56"/>
          <p:cNvGrpSpPr/>
          <p:nvPr/>
        </p:nvGrpSpPr>
        <p:grpSpPr>
          <a:xfrm>
            <a:off x="5824352" y="2214555"/>
            <a:ext cx="2105234" cy="1643073"/>
            <a:chOff x="5395724" y="2857497"/>
            <a:chExt cx="2105234" cy="1643073"/>
          </a:xfrm>
        </p:grpSpPr>
        <p:sp>
          <p:nvSpPr>
            <p:cNvPr id="18" name="Ellipse 17"/>
            <p:cNvSpPr/>
            <p:nvPr/>
          </p:nvSpPr>
          <p:spPr>
            <a:xfrm>
              <a:off x="6060535" y="285749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Ellipse 18"/>
            <p:cNvSpPr/>
            <p:nvPr/>
          </p:nvSpPr>
          <p:spPr>
            <a:xfrm>
              <a:off x="6725345" y="349352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Ellipse 19"/>
            <p:cNvSpPr/>
            <p:nvPr/>
          </p:nvSpPr>
          <p:spPr>
            <a:xfrm>
              <a:off x="6337539" y="4182556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Ellipse 20"/>
            <p:cNvSpPr/>
            <p:nvPr/>
          </p:nvSpPr>
          <p:spPr>
            <a:xfrm>
              <a:off x="7168553" y="4182556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Ellipse 21"/>
            <p:cNvSpPr/>
            <p:nvPr/>
          </p:nvSpPr>
          <p:spPr>
            <a:xfrm>
              <a:off x="5395724" y="349352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Connecteur droit 22"/>
            <p:cNvCxnSpPr>
              <a:stCxn id="18" idx="6"/>
              <a:endCxn id="19" idx="0"/>
            </p:cNvCxnSpPr>
            <p:nvPr/>
          </p:nvCxnSpPr>
          <p:spPr>
            <a:xfrm>
              <a:off x="6392940" y="301650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18" idx="2"/>
              <a:endCxn id="22" idx="0"/>
            </p:cNvCxnSpPr>
            <p:nvPr/>
          </p:nvCxnSpPr>
          <p:spPr>
            <a:xfrm rot="10800000" flipV="1">
              <a:off x="5561927" y="301650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>
              <a:stCxn id="19" idx="2"/>
              <a:endCxn id="20" idx="0"/>
            </p:cNvCxnSpPr>
            <p:nvPr/>
          </p:nvCxnSpPr>
          <p:spPr>
            <a:xfrm rot="10800000" flipV="1">
              <a:off x="6503742" y="3652533"/>
              <a:ext cx="2216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9" idx="6"/>
              <a:endCxn id="21" idx="0"/>
            </p:cNvCxnSpPr>
            <p:nvPr/>
          </p:nvCxnSpPr>
          <p:spPr>
            <a:xfrm>
              <a:off x="7057751" y="3652533"/>
              <a:ext cx="2770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Flèche droite 28"/>
          <p:cNvSpPr/>
          <p:nvPr/>
        </p:nvSpPr>
        <p:spPr>
          <a:xfrm>
            <a:off x="3835751" y="2643182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85786" y="1876000"/>
            <a:ext cx="7143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Soit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X le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doublement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noir  (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Supposé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ici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comme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un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fils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gauche) et P son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père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643438" y="1142984"/>
            <a:ext cx="4357718" cy="70788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CAS 1: Le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frere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F de X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noir et a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deux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fils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noirs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Groupe 58"/>
          <p:cNvGrpSpPr/>
          <p:nvPr/>
        </p:nvGrpSpPr>
        <p:grpSpPr>
          <a:xfrm>
            <a:off x="642910" y="4286256"/>
            <a:ext cx="2160635" cy="1643074"/>
            <a:chOff x="857224" y="4929198"/>
            <a:chExt cx="2160635" cy="1643074"/>
          </a:xfrm>
        </p:grpSpPr>
        <p:sp>
          <p:nvSpPr>
            <p:cNvPr id="34" name="Ellipse 33"/>
            <p:cNvSpPr/>
            <p:nvPr/>
          </p:nvSpPr>
          <p:spPr>
            <a:xfrm>
              <a:off x="857224" y="5512224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1577436" y="4929198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2242246" y="556522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1854440" y="625425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2685454" y="625425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Ellipse 38"/>
            <p:cNvSpPr/>
            <p:nvPr/>
          </p:nvSpPr>
          <p:spPr>
            <a:xfrm>
              <a:off x="912625" y="556522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0" name="Connecteur droit 39"/>
            <p:cNvCxnSpPr>
              <a:stCxn id="35" idx="6"/>
              <a:endCxn id="36" idx="0"/>
            </p:cNvCxnSpPr>
            <p:nvPr/>
          </p:nvCxnSpPr>
          <p:spPr>
            <a:xfrm>
              <a:off x="1909841" y="5088205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35" idx="2"/>
              <a:endCxn id="34" idx="0"/>
            </p:cNvCxnSpPr>
            <p:nvPr/>
          </p:nvCxnSpPr>
          <p:spPr>
            <a:xfrm rot="10800000" flipV="1">
              <a:off x="1078828" y="5088205"/>
              <a:ext cx="498608" cy="4240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>
              <a:stCxn id="36" idx="2"/>
              <a:endCxn id="37" idx="0"/>
            </p:cNvCxnSpPr>
            <p:nvPr/>
          </p:nvCxnSpPr>
          <p:spPr>
            <a:xfrm rot="10800000" flipV="1">
              <a:off x="2020643" y="5724234"/>
              <a:ext cx="2216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36" idx="6"/>
              <a:endCxn id="38" idx="0"/>
            </p:cNvCxnSpPr>
            <p:nvPr/>
          </p:nvCxnSpPr>
          <p:spPr>
            <a:xfrm>
              <a:off x="2574652" y="5724234"/>
              <a:ext cx="2770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Flèche droite 52"/>
          <p:cNvSpPr/>
          <p:nvPr/>
        </p:nvSpPr>
        <p:spPr>
          <a:xfrm>
            <a:off x="3835751" y="4714884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Groupe 57"/>
          <p:cNvGrpSpPr/>
          <p:nvPr/>
        </p:nvGrpSpPr>
        <p:grpSpPr>
          <a:xfrm>
            <a:off x="5824352" y="4161815"/>
            <a:ext cx="2105234" cy="1767515"/>
            <a:chOff x="5395724" y="4804757"/>
            <a:chExt cx="2105234" cy="1767515"/>
          </a:xfrm>
        </p:grpSpPr>
        <p:sp>
          <p:nvSpPr>
            <p:cNvPr id="45" name="Ellipse 44"/>
            <p:cNvSpPr/>
            <p:nvPr/>
          </p:nvSpPr>
          <p:spPr>
            <a:xfrm>
              <a:off x="6725345" y="5565227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Ellipse 45"/>
            <p:cNvSpPr/>
            <p:nvPr/>
          </p:nvSpPr>
          <p:spPr>
            <a:xfrm>
              <a:off x="6337539" y="625425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Ellipse 46"/>
            <p:cNvSpPr/>
            <p:nvPr/>
          </p:nvSpPr>
          <p:spPr>
            <a:xfrm>
              <a:off x="7168553" y="625425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Ellipse 47"/>
            <p:cNvSpPr/>
            <p:nvPr/>
          </p:nvSpPr>
          <p:spPr>
            <a:xfrm>
              <a:off x="5395724" y="556522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9" name="Connecteur droit 48"/>
            <p:cNvCxnSpPr>
              <a:endCxn id="45" idx="0"/>
            </p:cNvCxnSpPr>
            <p:nvPr/>
          </p:nvCxnSpPr>
          <p:spPr>
            <a:xfrm>
              <a:off x="6392940" y="5088206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/>
            <p:cNvCxnSpPr>
              <a:endCxn id="48" idx="0"/>
            </p:cNvCxnSpPr>
            <p:nvPr/>
          </p:nvCxnSpPr>
          <p:spPr>
            <a:xfrm rot="10800000" flipV="1">
              <a:off x="5561927" y="5088206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/>
            <p:cNvCxnSpPr>
              <a:stCxn id="45" idx="2"/>
              <a:endCxn id="46" idx="0"/>
            </p:cNvCxnSpPr>
            <p:nvPr/>
          </p:nvCxnSpPr>
          <p:spPr>
            <a:xfrm rot="10800000" flipV="1">
              <a:off x="6503742" y="5724235"/>
              <a:ext cx="2216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/>
            <p:cNvCxnSpPr>
              <a:stCxn id="45" idx="6"/>
              <a:endCxn id="47" idx="0"/>
            </p:cNvCxnSpPr>
            <p:nvPr/>
          </p:nvCxnSpPr>
          <p:spPr>
            <a:xfrm>
              <a:off x="7057751" y="5724235"/>
              <a:ext cx="2770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Ellipse 53"/>
            <p:cNvSpPr/>
            <p:nvPr/>
          </p:nvSpPr>
          <p:spPr>
            <a:xfrm>
              <a:off x="6016797" y="4804757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Ellipse 54"/>
            <p:cNvSpPr/>
            <p:nvPr/>
          </p:nvSpPr>
          <p:spPr>
            <a:xfrm>
              <a:off x="6072198" y="485776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6" name="Rectangle 55"/>
          <p:cNvSpPr/>
          <p:nvPr/>
        </p:nvSpPr>
        <p:spPr>
          <a:xfrm>
            <a:off x="2928926" y="3429000"/>
            <a:ext cx="27146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Transformer F en un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rouge</a:t>
            </a:r>
            <a:endParaRPr lang="fr-FR" dirty="0"/>
          </a:p>
        </p:txBody>
      </p:sp>
      <p:sp>
        <p:nvSpPr>
          <p:cNvPr id="57" name="Rectangle 56"/>
          <p:cNvSpPr/>
          <p:nvPr/>
        </p:nvSpPr>
        <p:spPr>
          <a:xfrm>
            <a:off x="500066" y="6143644"/>
            <a:ext cx="86439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Si le parent P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rouge, 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processus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continue en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remontant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dans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l’arbre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X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devient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le nouveau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doublement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noir.</a:t>
            </a:r>
            <a:endParaRPr lang="fr-FR" dirty="0"/>
          </a:p>
        </p:txBody>
      </p:sp>
      <p:sp>
        <p:nvSpPr>
          <p:cNvPr id="58" name="ZoneTexte 57"/>
          <p:cNvSpPr txBox="1"/>
          <p:nvPr/>
        </p:nvSpPr>
        <p:spPr>
          <a:xfrm>
            <a:off x="785786" y="1428736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 (Suppression)</a:t>
            </a:r>
            <a:endParaRPr lang="fr-FR" dirty="0" smtClean="0"/>
          </a:p>
        </p:txBody>
      </p:sp>
      <p:sp>
        <p:nvSpPr>
          <p:cNvPr id="60" name="Titre 1"/>
          <p:cNvSpPr txBox="1">
            <a:spLocks/>
          </p:cNvSpPr>
          <p:nvPr/>
        </p:nvSpPr>
        <p:spPr>
          <a:xfrm>
            <a:off x="0" y="0"/>
            <a:ext cx="9144000" cy="7857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Les arbres Rouge et Noir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85" decel="100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385" decel="100000"/>
                                        <p:tgtEl>
                                          <p:spTgt spid="5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385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385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1" grpId="0" animBg="1"/>
      <p:bldP spid="53" grpId="0" animBg="1"/>
      <p:bldP spid="56" grpId="0"/>
      <p:bldP spid="57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lèche droite 21"/>
          <p:cNvSpPr/>
          <p:nvPr/>
        </p:nvSpPr>
        <p:spPr>
          <a:xfrm>
            <a:off x="3764313" y="2786058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e 49"/>
          <p:cNvGrpSpPr/>
          <p:nvPr/>
        </p:nvGrpSpPr>
        <p:grpSpPr>
          <a:xfrm>
            <a:off x="642910" y="2143116"/>
            <a:ext cx="2904173" cy="2461154"/>
            <a:chOff x="1214414" y="3039548"/>
            <a:chExt cx="2904173" cy="2461154"/>
          </a:xfrm>
        </p:grpSpPr>
        <p:sp>
          <p:nvSpPr>
            <p:cNvPr id="3" name="Ellipse 2"/>
            <p:cNvSpPr/>
            <p:nvPr/>
          </p:nvSpPr>
          <p:spPr>
            <a:xfrm>
              <a:off x="1214414" y="3622574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Ellipse 3"/>
            <p:cNvSpPr/>
            <p:nvPr/>
          </p:nvSpPr>
          <p:spPr>
            <a:xfrm>
              <a:off x="1934626" y="3039548"/>
              <a:ext cx="332405" cy="31801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Ellipse 4"/>
            <p:cNvSpPr/>
            <p:nvPr/>
          </p:nvSpPr>
          <p:spPr>
            <a:xfrm>
              <a:off x="2599436" y="367557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2211630" y="4364608"/>
              <a:ext cx="332405" cy="31801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Ellipse 7"/>
            <p:cNvSpPr/>
            <p:nvPr/>
          </p:nvSpPr>
          <p:spPr>
            <a:xfrm>
              <a:off x="1269815" y="367557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9" name="Connecteur droit 8"/>
            <p:cNvCxnSpPr>
              <a:stCxn id="4" idx="6"/>
              <a:endCxn id="5" idx="0"/>
            </p:cNvCxnSpPr>
            <p:nvPr/>
          </p:nvCxnSpPr>
          <p:spPr>
            <a:xfrm>
              <a:off x="2267031" y="3198555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>
              <a:stCxn id="4" idx="2"/>
              <a:endCxn id="3" idx="0"/>
            </p:cNvCxnSpPr>
            <p:nvPr/>
          </p:nvCxnSpPr>
          <p:spPr>
            <a:xfrm rot="10800000" flipV="1">
              <a:off x="1436018" y="3198555"/>
              <a:ext cx="498608" cy="4240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>
              <a:stCxn id="5" idx="2"/>
              <a:endCxn id="6" idx="0"/>
            </p:cNvCxnSpPr>
            <p:nvPr/>
          </p:nvCxnSpPr>
          <p:spPr>
            <a:xfrm rot="10800000" flipV="1">
              <a:off x="2377833" y="3834584"/>
              <a:ext cx="2216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Ellipse 13"/>
            <p:cNvSpPr/>
            <p:nvPr/>
          </p:nvSpPr>
          <p:spPr>
            <a:xfrm>
              <a:off x="3214678" y="4396870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FD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Ellipse 22"/>
            <p:cNvSpPr/>
            <p:nvPr/>
          </p:nvSpPr>
          <p:spPr>
            <a:xfrm>
              <a:off x="2740854" y="518268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Ellipse 23"/>
            <p:cNvSpPr/>
            <p:nvPr/>
          </p:nvSpPr>
          <p:spPr>
            <a:xfrm>
              <a:off x="3786182" y="518268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9" name="Connecteur droit 28"/>
            <p:cNvCxnSpPr>
              <a:stCxn id="5" idx="6"/>
              <a:endCxn id="14" idx="0"/>
            </p:cNvCxnSpPr>
            <p:nvPr/>
          </p:nvCxnSpPr>
          <p:spPr>
            <a:xfrm>
              <a:off x="2931841" y="3834584"/>
              <a:ext cx="449040" cy="5622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>
              <a:stCxn id="14" idx="2"/>
              <a:endCxn id="23" idx="0"/>
            </p:cNvCxnSpPr>
            <p:nvPr/>
          </p:nvCxnSpPr>
          <p:spPr>
            <a:xfrm rot="10800000" flipV="1">
              <a:off x="2907058" y="4555876"/>
              <a:ext cx="307621" cy="6268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>
              <a:stCxn id="14" idx="6"/>
              <a:endCxn id="24" idx="0"/>
            </p:cNvCxnSpPr>
            <p:nvPr/>
          </p:nvCxnSpPr>
          <p:spPr>
            <a:xfrm>
              <a:off x="3547083" y="4555877"/>
              <a:ext cx="405302" cy="6268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e 50"/>
          <p:cNvGrpSpPr/>
          <p:nvPr/>
        </p:nvGrpSpPr>
        <p:grpSpPr>
          <a:xfrm>
            <a:off x="4980217" y="2143117"/>
            <a:ext cx="3306559" cy="1746773"/>
            <a:chOff x="5026870" y="3039549"/>
            <a:chExt cx="3306559" cy="1746773"/>
          </a:xfrm>
        </p:grpSpPr>
        <p:sp>
          <p:nvSpPr>
            <p:cNvPr id="13" name="Ellipse 12"/>
            <p:cNvSpPr/>
            <p:nvPr/>
          </p:nvSpPr>
          <p:spPr>
            <a:xfrm>
              <a:off x="6346287" y="3039549"/>
              <a:ext cx="332405" cy="31801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Ellipse 15"/>
            <p:cNvSpPr/>
            <p:nvPr/>
          </p:nvSpPr>
          <p:spPr>
            <a:xfrm>
              <a:off x="7358082" y="365022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FD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5500694" y="367557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Connecteur droit 18"/>
            <p:cNvCxnSpPr>
              <a:stCxn id="13" idx="2"/>
              <a:endCxn id="17" idx="0"/>
            </p:cNvCxnSpPr>
            <p:nvPr/>
          </p:nvCxnSpPr>
          <p:spPr>
            <a:xfrm rot="10800000" flipV="1">
              <a:off x="5666897" y="3198555"/>
              <a:ext cx="679390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Ellipse 33"/>
            <p:cNvSpPr/>
            <p:nvPr/>
          </p:nvSpPr>
          <p:spPr>
            <a:xfrm>
              <a:off x="5026870" y="446830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6072198" y="4468308"/>
              <a:ext cx="332405" cy="31801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6858016" y="446830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8001024" y="446830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9" name="Connecteur droit 38"/>
            <p:cNvCxnSpPr>
              <a:stCxn id="13" idx="6"/>
              <a:endCxn id="16" idx="0"/>
            </p:cNvCxnSpPr>
            <p:nvPr/>
          </p:nvCxnSpPr>
          <p:spPr>
            <a:xfrm>
              <a:off x="6678692" y="3198556"/>
              <a:ext cx="845593" cy="4516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17" idx="2"/>
              <a:endCxn id="34" idx="0"/>
            </p:cNvCxnSpPr>
            <p:nvPr/>
          </p:nvCxnSpPr>
          <p:spPr>
            <a:xfrm rot="10800000" flipV="1">
              <a:off x="5193074" y="3834584"/>
              <a:ext cx="307621" cy="6337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17" idx="6"/>
              <a:endCxn id="35" idx="0"/>
            </p:cNvCxnSpPr>
            <p:nvPr/>
          </p:nvCxnSpPr>
          <p:spPr>
            <a:xfrm>
              <a:off x="5833099" y="3834584"/>
              <a:ext cx="405302" cy="6337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>
              <a:stCxn id="16" idx="6"/>
              <a:endCxn id="37" idx="0"/>
            </p:cNvCxnSpPr>
            <p:nvPr/>
          </p:nvCxnSpPr>
          <p:spPr>
            <a:xfrm>
              <a:off x="7690487" y="3809235"/>
              <a:ext cx="476740" cy="6590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/>
            <p:cNvCxnSpPr>
              <a:stCxn id="16" idx="2"/>
              <a:endCxn id="36" idx="0"/>
            </p:cNvCxnSpPr>
            <p:nvPr/>
          </p:nvCxnSpPr>
          <p:spPr>
            <a:xfrm rot="10800000" flipV="1">
              <a:off x="7024220" y="3809234"/>
              <a:ext cx="333863" cy="6590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Rectangle 47"/>
          <p:cNvSpPr/>
          <p:nvPr/>
        </p:nvSpPr>
        <p:spPr>
          <a:xfrm>
            <a:off x="4429124" y="1214422"/>
            <a:ext cx="4500594" cy="70788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CAS 2: Le frère F du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noir et a un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fils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droit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rouge (FD)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42910" y="5072074"/>
            <a:ext cx="27670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Rotation gauche de P</a:t>
            </a:r>
            <a:endParaRPr lang="fr-FR" dirty="0"/>
          </a:p>
        </p:txBody>
      </p:sp>
      <p:sp>
        <p:nvSpPr>
          <p:cNvPr id="40" name="Rectangle 39"/>
          <p:cNvSpPr/>
          <p:nvPr/>
        </p:nvSpPr>
        <p:spPr>
          <a:xfrm>
            <a:off x="642910" y="5572140"/>
            <a:ext cx="76867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Recolorer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: P et FD 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deviennent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noirs  et la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couleur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de F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celle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de P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avant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la transformation.</a:t>
            </a:r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516669" y="6457890"/>
            <a:ext cx="26273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processus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termine</a:t>
            </a:r>
            <a:endParaRPr lang="fr-FR" dirty="0"/>
          </a:p>
        </p:txBody>
      </p:sp>
      <p:sp>
        <p:nvSpPr>
          <p:cNvPr id="44" name="ZoneTexte 4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 (Suppression)</a:t>
            </a:r>
            <a:endParaRPr lang="fr-FR" dirty="0" smtClean="0"/>
          </a:p>
        </p:txBody>
      </p:sp>
      <p:sp>
        <p:nvSpPr>
          <p:cNvPr id="49" name="Titre 1"/>
          <p:cNvSpPr txBox="1">
            <a:spLocks/>
          </p:cNvSpPr>
          <p:nvPr/>
        </p:nvSpPr>
        <p:spPr>
          <a:xfrm>
            <a:off x="0" y="0"/>
            <a:ext cx="9144000" cy="7857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Les arbres Rouge et Noir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85" decel="100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85" decel="100000"/>
                                        <p:tgtEl>
                                          <p:spTgt spid="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85" decel="100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385" decel="100000"/>
                                        <p:tgtEl>
                                          <p:spTgt spid="4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8" grpId="0" animBg="1"/>
      <p:bldP spid="38" grpId="0"/>
      <p:bldP spid="40" grpId="0"/>
      <p:bldP spid="42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46"/>
          <p:cNvGrpSpPr/>
          <p:nvPr/>
        </p:nvGrpSpPr>
        <p:grpSpPr>
          <a:xfrm>
            <a:off x="571472" y="2182292"/>
            <a:ext cx="2332669" cy="2461154"/>
            <a:chOff x="661863" y="2841365"/>
            <a:chExt cx="2332669" cy="2461154"/>
          </a:xfrm>
        </p:grpSpPr>
        <p:sp>
          <p:nvSpPr>
            <p:cNvPr id="2" name="Ellipse 1"/>
            <p:cNvSpPr/>
            <p:nvPr/>
          </p:nvSpPr>
          <p:spPr>
            <a:xfrm>
              <a:off x="661863" y="3424391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Ellipse 2"/>
            <p:cNvSpPr/>
            <p:nvPr/>
          </p:nvSpPr>
          <p:spPr>
            <a:xfrm>
              <a:off x="1382075" y="2841365"/>
              <a:ext cx="332405" cy="31801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Ellipse 3"/>
            <p:cNvSpPr/>
            <p:nvPr/>
          </p:nvSpPr>
          <p:spPr>
            <a:xfrm>
              <a:off x="2046885" y="347739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Ellipse 4"/>
            <p:cNvSpPr/>
            <p:nvPr/>
          </p:nvSpPr>
          <p:spPr>
            <a:xfrm>
              <a:off x="1500166" y="416642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FG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717264" y="347739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" name="Connecteur droit 6"/>
            <p:cNvCxnSpPr>
              <a:stCxn id="3" idx="6"/>
              <a:endCxn id="4" idx="0"/>
            </p:cNvCxnSpPr>
            <p:nvPr/>
          </p:nvCxnSpPr>
          <p:spPr>
            <a:xfrm>
              <a:off x="1714480" y="3000372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/>
            <p:cNvCxnSpPr>
              <a:stCxn id="3" idx="2"/>
              <a:endCxn id="2" idx="0"/>
            </p:cNvCxnSpPr>
            <p:nvPr/>
          </p:nvCxnSpPr>
          <p:spPr>
            <a:xfrm rot="10800000" flipV="1">
              <a:off x="883467" y="3000372"/>
              <a:ext cx="498608" cy="4240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/>
            <p:cNvCxnSpPr>
              <a:stCxn id="4" idx="2"/>
              <a:endCxn id="5" idx="0"/>
            </p:cNvCxnSpPr>
            <p:nvPr/>
          </p:nvCxnSpPr>
          <p:spPr>
            <a:xfrm rot="10800000" flipV="1">
              <a:off x="1666369" y="3636401"/>
              <a:ext cx="380516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lipse 9"/>
            <p:cNvSpPr/>
            <p:nvPr/>
          </p:nvSpPr>
          <p:spPr>
            <a:xfrm>
              <a:off x="2662127" y="419868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Ellipse 10"/>
            <p:cNvSpPr/>
            <p:nvPr/>
          </p:nvSpPr>
          <p:spPr>
            <a:xfrm>
              <a:off x="979689" y="498450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2025017" y="498450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3" name="Connecteur droit 12"/>
            <p:cNvCxnSpPr>
              <a:stCxn id="4" idx="6"/>
              <a:endCxn id="10" idx="0"/>
            </p:cNvCxnSpPr>
            <p:nvPr/>
          </p:nvCxnSpPr>
          <p:spPr>
            <a:xfrm>
              <a:off x="2379290" y="3636401"/>
              <a:ext cx="449040" cy="5622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5" idx="6"/>
              <a:endCxn id="12" idx="0"/>
            </p:cNvCxnSpPr>
            <p:nvPr/>
          </p:nvCxnSpPr>
          <p:spPr>
            <a:xfrm>
              <a:off x="1832571" y="4325432"/>
              <a:ext cx="358649" cy="6590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>
              <a:stCxn id="5" idx="2"/>
              <a:endCxn id="11" idx="0"/>
            </p:cNvCxnSpPr>
            <p:nvPr/>
          </p:nvCxnSpPr>
          <p:spPr>
            <a:xfrm rot="10800000" flipV="1">
              <a:off x="1145892" y="4325431"/>
              <a:ext cx="354274" cy="6590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e 47"/>
          <p:cNvGrpSpPr/>
          <p:nvPr/>
        </p:nvGrpSpPr>
        <p:grpSpPr>
          <a:xfrm>
            <a:off x="4935022" y="2182292"/>
            <a:ext cx="3118487" cy="1730643"/>
            <a:chOff x="4882537" y="2841365"/>
            <a:chExt cx="3118487" cy="1730643"/>
          </a:xfrm>
        </p:grpSpPr>
        <p:sp>
          <p:nvSpPr>
            <p:cNvPr id="21" name="Ellipse 20"/>
            <p:cNvSpPr/>
            <p:nvPr/>
          </p:nvSpPr>
          <p:spPr>
            <a:xfrm>
              <a:off x="6264644" y="2841365"/>
              <a:ext cx="332405" cy="31801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FG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Ellipse 21"/>
            <p:cNvSpPr/>
            <p:nvPr/>
          </p:nvSpPr>
          <p:spPr>
            <a:xfrm>
              <a:off x="7121900" y="347739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Ellipse 23"/>
            <p:cNvSpPr/>
            <p:nvPr/>
          </p:nvSpPr>
          <p:spPr>
            <a:xfrm>
              <a:off x="5382603" y="347739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5" name="Connecteur droit 24"/>
            <p:cNvCxnSpPr>
              <a:stCxn id="21" idx="6"/>
              <a:endCxn id="22" idx="0"/>
            </p:cNvCxnSpPr>
            <p:nvPr/>
          </p:nvCxnSpPr>
          <p:spPr>
            <a:xfrm>
              <a:off x="6597049" y="3000372"/>
              <a:ext cx="691054" cy="4770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21" idx="2"/>
              <a:endCxn id="24" idx="0"/>
            </p:cNvCxnSpPr>
            <p:nvPr/>
          </p:nvCxnSpPr>
          <p:spPr>
            <a:xfrm rot="10800000" flipV="1">
              <a:off x="5548806" y="3000372"/>
              <a:ext cx="715838" cy="4770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22" idx="2"/>
              <a:endCxn id="30" idx="0"/>
            </p:cNvCxnSpPr>
            <p:nvPr/>
          </p:nvCxnSpPr>
          <p:spPr>
            <a:xfrm rot="10800000" flipV="1">
              <a:off x="6859476" y="3636400"/>
              <a:ext cx="262425" cy="6175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Ellipse 27"/>
            <p:cNvSpPr/>
            <p:nvPr/>
          </p:nvSpPr>
          <p:spPr>
            <a:xfrm>
              <a:off x="7668619" y="421481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6693272" y="425399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1" name="Connecteur droit 30"/>
            <p:cNvCxnSpPr>
              <a:stCxn id="22" idx="6"/>
              <a:endCxn id="28" idx="0"/>
            </p:cNvCxnSpPr>
            <p:nvPr/>
          </p:nvCxnSpPr>
          <p:spPr>
            <a:xfrm>
              <a:off x="7454305" y="3636401"/>
              <a:ext cx="380517" cy="5784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Ellipse 34"/>
            <p:cNvSpPr/>
            <p:nvPr/>
          </p:nvSpPr>
          <p:spPr>
            <a:xfrm>
              <a:off x="4882537" y="421481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5927865" y="421481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9" name="Connecteur droit 38"/>
            <p:cNvCxnSpPr>
              <a:stCxn id="24" idx="2"/>
              <a:endCxn id="35" idx="0"/>
            </p:cNvCxnSpPr>
            <p:nvPr/>
          </p:nvCxnSpPr>
          <p:spPr>
            <a:xfrm rot="10800000" flipV="1">
              <a:off x="5048741" y="3636400"/>
              <a:ext cx="333863" cy="5784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24" idx="6"/>
              <a:endCxn id="36" idx="0"/>
            </p:cNvCxnSpPr>
            <p:nvPr/>
          </p:nvCxnSpPr>
          <p:spPr>
            <a:xfrm>
              <a:off x="5715008" y="3636401"/>
              <a:ext cx="379060" cy="5784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43"/>
          <p:cNvSpPr/>
          <p:nvPr/>
        </p:nvSpPr>
        <p:spPr>
          <a:xfrm>
            <a:off x="4286248" y="1220916"/>
            <a:ext cx="4786314" cy="70788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CAS 3: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le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frere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F du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noir et a un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fils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gauche rouge(FG)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Flèche droite 45"/>
          <p:cNvSpPr/>
          <p:nvPr/>
        </p:nvSpPr>
        <p:spPr>
          <a:xfrm>
            <a:off x="3745360" y="2857496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71472" y="5172030"/>
            <a:ext cx="46434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Rotation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droite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(F) + rotation gauche (P).</a:t>
            </a:r>
            <a:endParaRPr lang="fr-FR" dirty="0"/>
          </a:p>
        </p:txBody>
      </p:sp>
      <p:sp>
        <p:nvSpPr>
          <p:cNvPr id="37" name="Rectangle 36"/>
          <p:cNvSpPr/>
          <p:nvPr/>
        </p:nvSpPr>
        <p:spPr>
          <a:xfrm>
            <a:off x="571472" y="5786454"/>
            <a:ext cx="8001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Recolorer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: P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devient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noir et la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couleur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de FG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celle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de P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avant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la transformation.</a:t>
            </a:r>
            <a:endParaRPr lang="fr-FR" dirty="0"/>
          </a:p>
        </p:txBody>
      </p:sp>
      <p:sp>
        <p:nvSpPr>
          <p:cNvPr id="38" name="Rectangle 37"/>
          <p:cNvSpPr/>
          <p:nvPr/>
        </p:nvSpPr>
        <p:spPr>
          <a:xfrm>
            <a:off x="6429356" y="6457890"/>
            <a:ext cx="2714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processus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termine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 (Suppression)</a:t>
            </a:r>
            <a:endParaRPr lang="fr-FR" dirty="0" smtClean="0"/>
          </a:p>
        </p:txBody>
      </p:sp>
      <p:sp>
        <p:nvSpPr>
          <p:cNvPr id="43" name="Titre 1"/>
          <p:cNvSpPr txBox="1">
            <a:spLocks/>
          </p:cNvSpPr>
          <p:nvPr/>
        </p:nvSpPr>
        <p:spPr>
          <a:xfrm>
            <a:off x="0" y="0"/>
            <a:ext cx="9144000" cy="7857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Les arbres Rouge et Noir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85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85" decel="100000"/>
                                        <p:tgtEl>
                                          <p:spTgt spid="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85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385" decel="100000"/>
                                        <p:tgtEl>
                                          <p:spTgt spid="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6" grpId="0" animBg="1"/>
      <p:bldP spid="34" grpId="0"/>
      <p:bldP spid="37" grpId="0"/>
      <p:bldP spid="38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37"/>
          <p:cNvGrpSpPr/>
          <p:nvPr/>
        </p:nvGrpSpPr>
        <p:grpSpPr>
          <a:xfrm>
            <a:off x="642910" y="2428868"/>
            <a:ext cx="2332669" cy="1675336"/>
            <a:chOff x="661863" y="2841365"/>
            <a:chExt cx="2332669" cy="1675336"/>
          </a:xfrm>
        </p:grpSpPr>
        <p:sp>
          <p:nvSpPr>
            <p:cNvPr id="2" name="Ellipse 1"/>
            <p:cNvSpPr/>
            <p:nvPr/>
          </p:nvSpPr>
          <p:spPr>
            <a:xfrm>
              <a:off x="661863" y="3424391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Ellipse 2"/>
            <p:cNvSpPr/>
            <p:nvPr/>
          </p:nvSpPr>
          <p:spPr>
            <a:xfrm>
              <a:off x="1382075" y="284136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Ellipse 3"/>
            <p:cNvSpPr/>
            <p:nvPr/>
          </p:nvSpPr>
          <p:spPr>
            <a:xfrm>
              <a:off x="2046885" y="3477394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717264" y="347739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" name="Connecteur droit 6"/>
            <p:cNvCxnSpPr>
              <a:stCxn id="3" idx="6"/>
              <a:endCxn id="4" idx="0"/>
            </p:cNvCxnSpPr>
            <p:nvPr/>
          </p:nvCxnSpPr>
          <p:spPr>
            <a:xfrm>
              <a:off x="1714480" y="3000372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/>
            <p:cNvCxnSpPr>
              <a:stCxn id="3" idx="2"/>
              <a:endCxn id="2" idx="0"/>
            </p:cNvCxnSpPr>
            <p:nvPr/>
          </p:nvCxnSpPr>
          <p:spPr>
            <a:xfrm rot="10800000" flipV="1">
              <a:off x="883467" y="3000372"/>
              <a:ext cx="498608" cy="4240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/>
            <p:cNvCxnSpPr>
              <a:stCxn id="4" idx="2"/>
              <a:endCxn id="16" idx="0"/>
            </p:cNvCxnSpPr>
            <p:nvPr/>
          </p:nvCxnSpPr>
          <p:spPr>
            <a:xfrm rot="10800000" flipV="1">
              <a:off x="1594931" y="3636400"/>
              <a:ext cx="451954" cy="5069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lipse 9"/>
            <p:cNvSpPr/>
            <p:nvPr/>
          </p:nvSpPr>
          <p:spPr>
            <a:xfrm>
              <a:off x="2662127" y="419868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cxnSp>
          <p:nvCxnSpPr>
            <p:cNvPr id="13" name="Connecteur droit 12"/>
            <p:cNvCxnSpPr>
              <a:stCxn id="4" idx="6"/>
              <a:endCxn id="10" idx="0"/>
            </p:cNvCxnSpPr>
            <p:nvPr/>
          </p:nvCxnSpPr>
          <p:spPr>
            <a:xfrm>
              <a:off x="2379290" y="3636401"/>
              <a:ext cx="449040" cy="5622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15"/>
            <p:cNvSpPr/>
            <p:nvPr/>
          </p:nvSpPr>
          <p:spPr>
            <a:xfrm>
              <a:off x="1428728" y="414338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4500562" y="1428736"/>
            <a:ext cx="3714776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CAS 4: Le frère F de X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rouge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Groupe 38"/>
          <p:cNvGrpSpPr/>
          <p:nvPr/>
        </p:nvGrpSpPr>
        <p:grpSpPr>
          <a:xfrm>
            <a:off x="4904406" y="2461130"/>
            <a:ext cx="2363285" cy="1675336"/>
            <a:chOff x="4923359" y="2912803"/>
            <a:chExt cx="2363285" cy="1675336"/>
          </a:xfrm>
        </p:grpSpPr>
        <p:sp>
          <p:nvSpPr>
            <p:cNvPr id="20" name="Ellipse 19"/>
            <p:cNvSpPr/>
            <p:nvPr/>
          </p:nvSpPr>
          <p:spPr>
            <a:xfrm>
              <a:off x="6289429" y="2912803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Ellipse 20"/>
            <p:cNvSpPr/>
            <p:nvPr/>
          </p:nvSpPr>
          <p:spPr>
            <a:xfrm>
              <a:off x="6954239" y="3548832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Ellipse 21"/>
            <p:cNvSpPr/>
            <p:nvPr/>
          </p:nvSpPr>
          <p:spPr>
            <a:xfrm>
              <a:off x="5624618" y="3548832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Connecteur droit 22"/>
            <p:cNvCxnSpPr>
              <a:stCxn id="20" idx="6"/>
              <a:endCxn id="21" idx="0"/>
            </p:cNvCxnSpPr>
            <p:nvPr/>
          </p:nvCxnSpPr>
          <p:spPr>
            <a:xfrm>
              <a:off x="6621834" y="3071810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20" idx="2"/>
            </p:cNvCxnSpPr>
            <p:nvPr/>
          </p:nvCxnSpPr>
          <p:spPr>
            <a:xfrm rot="10800000" flipV="1">
              <a:off x="5790821" y="3071810"/>
              <a:ext cx="498608" cy="4240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Ellipse 25"/>
            <p:cNvSpPr/>
            <p:nvPr/>
          </p:nvSpPr>
          <p:spPr>
            <a:xfrm>
              <a:off x="6217991" y="427012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cxnSp>
          <p:nvCxnSpPr>
            <p:cNvPr id="30" name="Connecteur droit 29"/>
            <p:cNvCxnSpPr>
              <a:stCxn id="22" idx="6"/>
              <a:endCxn id="26" idx="0"/>
            </p:cNvCxnSpPr>
            <p:nvPr/>
          </p:nvCxnSpPr>
          <p:spPr>
            <a:xfrm>
              <a:off x="5957023" y="3707839"/>
              <a:ext cx="427171" cy="5622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>
              <a:stCxn id="22" idx="2"/>
            </p:cNvCxnSpPr>
            <p:nvPr/>
          </p:nvCxnSpPr>
          <p:spPr>
            <a:xfrm rot="10800000" flipV="1">
              <a:off x="5150796" y="3707838"/>
              <a:ext cx="473823" cy="5069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Ellipse 34"/>
            <p:cNvSpPr/>
            <p:nvPr/>
          </p:nvSpPr>
          <p:spPr>
            <a:xfrm>
              <a:off x="4923359" y="4161815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4978760" y="421481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7" name="Flèche droite 36"/>
          <p:cNvSpPr/>
          <p:nvPr/>
        </p:nvSpPr>
        <p:spPr>
          <a:xfrm>
            <a:off x="3816798" y="2905889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42910" y="5000636"/>
            <a:ext cx="21034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Rotation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droite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(P)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767227" y="6457890"/>
            <a:ext cx="43767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processus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continue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selon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ou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endParaRPr lang="fr-FR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</a:t>
            </a:r>
            <a:r>
              <a:rPr lang="fr-FR" b="1" u="sng" dirty="0" err="1" smtClean="0"/>
              <a:t>Red</a:t>
            </a:r>
            <a:r>
              <a:rPr lang="fr-FR" b="1" u="sng" dirty="0" smtClean="0"/>
              <a:t> Black (Suppression)</a:t>
            </a:r>
            <a:endParaRPr lang="fr-FR" dirty="0" smtClean="0"/>
          </a:p>
        </p:txBody>
      </p:sp>
      <p:sp>
        <p:nvSpPr>
          <p:cNvPr id="34" name="Titre 1"/>
          <p:cNvSpPr txBox="1">
            <a:spLocks/>
          </p:cNvSpPr>
          <p:nvPr/>
        </p:nvSpPr>
        <p:spPr>
          <a:xfrm>
            <a:off x="0" y="0"/>
            <a:ext cx="9144000" cy="7857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Les arbres Rouge et Noir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85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85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27" grpId="0"/>
      <p:bldP spid="2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1070</TotalTime>
  <Words>4562</Words>
  <Application>Microsoft Office PowerPoint</Application>
  <PresentationFormat>Affichage à l'écran (4:3)</PresentationFormat>
  <Paragraphs>1331</Paragraphs>
  <Slides>93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93</vt:i4>
      </vt:variant>
    </vt:vector>
  </HeadingPairs>
  <TitlesOfParts>
    <vt:vector size="94" baseType="lpstr">
      <vt:lpstr>Débit</vt:lpstr>
      <vt:lpstr>Structures de données avancées :  Arbres de recherche binaire équilibrés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AVL</vt:lpstr>
      <vt:lpstr>Les arbres 2-3</vt:lpstr>
      <vt:lpstr>Les arbres 2-3</vt:lpstr>
      <vt:lpstr>Les arbres 2-3</vt:lpstr>
      <vt:lpstr>Les arbres 2-3</vt:lpstr>
      <vt:lpstr>Les arbres 2-3</vt:lpstr>
      <vt:lpstr>Les arbres 2-3</vt:lpstr>
      <vt:lpstr>Les arbres 2-3</vt:lpstr>
      <vt:lpstr>Les arbres 2-3</vt:lpstr>
      <vt:lpstr>Les arbres 2-3</vt:lpstr>
      <vt:lpstr>Les arbres 2-3</vt:lpstr>
      <vt:lpstr>Les arbres 2-3</vt:lpstr>
      <vt:lpstr>Des arbres 2-3 vers BB</vt:lpstr>
      <vt:lpstr>Des arbres 2-3 vers BB</vt:lpstr>
      <vt:lpstr>Des arbres 2-3 vers AA</vt:lpstr>
      <vt:lpstr>Des arbres 2-3 vers RB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de Anderson</vt:lpstr>
      <vt:lpstr>Les arbres 2-4</vt:lpstr>
      <vt:lpstr>Les arbres 2-4</vt:lpstr>
      <vt:lpstr>Les arbres 2-4</vt:lpstr>
      <vt:lpstr>Les arbres 2-4</vt:lpstr>
      <vt:lpstr>Les arbres 2-4</vt:lpstr>
      <vt:lpstr>Les arbres 2-4</vt:lpstr>
      <vt:lpstr>Les arbres 2-4</vt:lpstr>
      <vt:lpstr>Les arbres 2-4</vt:lpstr>
      <vt:lpstr>Les arbres 2-4</vt:lpstr>
      <vt:lpstr>Les arbres 2-4</vt:lpstr>
      <vt:lpstr>Les arbres 2-4</vt:lpstr>
      <vt:lpstr>Des arbres 2-4 vers SBB</vt:lpstr>
      <vt:lpstr>Des arbres 2-4 vers SBB</vt:lpstr>
      <vt:lpstr>Des arbres 2-4 vers RB</vt:lpstr>
      <vt:lpstr>Les arbres Rouge et Noir</vt:lpstr>
      <vt:lpstr>Les arbres Rouge et Noir</vt:lpstr>
      <vt:lpstr>Les arbres Rouge et Noir</vt:lpstr>
      <vt:lpstr>Les arbres Rouge et Noir</vt:lpstr>
      <vt:lpstr>Les arbres Rouge et Noir</vt:lpstr>
      <vt:lpstr>Les arbres Rouge et Noir</vt:lpstr>
      <vt:lpstr>Les arbres Rouge et Noir</vt:lpstr>
      <vt:lpstr>Les arbres Rouge et Noir</vt:lpstr>
      <vt:lpstr>Les arbres Rouge et Noir</vt:lpstr>
      <vt:lpstr>Les arbres Rouge et Noir</vt:lpstr>
      <vt:lpstr>Les arbres Rouge et Noir</vt:lpstr>
      <vt:lpstr>Les arbres Rouge et Noir</vt:lpstr>
      <vt:lpstr>Les arbres Rouge et Noir</vt:lpstr>
      <vt:lpstr>Diapositive 89</vt:lpstr>
      <vt:lpstr>Diapositive 90</vt:lpstr>
      <vt:lpstr>Diapositive 91</vt:lpstr>
      <vt:lpstr>Diapositive 92</vt:lpstr>
      <vt:lpstr>Diapositive 93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 </dc:creator>
  <cp:lastModifiedBy> </cp:lastModifiedBy>
  <cp:revision>55</cp:revision>
  <dcterms:created xsi:type="dcterms:W3CDTF">2009-12-04T14:35:03Z</dcterms:created>
  <dcterms:modified xsi:type="dcterms:W3CDTF">2010-12-16T12:16:18Z</dcterms:modified>
</cp:coreProperties>
</file>