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426" r:id="rId2"/>
    <p:sldId id="415" r:id="rId3"/>
    <p:sldId id="371" r:id="rId4"/>
    <p:sldId id="372" r:id="rId5"/>
    <p:sldId id="373" r:id="rId6"/>
    <p:sldId id="374" r:id="rId7"/>
    <p:sldId id="375" r:id="rId8"/>
    <p:sldId id="376" r:id="rId9"/>
    <p:sldId id="378" r:id="rId10"/>
    <p:sldId id="380" r:id="rId11"/>
    <p:sldId id="413" r:id="rId12"/>
    <p:sldId id="423" r:id="rId13"/>
    <p:sldId id="414" r:id="rId14"/>
    <p:sldId id="424" r:id="rId15"/>
  </p:sldIdLst>
  <p:sldSz cx="9144000" cy="6858000" type="screen4x3"/>
  <p:notesSz cx="7086600" cy="102235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49B96CC-F950-4DBD-AFF7-1D27AB1810C9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1410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6A33DA0-6CBE-439E-8999-B3FCAD5624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0B1D1E6-D211-4D4E-9275-6737F455AD82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8660" y="4856163"/>
            <a:ext cx="5669280" cy="4600575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14100" y="9710551"/>
            <a:ext cx="3070860" cy="51117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93184FC-6E39-4DAF-848B-7B0A419184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_zegour@esi.dz" TargetMode="External"/><Relationship Id="rId2" Type="http://schemas.openxmlformats.org/officeDocument/2006/relationships/hyperlink" Target="http://zegour.esi.d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Structures de données avancées 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i="1" dirty="0" smtClean="0"/>
              <a:t>Arbres 2-3</a:t>
            </a:r>
            <a:endParaRPr lang="fr-FR" sz="3200" i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>
            <a:normAutofit/>
          </a:bodyPr>
          <a:lstStyle/>
          <a:p>
            <a:pPr marR="0" algn="ctr" eaLnBrk="1" hangingPunct="1"/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Pr ZEGOUR DJAMEL EDDINE</a:t>
            </a:r>
          </a:p>
          <a:p>
            <a:pPr marR="0" algn="ctr" eaLnBrk="1" hangingPunct="1"/>
            <a:r>
              <a:rPr lang="fr-FR" sz="1600" dirty="0" smtClean="0"/>
              <a:t>Ecole Supérieure d’Informatique (ESI)</a:t>
            </a:r>
          </a:p>
          <a:p>
            <a:pPr marR="0" algn="ctr"/>
            <a:r>
              <a:rPr lang="fr-FR" sz="1600" dirty="0" smtClean="0">
                <a:hlinkClick r:id="rId2"/>
              </a:rPr>
              <a:t>http://zegour.esi.dz</a:t>
            </a:r>
            <a:r>
              <a:rPr lang="fr-FR" sz="1600" dirty="0" smtClean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email: </a:t>
            </a:r>
            <a:r>
              <a:rPr lang="fr-FR" sz="1600" dirty="0" smtClean="0">
                <a:hlinkClick r:id="rId3"/>
              </a:rPr>
              <a:t>d_zegour@esi.dz</a:t>
            </a: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err="1" smtClean="0">
                <a:ea typeface="新細明體" pitchFamily="18" charset="-120"/>
              </a:rPr>
              <a:t>Cas</a:t>
            </a:r>
            <a:r>
              <a:rPr lang="en-US" altLang="zh-TW" sz="1400" b="1" i="1" dirty="0" smtClean="0">
                <a:ea typeface="新細明體" pitchFamily="18" charset="-120"/>
              </a:rPr>
              <a:t> de la </a:t>
            </a:r>
            <a:r>
              <a:rPr lang="en-US" altLang="zh-TW" sz="1400" b="1" i="1" dirty="0" err="1" smtClean="0">
                <a:ea typeface="新細明體" pitchFamily="18" charset="-120"/>
              </a:rPr>
              <a:t>racine</a:t>
            </a:r>
            <a:endParaRPr lang="en-US" altLang="zh-TW" sz="1400" i="1" dirty="0">
              <a:ea typeface="新細明體" pitchFamily="18" charset="-12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357430"/>
            <a:ext cx="27432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143116"/>
            <a:ext cx="233362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lèche droite 9"/>
          <p:cNvSpPr/>
          <p:nvPr/>
        </p:nvSpPr>
        <p:spPr>
          <a:xfrm>
            <a:off x="4000496" y="314324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3877091" y="2786058"/>
            <a:ext cx="1011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Elimination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 (Mesures)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Nombre</a:t>
            </a:r>
            <a:r>
              <a:rPr lang="en-US" b="1" dirty="0" smtClean="0"/>
              <a:t> </a:t>
            </a:r>
            <a:r>
              <a:rPr lang="en-US" b="1" dirty="0" err="1" smtClean="0"/>
              <a:t>d’éléments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un </a:t>
            </a:r>
            <a:r>
              <a:rPr lang="en-US" b="1" dirty="0" err="1" smtClean="0"/>
              <a:t>arbre</a:t>
            </a:r>
            <a:r>
              <a:rPr lang="en-US" b="1" dirty="0" smtClean="0"/>
              <a:t> 2-3 de hauteur h  </a:t>
            </a:r>
            <a:r>
              <a:rPr lang="en-US" b="1" dirty="0" err="1" smtClean="0"/>
              <a:t>est</a:t>
            </a:r>
            <a:r>
              <a:rPr lang="en-US" b="1" dirty="0" smtClean="0"/>
              <a:t> entre 2</a:t>
            </a:r>
            <a:r>
              <a:rPr lang="en-US" b="1" baseline="30000" dirty="0" smtClean="0"/>
              <a:t>h</a:t>
            </a:r>
            <a:r>
              <a:rPr lang="en-US" b="1" dirty="0" smtClean="0"/>
              <a:t> - 1 et 3</a:t>
            </a:r>
            <a:r>
              <a:rPr lang="en-US" b="1" baseline="30000" dirty="0" smtClean="0"/>
              <a:t>h</a:t>
            </a:r>
            <a:r>
              <a:rPr lang="en-US" sz="1200" b="1" dirty="0" smtClean="0"/>
              <a:t> </a:t>
            </a:r>
            <a:r>
              <a:rPr lang="en-US" b="1" dirty="0" smtClean="0"/>
              <a:t>- 1. </a:t>
            </a:r>
          </a:p>
        </p:txBody>
      </p:sp>
      <p:sp>
        <p:nvSpPr>
          <p:cNvPr id="8" name="Rectangle 7"/>
          <p:cNvSpPr/>
          <p:nvPr/>
        </p:nvSpPr>
        <p:spPr>
          <a:xfrm>
            <a:off x="785786" y="2357430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err="1" smtClean="0">
                <a:solidFill>
                  <a:prstClr val="black"/>
                </a:solidFill>
              </a:rPr>
              <a:t>Donc</a:t>
            </a:r>
            <a:r>
              <a:rPr lang="en-US" b="1" dirty="0" smtClean="0">
                <a:solidFill>
                  <a:prstClr val="black"/>
                </a:solidFill>
              </a:rPr>
              <a:t>, la hauteur d’un </a:t>
            </a:r>
            <a:r>
              <a:rPr lang="en-US" b="1" dirty="0" err="1" smtClean="0">
                <a:solidFill>
                  <a:prstClr val="black"/>
                </a:solidFill>
              </a:rPr>
              <a:t>arbre</a:t>
            </a:r>
            <a:r>
              <a:rPr lang="en-US" b="1" dirty="0" smtClean="0">
                <a:solidFill>
                  <a:prstClr val="black"/>
                </a:solidFill>
              </a:rPr>
              <a:t> 2-3 avec n </a:t>
            </a:r>
            <a:r>
              <a:rPr lang="en-US" b="1" dirty="0" err="1" smtClean="0">
                <a:solidFill>
                  <a:prstClr val="black"/>
                </a:solidFill>
              </a:rPr>
              <a:t>éléments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est</a:t>
            </a:r>
            <a:r>
              <a:rPr lang="en-US" b="1" dirty="0" smtClean="0">
                <a:solidFill>
                  <a:prstClr val="black"/>
                </a:solidFill>
              </a:rPr>
              <a:t> entre </a:t>
            </a:r>
            <a:r>
              <a:rPr lang="pt-BR" b="1" dirty="0" smtClean="0">
                <a:solidFill>
                  <a:prstClr val="black"/>
                </a:solidFill>
              </a:rPr>
              <a:t> ENT(log3 ( N+1 ))  et ENT(log2 ( N+1))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 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BB  (Binary B-tree ) : </a:t>
            </a:r>
            <a:r>
              <a:rPr lang="en-US" b="1" dirty="0" err="1" smtClean="0"/>
              <a:t>c’est</a:t>
            </a:r>
            <a:r>
              <a:rPr lang="en-US" b="1" dirty="0" smtClean="0"/>
              <a:t> la </a:t>
            </a:r>
            <a:r>
              <a:rPr lang="en-US" b="1" dirty="0" err="1" smtClean="0"/>
              <a:t>représentation</a:t>
            </a:r>
            <a:r>
              <a:rPr lang="en-US" b="1" dirty="0" smtClean="0"/>
              <a:t> d’un B-</a:t>
            </a:r>
            <a:r>
              <a:rPr lang="en-US" b="1" dirty="0" err="1" smtClean="0"/>
              <a:t>arbre</a:t>
            </a:r>
            <a:r>
              <a:rPr lang="en-US" b="1" dirty="0" smtClean="0"/>
              <a:t> en  un </a:t>
            </a:r>
            <a:r>
              <a:rPr lang="en-US" b="1" dirty="0" err="1" smtClean="0"/>
              <a:t>arbre</a:t>
            </a:r>
            <a:r>
              <a:rPr lang="en-US" b="1" dirty="0" smtClean="0"/>
              <a:t> de </a:t>
            </a:r>
            <a:r>
              <a:rPr lang="en-US" b="1" dirty="0" err="1" smtClean="0"/>
              <a:t>recherche</a:t>
            </a:r>
            <a:r>
              <a:rPr lang="en-US" b="1" dirty="0" smtClean="0"/>
              <a:t> </a:t>
            </a:r>
            <a:r>
              <a:rPr lang="en-US" b="1" dirty="0" err="1" smtClean="0"/>
              <a:t>binaire</a:t>
            </a:r>
            <a:r>
              <a:rPr lang="en-US" b="1" dirty="0" smtClean="0"/>
              <a:t>. Les  </a:t>
            </a:r>
            <a:r>
              <a:rPr lang="en-US" b="1" dirty="0" err="1" smtClean="0"/>
              <a:t>noeuds</a:t>
            </a:r>
            <a:r>
              <a:rPr lang="en-US" b="1" dirty="0" smtClean="0"/>
              <a:t> 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. Les </a:t>
            </a:r>
            <a:r>
              <a:rPr lang="en-US" b="1" dirty="0" err="1" smtClean="0"/>
              <a:t>autres</a:t>
            </a:r>
            <a:r>
              <a:rPr lang="en-US" b="1" dirty="0" smtClean="0"/>
              <a:t> </a:t>
            </a:r>
            <a:r>
              <a:rPr lang="en-US" b="1" dirty="0" err="1" smtClean="0"/>
              <a:t>noeuds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verticalement</a:t>
            </a:r>
            <a:r>
              <a:rPr lang="en-US" b="1" dirty="0" smtClean="0"/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785786" y="3000372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Arbres  AA (Arne Anderson) : </a:t>
            </a:r>
            <a:r>
              <a:rPr lang="en-US" b="1" dirty="0" err="1" smtClean="0"/>
              <a:t>c’est</a:t>
            </a:r>
            <a:r>
              <a:rPr lang="en-US" b="1" dirty="0" smtClean="0"/>
              <a:t> un BB  </a:t>
            </a:r>
            <a:r>
              <a:rPr lang="en-US" b="1" dirty="0" err="1" smtClean="0"/>
              <a:t>d’ordre</a:t>
            </a:r>
            <a:r>
              <a:rPr lang="en-US" b="1" dirty="0" smtClean="0"/>
              <a:t> 3 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lequel</a:t>
            </a:r>
            <a:r>
              <a:rPr lang="en-US" b="1" dirty="0" smtClean="0"/>
              <a:t> on </a:t>
            </a:r>
            <a:r>
              <a:rPr lang="en-US" b="1" dirty="0" err="1" smtClean="0"/>
              <a:t>attribue</a:t>
            </a:r>
            <a:r>
              <a:rPr lang="en-US" b="1" dirty="0" smtClean="0"/>
              <a:t> le meme </a:t>
            </a:r>
            <a:r>
              <a:rPr lang="en-US" b="1" dirty="0" err="1" smtClean="0"/>
              <a:t>niveau</a:t>
            </a:r>
            <a:r>
              <a:rPr lang="en-US" b="1" dirty="0" smtClean="0"/>
              <a:t> aux </a:t>
            </a:r>
            <a:r>
              <a:rPr lang="en-US" b="1" dirty="0" err="1" smtClean="0"/>
              <a:t>noeuds</a:t>
            </a:r>
            <a:r>
              <a:rPr lang="en-US" b="1" dirty="0" smtClean="0"/>
              <a:t> </a:t>
            </a:r>
            <a:r>
              <a:rPr lang="en-US" b="1" dirty="0" err="1" smtClean="0"/>
              <a:t>liées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. </a:t>
            </a:r>
            <a:endParaRPr lang="pt-BR" b="1" dirty="0" smtClean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5786" y="4143380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Arbres  </a:t>
            </a:r>
            <a:r>
              <a:rPr lang="fr-FR" b="1" dirty="0" err="1" smtClean="0">
                <a:solidFill>
                  <a:prstClr val="black"/>
                </a:solidFill>
              </a:rPr>
              <a:t>Red</a:t>
            </a:r>
            <a:r>
              <a:rPr lang="fr-FR" b="1" dirty="0" smtClean="0">
                <a:solidFill>
                  <a:prstClr val="black"/>
                </a:solidFill>
              </a:rPr>
              <a:t>-Black : </a:t>
            </a:r>
            <a:r>
              <a:rPr lang="en-US" b="1" dirty="0" err="1" smtClean="0"/>
              <a:t>c’est</a:t>
            </a:r>
            <a:r>
              <a:rPr lang="en-US" b="1" dirty="0" smtClean="0"/>
              <a:t> un BB  </a:t>
            </a:r>
            <a:r>
              <a:rPr lang="en-US" b="1" dirty="0" err="1" smtClean="0"/>
              <a:t>d’ordre</a:t>
            </a:r>
            <a:r>
              <a:rPr lang="en-US" b="1" dirty="0" smtClean="0"/>
              <a:t> 3 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lequel</a:t>
            </a:r>
            <a:r>
              <a:rPr lang="en-US" b="1" dirty="0" smtClean="0"/>
              <a:t> les </a:t>
            </a:r>
            <a:r>
              <a:rPr lang="en-US" b="1" dirty="0" err="1" smtClean="0"/>
              <a:t>racines</a:t>
            </a:r>
            <a:r>
              <a:rPr lang="en-US" b="1" dirty="0" smtClean="0"/>
              <a:t>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Noir et les </a:t>
            </a:r>
            <a:r>
              <a:rPr lang="en-US" b="1" dirty="0" err="1" smtClean="0"/>
              <a:t>noeuds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rouge</a:t>
            </a:r>
            <a:endParaRPr lang="pt-BR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Des arbres 2-3 vers les arbres BB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2914" y="0"/>
            <a:ext cx="3301086" cy="1357322"/>
          </a:xfrm>
          <a:prstGeom prst="rect">
            <a:avLst/>
          </a:prstGeom>
          <a:noFill/>
        </p:spPr>
      </p:pic>
      <p:grpSp>
        <p:nvGrpSpPr>
          <p:cNvPr id="76" name="Groupe 75"/>
          <p:cNvGrpSpPr/>
          <p:nvPr/>
        </p:nvGrpSpPr>
        <p:grpSpPr>
          <a:xfrm>
            <a:off x="412663" y="3458958"/>
            <a:ext cx="8302741" cy="2041744"/>
            <a:chOff x="412663" y="3458958"/>
            <a:chExt cx="8302741" cy="2041744"/>
          </a:xfrm>
        </p:grpSpPr>
        <p:sp>
          <p:nvSpPr>
            <p:cNvPr id="8" name="Ellipse 7"/>
            <p:cNvSpPr/>
            <p:nvPr/>
          </p:nvSpPr>
          <p:spPr>
            <a:xfrm>
              <a:off x="2912993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4683010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112704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698811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54580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326216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2"/>
            </p:cNvCxnSpPr>
            <p:nvPr/>
          </p:nvCxnSpPr>
          <p:spPr>
            <a:xfrm>
              <a:off x="3428992" y="36225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385043" y="36225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2" idx="0"/>
            </p:cNvCxnSpPr>
            <p:nvPr/>
          </p:nvCxnSpPr>
          <p:spPr>
            <a:xfrm rot="10800000" flipV="1">
              <a:off x="3956812" y="36225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>
              <a:stCxn id="13" idx="6"/>
              <a:endCxn id="15" idx="2"/>
            </p:cNvCxnSpPr>
            <p:nvPr/>
          </p:nvCxnSpPr>
          <p:spPr>
            <a:xfrm>
              <a:off x="6270579" y="43369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41266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611176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53987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avec flèche 34"/>
            <p:cNvCxnSpPr>
              <a:stCxn id="33" idx="6"/>
              <a:endCxn id="34" idx="2"/>
            </p:cNvCxnSpPr>
            <p:nvPr/>
          </p:nvCxnSpPr>
          <p:spPr>
            <a:xfrm>
              <a:off x="2127175" y="53370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318281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3" idx="0"/>
            </p:cNvCxnSpPr>
            <p:nvPr/>
          </p:nvCxnSpPr>
          <p:spPr>
            <a:xfrm>
              <a:off x="5199009" y="36225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670663" y="43369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>
              <a:stCxn id="10" idx="6"/>
              <a:endCxn id="33" idx="0"/>
            </p:cNvCxnSpPr>
            <p:nvPr/>
          </p:nvCxnSpPr>
          <p:spPr>
            <a:xfrm>
              <a:off x="1643042" y="43369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6" idx="0"/>
            </p:cNvCxnSpPr>
            <p:nvPr/>
          </p:nvCxnSpPr>
          <p:spPr>
            <a:xfrm rot="10800000" flipV="1">
              <a:off x="3440813" y="43369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4214810" y="43369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6" y="43369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stCxn id="38" idx="6"/>
              <a:endCxn id="40" idx="2"/>
            </p:cNvCxnSpPr>
            <p:nvPr/>
          </p:nvCxnSpPr>
          <p:spPr>
            <a:xfrm>
              <a:off x="5500694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V="1">
              <a:off x="6957208" y="43369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15" idx="6"/>
              <a:endCxn id="44" idx="0"/>
            </p:cNvCxnSpPr>
            <p:nvPr/>
          </p:nvCxnSpPr>
          <p:spPr>
            <a:xfrm>
              <a:off x="7842215" y="43369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>
              <a:stCxn id="41" idx="6"/>
              <a:endCxn id="43" idx="2"/>
            </p:cNvCxnSpPr>
            <p:nvPr/>
          </p:nvCxnSpPr>
          <p:spPr>
            <a:xfrm>
              <a:off x="7215206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e 72"/>
          <p:cNvGrpSpPr/>
          <p:nvPr/>
        </p:nvGrpSpPr>
        <p:grpSpPr>
          <a:xfrm>
            <a:off x="642910" y="2214554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69" name="Connecteur droit avec flèche 68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avec flèche 69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sp>
        <p:nvSpPr>
          <p:cNvPr id="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Des arbres 2-3 vers les arbres BB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3" name="Groupe 89"/>
          <p:cNvGrpSpPr/>
          <p:nvPr/>
        </p:nvGrpSpPr>
        <p:grpSpPr>
          <a:xfrm>
            <a:off x="5286380" y="142852"/>
            <a:ext cx="3714744" cy="1357322"/>
            <a:chOff x="565063" y="3611358"/>
            <a:chExt cx="8302741" cy="2041744"/>
          </a:xfrm>
        </p:grpSpPr>
        <p:sp>
          <p:nvSpPr>
            <p:cNvPr id="45" name="Ellipse 44"/>
            <p:cNvSpPr/>
            <p:nvPr/>
          </p:nvSpPr>
          <p:spPr>
            <a:xfrm>
              <a:off x="3065393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4835410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1279443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3851211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906980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53" name="Ellipse 52"/>
            <p:cNvSpPr/>
            <p:nvPr/>
          </p:nvSpPr>
          <p:spPr>
            <a:xfrm>
              <a:off x="7478616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Connecteur droit avec flèche 54"/>
            <p:cNvCxnSpPr>
              <a:stCxn id="45" idx="6"/>
              <a:endCxn id="46" idx="2"/>
            </p:cNvCxnSpPr>
            <p:nvPr/>
          </p:nvCxnSpPr>
          <p:spPr>
            <a:xfrm>
              <a:off x="3581392" y="37749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>
              <a:stCxn id="45" idx="2"/>
              <a:endCxn id="47" idx="0"/>
            </p:cNvCxnSpPr>
            <p:nvPr/>
          </p:nvCxnSpPr>
          <p:spPr>
            <a:xfrm rot="10800000" flipV="1">
              <a:off x="1537443" y="37749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>
              <a:stCxn id="46" idx="2"/>
              <a:endCxn id="49" idx="0"/>
            </p:cNvCxnSpPr>
            <p:nvPr/>
          </p:nvCxnSpPr>
          <p:spPr>
            <a:xfrm rot="10800000" flipV="1">
              <a:off x="4109212" y="37749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/>
            <p:cNvCxnSpPr>
              <a:stCxn id="51" idx="6"/>
              <a:endCxn id="53" idx="2"/>
            </p:cNvCxnSpPr>
            <p:nvPr/>
          </p:nvCxnSpPr>
          <p:spPr>
            <a:xfrm>
              <a:off x="6422979" y="44893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Ellipse 62"/>
            <p:cNvSpPr/>
            <p:nvPr/>
          </p:nvSpPr>
          <p:spPr>
            <a:xfrm>
              <a:off x="56506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64" name="Ellipse 63"/>
            <p:cNvSpPr/>
            <p:nvPr/>
          </p:nvSpPr>
          <p:spPr>
            <a:xfrm>
              <a:off x="1763576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2692270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68" name="Connecteur droit avec flèche 67"/>
            <p:cNvCxnSpPr>
              <a:stCxn id="64" idx="6"/>
              <a:endCxn id="66" idx="2"/>
            </p:cNvCxnSpPr>
            <p:nvPr/>
          </p:nvCxnSpPr>
          <p:spPr>
            <a:xfrm>
              <a:off x="2279575" y="54894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Ellipse 72"/>
            <p:cNvSpPr/>
            <p:nvPr/>
          </p:nvSpPr>
          <p:spPr>
            <a:xfrm>
              <a:off x="333521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4" name="Ellipse 73"/>
            <p:cNvSpPr/>
            <p:nvPr/>
          </p:nvSpPr>
          <p:spPr>
            <a:xfrm>
              <a:off x="440678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5" name="Ellipse 74"/>
            <p:cNvSpPr/>
            <p:nvPr/>
          </p:nvSpPr>
          <p:spPr>
            <a:xfrm>
              <a:off x="513709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6" name="Ellipse 75"/>
            <p:cNvSpPr/>
            <p:nvPr/>
          </p:nvSpPr>
          <p:spPr>
            <a:xfrm>
              <a:off x="592291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7" name="Ellipse 76"/>
            <p:cNvSpPr/>
            <p:nvPr/>
          </p:nvSpPr>
          <p:spPr>
            <a:xfrm>
              <a:off x="6851607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8" name="Ellipse 77"/>
            <p:cNvSpPr/>
            <p:nvPr/>
          </p:nvSpPr>
          <p:spPr>
            <a:xfrm>
              <a:off x="763742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9" name="Ellipse 78"/>
            <p:cNvSpPr/>
            <p:nvPr/>
          </p:nvSpPr>
          <p:spPr>
            <a:xfrm>
              <a:off x="835180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80" name="Connecteur droit avec flèche 79"/>
            <p:cNvCxnSpPr>
              <a:stCxn id="46" idx="6"/>
              <a:endCxn id="51" idx="0"/>
            </p:cNvCxnSpPr>
            <p:nvPr/>
          </p:nvCxnSpPr>
          <p:spPr>
            <a:xfrm>
              <a:off x="5351409" y="37749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avec flèche 80"/>
            <p:cNvCxnSpPr>
              <a:stCxn id="47" idx="2"/>
              <a:endCxn id="63" idx="0"/>
            </p:cNvCxnSpPr>
            <p:nvPr/>
          </p:nvCxnSpPr>
          <p:spPr>
            <a:xfrm rot="10800000" flipV="1">
              <a:off x="823063" y="44893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/>
            <p:cNvCxnSpPr>
              <a:stCxn id="47" idx="6"/>
              <a:endCxn id="64" idx="0"/>
            </p:cNvCxnSpPr>
            <p:nvPr/>
          </p:nvCxnSpPr>
          <p:spPr>
            <a:xfrm>
              <a:off x="1795442" y="44893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avec flèche 82"/>
            <p:cNvCxnSpPr>
              <a:stCxn id="49" idx="2"/>
              <a:endCxn id="73" idx="0"/>
            </p:cNvCxnSpPr>
            <p:nvPr/>
          </p:nvCxnSpPr>
          <p:spPr>
            <a:xfrm rot="10800000" flipV="1">
              <a:off x="3593213" y="44893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>
              <a:stCxn id="49" idx="6"/>
              <a:endCxn id="74" idx="0"/>
            </p:cNvCxnSpPr>
            <p:nvPr/>
          </p:nvCxnSpPr>
          <p:spPr>
            <a:xfrm>
              <a:off x="4367210" y="44893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avec flèche 84"/>
            <p:cNvCxnSpPr>
              <a:stCxn id="51" idx="2"/>
              <a:endCxn id="75" idx="0"/>
            </p:cNvCxnSpPr>
            <p:nvPr/>
          </p:nvCxnSpPr>
          <p:spPr>
            <a:xfrm rot="10800000" flipV="1">
              <a:off x="5395096" y="44893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avec flèche 85"/>
            <p:cNvCxnSpPr>
              <a:stCxn id="75" idx="6"/>
              <a:endCxn id="76" idx="2"/>
            </p:cNvCxnSpPr>
            <p:nvPr/>
          </p:nvCxnSpPr>
          <p:spPr>
            <a:xfrm>
              <a:off x="5653094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avec flèche 86"/>
            <p:cNvCxnSpPr>
              <a:stCxn id="53" idx="2"/>
              <a:endCxn id="77" idx="0"/>
            </p:cNvCxnSpPr>
            <p:nvPr/>
          </p:nvCxnSpPr>
          <p:spPr>
            <a:xfrm rot="10800000" flipV="1">
              <a:off x="7109608" y="44893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avec flèche 87"/>
            <p:cNvCxnSpPr>
              <a:stCxn id="53" idx="6"/>
              <a:endCxn id="79" idx="0"/>
            </p:cNvCxnSpPr>
            <p:nvPr/>
          </p:nvCxnSpPr>
          <p:spPr>
            <a:xfrm>
              <a:off x="7994615" y="44893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avec flèche 88"/>
            <p:cNvCxnSpPr>
              <a:stCxn id="77" idx="6"/>
              <a:endCxn id="78" idx="2"/>
            </p:cNvCxnSpPr>
            <p:nvPr/>
          </p:nvCxnSpPr>
          <p:spPr>
            <a:xfrm>
              <a:off x="7367606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Flèche courbée vers le bas 95"/>
          <p:cNvSpPr/>
          <p:nvPr/>
        </p:nvSpPr>
        <p:spPr>
          <a:xfrm rot="2634936">
            <a:off x="6886803" y="3166299"/>
            <a:ext cx="85725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7672621" y="3166299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45°</a:t>
            </a:r>
            <a:endParaRPr lang="fr-FR" b="1" dirty="0">
              <a:solidFill>
                <a:srgbClr val="C00000"/>
              </a:solidFill>
            </a:endParaRPr>
          </a:p>
        </p:txBody>
      </p:sp>
      <p:grpSp>
        <p:nvGrpSpPr>
          <p:cNvPr id="5" name="Groupe 98"/>
          <p:cNvGrpSpPr/>
          <p:nvPr/>
        </p:nvGrpSpPr>
        <p:grpSpPr>
          <a:xfrm>
            <a:off x="285720" y="5643578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100" name="Connecteur droit avec flèche 99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grpSp>
        <p:nvGrpSpPr>
          <p:cNvPr id="144" name="Groupe 143"/>
          <p:cNvGrpSpPr/>
          <p:nvPr/>
        </p:nvGrpSpPr>
        <p:grpSpPr>
          <a:xfrm>
            <a:off x="126911" y="2143116"/>
            <a:ext cx="8731369" cy="4000528"/>
            <a:chOff x="126911" y="2143116"/>
            <a:chExt cx="8731369" cy="4000528"/>
          </a:xfrm>
        </p:grpSpPr>
        <p:sp>
          <p:nvSpPr>
            <p:cNvPr id="91" name="Ellipse 90"/>
            <p:cNvSpPr/>
            <p:nvPr/>
          </p:nvSpPr>
          <p:spPr>
            <a:xfrm>
              <a:off x="2643174" y="21431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2" name="Ellipse 91"/>
            <p:cNvSpPr/>
            <p:nvPr/>
          </p:nvSpPr>
          <p:spPr>
            <a:xfrm>
              <a:off x="4484629" y="28160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3" name="Ellipse 92"/>
            <p:cNvSpPr/>
            <p:nvPr/>
          </p:nvSpPr>
          <p:spPr>
            <a:xfrm>
              <a:off x="912729" y="27860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4" name="Ellipse 93"/>
            <p:cNvSpPr/>
            <p:nvPr/>
          </p:nvSpPr>
          <p:spPr>
            <a:xfrm>
              <a:off x="3500430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5" name="Ellipse 94"/>
            <p:cNvSpPr/>
            <p:nvPr/>
          </p:nvSpPr>
          <p:spPr>
            <a:xfrm>
              <a:off x="5754580" y="360183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8" name="Ellipse 97"/>
            <p:cNvSpPr/>
            <p:nvPr/>
          </p:nvSpPr>
          <p:spPr>
            <a:xfrm>
              <a:off x="705639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9" name="Connecteur droit avec flèche 98"/>
            <p:cNvCxnSpPr>
              <a:stCxn id="91" idx="6"/>
              <a:endCxn id="92" idx="0"/>
            </p:cNvCxnSpPr>
            <p:nvPr/>
          </p:nvCxnSpPr>
          <p:spPr>
            <a:xfrm>
              <a:off x="3159173" y="2306732"/>
              <a:ext cx="1583456" cy="50928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91" idx="2"/>
              <a:endCxn id="93" idx="0"/>
            </p:cNvCxnSpPr>
            <p:nvPr/>
          </p:nvCxnSpPr>
          <p:spPr>
            <a:xfrm rot="10800000" flipV="1">
              <a:off x="1170730" y="2306732"/>
              <a:ext cx="147244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avec flèche 104"/>
            <p:cNvCxnSpPr>
              <a:stCxn id="92" idx="2"/>
              <a:endCxn id="94" idx="0"/>
            </p:cNvCxnSpPr>
            <p:nvPr/>
          </p:nvCxnSpPr>
          <p:spPr>
            <a:xfrm rot="10800000" flipV="1">
              <a:off x="3758431" y="2979632"/>
              <a:ext cx="726199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avec flèche 105"/>
            <p:cNvCxnSpPr>
              <a:stCxn id="95" idx="6"/>
              <a:endCxn id="98" idx="0"/>
            </p:cNvCxnSpPr>
            <p:nvPr/>
          </p:nvCxnSpPr>
          <p:spPr>
            <a:xfrm>
              <a:off x="6270579" y="3765450"/>
              <a:ext cx="1043818" cy="6936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Ellipse 106"/>
            <p:cNvSpPr/>
            <p:nvPr/>
          </p:nvSpPr>
          <p:spPr>
            <a:xfrm>
              <a:off x="12691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155567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2270051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0" name="Connecteur droit avec flèche 109"/>
            <p:cNvCxnSpPr>
              <a:stCxn id="108" idx="6"/>
              <a:endCxn id="109" idx="0"/>
            </p:cNvCxnSpPr>
            <p:nvPr/>
          </p:nvCxnSpPr>
          <p:spPr>
            <a:xfrm>
              <a:off x="2071670" y="3806930"/>
              <a:ext cx="456381" cy="6222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Ellipse 110"/>
            <p:cNvSpPr/>
            <p:nvPr/>
          </p:nvSpPr>
          <p:spPr>
            <a:xfrm>
              <a:off x="3071802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4071934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4984695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598482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6" name="Ellipse 115"/>
            <p:cNvSpPr/>
            <p:nvPr/>
          </p:nvSpPr>
          <p:spPr>
            <a:xfrm>
              <a:off x="7786710" y="58164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7" name="Ellipse 116"/>
            <p:cNvSpPr/>
            <p:nvPr/>
          </p:nvSpPr>
          <p:spPr>
            <a:xfrm>
              <a:off x="834228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8" name="Connecteur droit avec flèche 117"/>
            <p:cNvCxnSpPr>
              <a:stCxn id="92" idx="6"/>
              <a:endCxn id="95" idx="0"/>
            </p:cNvCxnSpPr>
            <p:nvPr/>
          </p:nvCxnSpPr>
          <p:spPr>
            <a:xfrm>
              <a:off x="5000628" y="2979632"/>
              <a:ext cx="1011952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>
              <a:stCxn id="93" idx="2"/>
              <a:endCxn id="107" idx="0"/>
            </p:cNvCxnSpPr>
            <p:nvPr/>
          </p:nvCxnSpPr>
          <p:spPr>
            <a:xfrm rot="10800000" flipV="1">
              <a:off x="384911" y="2949674"/>
              <a:ext cx="527818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>
              <a:stCxn id="93" idx="6"/>
              <a:endCxn id="108" idx="0"/>
            </p:cNvCxnSpPr>
            <p:nvPr/>
          </p:nvCxnSpPr>
          <p:spPr>
            <a:xfrm>
              <a:off x="1428728" y="2949674"/>
              <a:ext cx="384943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avec flèche 120"/>
            <p:cNvCxnSpPr>
              <a:stCxn id="94" idx="2"/>
              <a:endCxn id="111" idx="0"/>
            </p:cNvCxnSpPr>
            <p:nvPr/>
          </p:nvCxnSpPr>
          <p:spPr>
            <a:xfrm rot="10800000" flipV="1">
              <a:off x="3329802" y="3806930"/>
              <a:ext cx="170628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avec flèche 121"/>
            <p:cNvCxnSpPr>
              <a:stCxn id="94" idx="6"/>
              <a:endCxn id="112" idx="0"/>
            </p:cNvCxnSpPr>
            <p:nvPr/>
          </p:nvCxnSpPr>
          <p:spPr>
            <a:xfrm>
              <a:off x="4016429" y="3806930"/>
              <a:ext cx="313505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122"/>
            <p:cNvCxnSpPr>
              <a:stCxn id="95" idx="2"/>
              <a:endCxn id="113" idx="0"/>
            </p:cNvCxnSpPr>
            <p:nvPr/>
          </p:nvCxnSpPr>
          <p:spPr>
            <a:xfrm rot="10800000" flipV="1">
              <a:off x="5242696" y="3765450"/>
              <a:ext cx="511885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>
              <a:stCxn id="113" idx="6"/>
              <a:endCxn id="114" idx="0"/>
            </p:cNvCxnSpPr>
            <p:nvPr/>
          </p:nvCxnSpPr>
          <p:spPr>
            <a:xfrm>
              <a:off x="5500694" y="4592748"/>
              <a:ext cx="742133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124"/>
            <p:cNvCxnSpPr>
              <a:stCxn id="98" idx="2"/>
              <a:endCxn id="115" idx="0"/>
            </p:cNvCxnSpPr>
            <p:nvPr/>
          </p:nvCxnSpPr>
          <p:spPr>
            <a:xfrm rot="10800000" flipV="1">
              <a:off x="6957207" y="4622706"/>
              <a:ext cx="9919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125"/>
            <p:cNvCxnSpPr>
              <a:stCxn id="98" idx="6"/>
              <a:endCxn id="117" idx="0"/>
            </p:cNvCxnSpPr>
            <p:nvPr/>
          </p:nvCxnSpPr>
          <p:spPr>
            <a:xfrm>
              <a:off x="7572396" y="4622706"/>
              <a:ext cx="1027885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/>
            <p:nvPr/>
          </p:nvCxnSpPr>
          <p:spPr>
            <a:xfrm>
              <a:off x="7187453" y="5337086"/>
              <a:ext cx="885009" cy="47932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C’est un arbre équilibré (B-arbre) d’ordre 3</a:t>
            </a:r>
            <a:endParaRPr lang="pt-BR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85786" y="235743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Equilibre garanti par construction </a:t>
            </a:r>
            <a:endParaRPr lang="pt-B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2-3(T</a:t>
            </a:r>
            <a:r>
              <a:rPr lang="en-US" altLang="zh-TW" b="1" i="1" dirty="0" err="1" smtClean="0">
                <a:ea typeface="新細明體" pitchFamily="18" charset="-120"/>
              </a:rPr>
              <a:t>ypes</a:t>
            </a:r>
            <a:r>
              <a:rPr lang="en-US" altLang="zh-TW" b="1" i="1" dirty="0" smtClean="0">
                <a:ea typeface="新細明體" pitchFamily="18" charset="-120"/>
              </a:rPr>
              <a:t> de </a:t>
            </a:r>
            <a:r>
              <a:rPr lang="en-US" altLang="zh-TW" b="1" i="1" dirty="0" err="1" smtClean="0">
                <a:ea typeface="新細明體" pitchFamily="18" charset="-120"/>
              </a:rPr>
              <a:t>noeud</a:t>
            </a:r>
            <a:r>
              <a:rPr lang="en-US" altLang="zh-TW" b="1" i="1" dirty="0" smtClean="0">
                <a:ea typeface="新細明體" pitchFamily="18" charset="-120"/>
              </a:rPr>
              <a:t> </a:t>
            </a:r>
            <a:r>
              <a:rPr lang="en-US" altLang="zh-TW" b="1" i="1" dirty="0" err="1" smtClean="0">
                <a:ea typeface="新細明體" pitchFamily="18" charset="-120"/>
              </a:rPr>
              <a:t>dans</a:t>
            </a:r>
            <a:r>
              <a:rPr lang="en-US" altLang="zh-TW" b="1" i="1" dirty="0" smtClean="0">
                <a:ea typeface="新細明體" pitchFamily="18" charset="-120"/>
              </a:rPr>
              <a:t> un  </a:t>
            </a:r>
            <a:r>
              <a:rPr lang="en-US" altLang="zh-TW" b="1" i="1" dirty="0" err="1" smtClean="0">
                <a:ea typeface="新細明體" pitchFamily="18" charset="-120"/>
              </a:rPr>
              <a:t>arbre</a:t>
            </a:r>
            <a:r>
              <a:rPr lang="en-US" altLang="zh-TW" b="1" i="1" dirty="0" smtClean="0">
                <a:ea typeface="新細明體" pitchFamily="18" charset="-120"/>
              </a:rPr>
              <a:t> 2-3)</a:t>
            </a:r>
            <a:endParaRPr lang="en-US" altLang="zh-TW" i="1" dirty="0" smtClean="0">
              <a:ea typeface="新細明體" pitchFamily="18" charset="-120"/>
            </a:endParaRPr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143116"/>
            <a:ext cx="23717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214554"/>
            <a:ext cx="24193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1500166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2-</a:t>
            </a:r>
            <a:r>
              <a:rPr lang="fr-FR" dirty="0" err="1" smtClean="0"/>
              <a:t>noeud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929190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3-</a:t>
            </a:r>
            <a:r>
              <a:rPr lang="fr-FR" dirty="0" err="1" smtClean="0"/>
              <a:t>noeud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2-3(Exemple 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285992"/>
            <a:ext cx="6287597" cy="2585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L’ insertion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ascendante</a:t>
            </a:r>
            <a:r>
              <a:rPr lang="en-US" altLang="zh-TW" b="1" dirty="0" smtClean="0">
                <a:cs typeface="Times New Roman" pitchFamily="18" charset="0"/>
              </a:rPr>
              <a:t> (Bottom up)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464344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Processus</a:t>
            </a:r>
            <a:r>
              <a:rPr lang="en-US" altLang="zh-TW" b="1" dirty="0" smtClean="0">
                <a:cs typeface="Times New Roman" pitchFamily="18" charset="0"/>
              </a:rPr>
              <a:t> continue en cascade : </a:t>
            </a:r>
            <a:r>
              <a:rPr lang="en-US" altLang="zh-TW" b="1" dirty="0" err="1" smtClean="0">
                <a:cs typeface="Times New Roman" pitchFamily="18" charset="0"/>
              </a:rPr>
              <a:t>quand</a:t>
            </a:r>
            <a:r>
              <a:rPr lang="en-US" altLang="zh-TW" b="1" dirty="0" smtClean="0">
                <a:cs typeface="Times New Roman" pitchFamily="18" charset="0"/>
              </a:rPr>
              <a:t> un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interne </a:t>
            </a:r>
            <a:r>
              <a:rPr lang="en-US" altLang="zh-TW" b="1" dirty="0" err="1" smtClean="0">
                <a:cs typeface="Times New Roman" pitchFamily="18" charset="0"/>
              </a:rPr>
              <a:t>contient</a:t>
            </a:r>
            <a:r>
              <a:rPr lang="en-US" altLang="zh-TW" b="1" dirty="0" smtClean="0">
                <a:cs typeface="Times New Roman" pitchFamily="18" charset="0"/>
              </a:rPr>
              <a:t> 3 </a:t>
            </a:r>
            <a:r>
              <a:rPr lang="en-US" altLang="zh-TW" b="1" dirty="0" err="1" smtClean="0">
                <a:cs typeface="Times New Roman" pitchFamily="18" charset="0"/>
              </a:rPr>
              <a:t>éléments</a:t>
            </a:r>
            <a:r>
              <a:rPr lang="en-US" altLang="zh-TW" b="1" dirty="0" smtClean="0">
                <a:cs typeface="Times New Roman" pitchFamily="18" charset="0"/>
              </a:rPr>
              <a:t>, </a:t>
            </a:r>
            <a:r>
              <a:rPr lang="en-US" altLang="zh-TW" b="1" dirty="0" err="1" smtClean="0">
                <a:cs typeface="Times New Roman" pitchFamily="18" charset="0"/>
              </a:rPr>
              <a:t>il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éclaté</a:t>
            </a:r>
            <a:r>
              <a:rPr lang="en-US" altLang="zh-TW" b="1" dirty="0" smtClean="0">
                <a:cs typeface="Times New Roman" pitchFamily="18" charset="0"/>
              </a:rPr>
              <a:t>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548856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Si  la </a:t>
            </a:r>
            <a:r>
              <a:rPr lang="en-US" altLang="zh-TW" b="1" dirty="0" err="1" smtClean="0">
                <a:cs typeface="Times New Roman" pitchFamily="18" charset="0"/>
              </a:rPr>
              <a:t>racine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contient</a:t>
            </a:r>
            <a:r>
              <a:rPr lang="en-US" altLang="zh-TW" b="1" dirty="0" smtClean="0">
                <a:cs typeface="Times New Roman" pitchFamily="18" charset="0"/>
              </a:rPr>
              <a:t> 3 </a:t>
            </a:r>
            <a:r>
              <a:rPr lang="en-US" altLang="zh-TW" b="1" dirty="0" err="1" smtClean="0">
                <a:cs typeface="Times New Roman" pitchFamily="18" charset="0"/>
              </a:rPr>
              <a:t>éléments</a:t>
            </a:r>
            <a:r>
              <a:rPr lang="en-US" altLang="zh-TW" b="1" dirty="0" smtClean="0">
                <a:cs typeface="Times New Roman" pitchFamily="18" charset="0"/>
              </a:rPr>
              <a:t>,  </a:t>
            </a:r>
            <a:r>
              <a:rPr lang="en-US" altLang="zh-TW" b="1" dirty="0" err="1" smtClean="0">
                <a:cs typeface="Times New Roman" pitchFamily="18" charset="0"/>
              </a:rPr>
              <a:t>elle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éclatée</a:t>
            </a:r>
            <a:r>
              <a:rPr lang="en-US" altLang="zh-TW" b="1" dirty="0" smtClean="0">
                <a:cs typeface="Times New Roman" pitchFamily="18" charset="0"/>
              </a:rPr>
              <a:t>. </a:t>
            </a:r>
            <a:r>
              <a:rPr lang="en-US" altLang="zh-TW" b="1" dirty="0" err="1" smtClean="0">
                <a:cs typeface="Times New Roman" pitchFamily="18" charset="0"/>
              </a:rPr>
              <a:t>Création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d’une</a:t>
            </a:r>
            <a:r>
              <a:rPr lang="en-US" altLang="zh-TW" b="1" dirty="0" smtClean="0">
                <a:cs typeface="Times New Roman" pitchFamily="18" charset="0"/>
              </a:rPr>
              <a:t> nouvelle </a:t>
            </a:r>
            <a:r>
              <a:rPr lang="en-US" altLang="zh-TW" b="1" dirty="0" err="1" smtClean="0">
                <a:cs typeface="Times New Roman" pitchFamily="18" charset="0"/>
              </a:rPr>
              <a:t>racine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5786" y="238030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Si </a:t>
            </a:r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cs typeface="Times New Roman" pitchFamily="18" charset="0"/>
              </a:rPr>
              <a:t> à </a:t>
            </a:r>
            <a:r>
              <a:rPr lang="en-US" altLang="zh-TW" b="1" dirty="0" err="1" smtClean="0">
                <a:cs typeface="Times New Roman" pitchFamily="18" charset="0"/>
              </a:rPr>
              <a:t>insérer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n’existe</a:t>
            </a:r>
            <a:r>
              <a:rPr lang="en-US" altLang="zh-TW" b="1" dirty="0" smtClean="0">
                <a:cs typeface="Times New Roman" pitchFamily="18" charset="0"/>
              </a:rPr>
              <a:t> pas,  </a:t>
            </a:r>
            <a:r>
              <a:rPr lang="en-US" altLang="zh-TW" b="1" dirty="0" err="1" smtClean="0">
                <a:cs typeface="Times New Roman" pitchFamily="18" charset="0"/>
              </a:rPr>
              <a:t>il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toujours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inséré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dans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une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786" y="3000372"/>
            <a:ext cx="8358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contient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après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seulement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2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éléments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,  fin de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l’insertion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5786" y="3714752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contient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après 3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élément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,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éclater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le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noeud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en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deux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noeuds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n1 et n2 et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du milieu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monte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vers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le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père</a:t>
            </a:r>
            <a:endParaRPr lang="en-US" altLang="zh-TW" b="1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2-3(Insertion/ Eclatement d’un  nœud  interne)</a:t>
            </a:r>
            <a:endParaRPr lang="fr-FR" u="sng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26098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566" y="4000504"/>
            <a:ext cx="24955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4005277"/>
            <a:ext cx="22002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2009775"/>
            <a:ext cx="23526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Flèche droite 13"/>
          <p:cNvSpPr/>
          <p:nvPr/>
        </p:nvSpPr>
        <p:spPr>
          <a:xfrm>
            <a:off x="3643306" y="2500306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3643306" y="421481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La suppression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ascendante</a:t>
            </a:r>
            <a:r>
              <a:rPr lang="en-US" altLang="zh-TW" b="1" dirty="0" smtClean="0">
                <a:cs typeface="Times New Roman" pitchFamily="18" charset="0"/>
              </a:rPr>
              <a:t> (Bottom up)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4354305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Quand</a:t>
            </a:r>
            <a:r>
              <a:rPr lang="en-US" altLang="zh-TW" b="1" dirty="0" smtClean="0">
                <a:cs typeface="Times New Roman" pitchFamily="18" charset="0"/>
              </a:rPr>
              <a:t> un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devient</a:t>
            </a:r>
            <a:r>
              <a:rPr lang="en-US" altLang="zh-TW" b="1" dirty="0" smtClean="0">
                <a:cs typeface="Times New Roman" pitchFamily="18" charset="0"/>
              </a:rPr>
              <a:t> vide et a un frère qui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donner</a:t>
            </a:r>
            <a:r>
              <a:rPr lang="en-US" altLang="zh-TW" b="1" dirty="0" smtClean="0">
                <a:cs typeface="Times New Roman" pitchFamily="18" charset="0"/>
              </a:rPr>
              <a:t> (3-noeud) , on fait </a:t>
            </a:r>
            <a:r>
              <a:rPr lang="en-US" altLang="zh-TW" b="1" dirty="0" err="1" smtClean="0">
                <a:cs typeface="Times New Roman" pitchFamily="18" charset="0"/>
              </a:rPr>
              <a:t>une</a:t>
            </a:r>
            <a:r>
              <a:rPr lang="en-US" altLang="zh-TW" b="1" dirty="0" smtClean="0">
                <a:cs typeface="Times New Roman" pitchFamily="18" charset="0"/>
              </a:rPr>
              <a:t> redistribution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5786" y="238030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toujours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supprimé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d’une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786" y="5140123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Quand</a:t>
            </a:r>
            <a:r>
              <a:rPr lang="en-US" altLang="zh-TW" b="1" dirty="0" smtClean="0">
                <a:cs typeface="Times New Roman" pitchFamily="18" charset="0"/>
              </a:rPr>
              <a:t> un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devient</a:t>
            </a:r>
            <a:r>
              <a:rPr lang="en-US" altLang="zh-TW" b="1" dirty="0" smtClean="0">
                <a:cs typeface="Times New Roman" pitchFamily="18" charset="0"/>
              </a:rPr>
              <a:t> vide et a un frère qui ne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pas </a:t>
            </a:r>
            <a:r>
              <a:rPr lang="en-US" altLang="zh-TW" b="1" dirty="0" err="1" smtClean="0">
                <a:cs typeface="Times New Roman" pitchFamily="18" charset="0"/>
              </a:rPr>
              <a:t>donner</a:t>
            </a:r>
            <a:r>
              <a:rPr lang="en-US" altLang="zh-TW" b="1" dirty="0" smtClean="0">
                <a:cs typeface="Times New Roman" pitchFamily="18" charset="0"/>
              </a:rPr>
              <a:t> (2-noeud) , on fait </a:t>
            </a:r>
            <a:r>
              <a:rPr lang="en-US" altLang="zh-TW" b="1" dirty="0" err="1" smtClean="0">
                <a:cs typeface="Times New Roman" pitchFamily="18" charset="0"/>
              </a:rPr>
              <a:t>une</a:t>
            </a:r>
            <a:r>
              <a:rPr lang="en-US" altLang="zh-TW" b="1" dirty="0" smtClean="0">
                <a:cs typeface="Times New Roman" pitchFamily="18" charset="0"/>
              </a:rPr>
              <a:t> fusion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04845" y="3000372"/>
            <a:ext cx="7910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 ne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devient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pas vide, fin de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l’insertion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3594398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devient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vide, un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processus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en cascade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est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déclenché</a:t>
            </a:r>
            <a:endParaRPr lang="en-US" altLang="zh-TW" b="1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  <p:bldP spid="12" grpId="0"/>
      <p:bldP spid="13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err="1" smtClean="0">
                <a:ea typeface="新細明體" pitchFamily="18" charset="-120"/>
              </a:rPr>
              <a:t>Cas</a:t>
            </a:r>
            <a:r>
              <a:rPr lang="en-US" altLang="zh-TW" sz="1400" b="1" i="1" dirty="0" smtClean="0">
                <a:ea typeface="新細明體" pitchFamily="18" charset="-120"/>
              </a:rPr>
              <a:t> des </a:t>
            </a:r>
            <a:r>
              <a:rPr lang="en-US" altLang="zh-TW" sz="1400" b="1" i="1" dirty="0" err="1" smtClean="0">
                <a:ea typeface="新細明體" pitchFamily="18" charset="-120"/>
              </a:rPr>
              <a:t>noeuds</a:t>
            </a:r>
            <a:r>
              <a:rPr lang="en-US" altLang="zh-TW" sz="1400" b="1" i="1" dirty="0" smtClean="0">
                <a:ea typeface="新細明體" pitchFamily="18" charset="-120"/>
              </a:rPr>
              <a:t> </a:t>
            </a:r>
            <a:r>
              <a:rPr lang="en-US" altLang="zh-TW" sz="1400" b="1" i="1" dirty="0" err="1" smtClean="0">
                <a:ea typeface="新細明體" pitchFamily="18" charset="-120"/>
              </a:rPr>
              <a:t>externes</a:t>
            </a:r>
            <a:endParaRPr lang="en-US" altLang="zh-TW" sz="1400" i="1" dirty="0">
              <a:ea typeface="新細明體" pitchFamily="18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00240"/>
            <a:ext cx="15811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1575" y="2000240"/>
            <a:ext cx="14763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lèche droite 9"/>
          <p:cNvSpPr/>
          <p:nvPr/>
        </p:nvSpPr>
        <p:spPr>
          <a:xfrm>
            <a:off x="3357554" y="257174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3277262" y="2214554"/>
            <a:ext cx="108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Redistribuer</a:t>
            </a:r>
            <a:endParaRPr lang="fr-FR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781437"/>
            <a:ext cx="16192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00622" y="3709999"/>
            <a:ext cx="10287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Flèche droite 15"/>
          <p:cNvSpPr/>
          <p:nvPr/>
        </p:nvSpPr>
        <p:spPr>
          <a:xfrm>
            <a:off x="3357554" y="435769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234149" y="400050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Fusionner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err="1" smtClean="0">
                <a:ea typeface="新細明體" pitchFamily="18" charset="-120"/>
              </a:rPr>
              <a:t>Cas</a:t>
            </a:r>
            <a:r>
              <a:rPr lang="en-US" altLang="zh-TW" sz="1400" b="1" i="1" dirty="0" smtClean="0">
                <a:ea typeface="新細明體" pitchFamily="18" charset="-120"/>
              </a:rPr>
              <a:t> des </a:t>
            </a:r>
            <a:r>
              <a:rPr lang="en-US" altLang="zh-TW" sz="1400" b="1" i="1" dirty="0" err="1" smtClean="0">
                <a:ea typeface="新細明體" pitchFamily="18" charset="-120"/>
              </a:rPr>
              <a:t>noeuds</a:t>
            </a:r>
            <a:r>
              <a:rPr lang="en-US" altLang="zh-TW" sz="1400" b="1" i="1" dirty="0" smtClean="0">
                <a:ea typeface="新細明體" pitchFamily="18" charset="-120"/>
              </a:rPr>
              <a:t> </a:t>
            </a:r>
            <a:r>
              <a:rPr lang="en-US" altLang="zh-TW" sz="1400" b="1" i="1" dirty="0" err="1" smtClean="0">
                <a:ea typeface="新細明體" pitchFamily="18" charset="-120"/>
              </a:rPr>
              <a:t>internes</a:t>
            </a:r>
            <a:endParaRPr lang="en-US" altLang="zh-TW" sz="1400" i="1" dirty="0">
              <a:ea typeface="新細明體" pitchFamily="18" charset="-12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2480" y="1952625"/>
            <a:ext cx="26479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938337"/>
            <a:ext cx="22574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lèche droite 9"/>
          <p:cNvSpPr/>
          <p:nvPr/>
        </p:nvSpPr>
        <p:spPr>
          <a:xfrm>
            <a:off x="4071934" y="257174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991642" y="2214554"/>
            <a:ext cx="108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Redistribuer</a:t>
            </a:r>
            <a:endParaRPr lang="fr-FR" sz="1400" dirty="0"/>
          </a:p>
        </p:txBody>
      </p:sp>
      <p:sp>
        <p:nvSpPr>
          <p:cNvPr id="14" name="Flèche droite 13"/>
          <p:cNvSpPr/>
          <p:nvPr/>
        </p:nvSpPr>
        <p:spPr>
          <a:xfrm>
            <a:off x="4071934" y="435769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948529" y="400050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Fusionner</a:t>
            </a:r>
            <a:endParaRPr lang="fr-FR" sz="14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3929066"/>
            <a:ext cx="27717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3714752"/>
            <a:ext cx="17907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 animBg="1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1138</TotalTime>
  <Words>510</Words>
  <Application>Microsoft Office PowerPoint</Application>
  <PresentationFormat>Affichage à l'écran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Débit</vt:lpstr>
      <vt:lpstr>Structures de données avancées : 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ALGER</cp:lastModifiedBy>
  <cp:revision>61</cp:revision>
  <dcterms:created xsi:type="dcterms:W3CDTF">2009-12-04T14:35:03Z</dcterms:created>
  <dcterms:modified xsi:type="dcterms:W3CDTF">2012-02-17T08:05:43Z</dcterms:modified>
</cp:coreProperties>
</file>