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26" r:id="rId2"/>
    <p:sldId id="435" r:id="rId3"/>
    <p:sldId id="439" r:id="rId4"/>
    <p:sldId id="436" r:id="rId5"/>
    <p:sldId id="437" r:id="rId6"/>
    <p:sldId id="438" r:id="rId7"/>
    <p:sldId id="434" r:id="rId8"/>
    <p:sldId id="427" r:id="rId9"/>
    <p:sldId id="429" r:id="rId10"/>
    <p:sldId id="430" r:id="rId11"/>
    <p:sldId id="431" r:id="rId12"/>
    <p:sldId id="432" r:id="rId13"/>
    <p:sldId id="433" r:id="rId14"/>
    <p:sldId id="440" r:id="rId15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/>
          <a:lstStyle>
            <a:lvl1pPr algn="r">
              <a:defRPr sz="1300"/>
            </a:lvl1pPr>
          </a:lstStyle>
          <a:p>
            <a:fld id="{6D2D907D-F632-414E-9984-71B67C4C2D5D}" type="datetimeFigureOut">
              <a:rPr lang="fr-FR" smtClean="0"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 anchor="b"/>
          <a:lstStyle>
            <a:lvl1pPr algn="r">
              <a:defRPr sz="1300"/>
            </a:lvl1pPr>
          </a:lstStyle>
          <a:p>
            <a:fld id="{5D8EB581-17C0-4876-B72D-41AB6A2BA9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11" tIns="49455" rIns="98911" bIns="4945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3"/>
            <a:ext cx="5669280" cy="4600575"/>
          </a:xfrm>
          <a:prstGeom prst="rect">
            <a:avLst/>
          </a:prstGeom>
        </p:spPr>
        <p:txBody>
          <a:bodyPr vert="horz" lIns="98911" tIns="49455" rIns="98911" bIns="4945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8911" tIns="49455" rIns="98911" bIns="49455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‘</a:t>
            </a:r>
            <a:r>
              <a:rPr lang="fr-FR" sz="3200" i="1" dirty="0" err="1" smtClean="0"/>
              <a:t>Left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Leaning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Red</a:t>
            </a:r>
            <a:r>
              <a:rPr lang="fr-FR" sz="3200" i="1" dirty="0" smtClean="0"/>
              <a:t>-Black’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6" name="Rectangle 5"/>
          <p:cNvSpPr/>
          <p:nvPr/>
        </p:nvSpPr>
        <p:spPr>
          <a:xfrm>
            <a:off x="285720" y="1071546"/>
            <a:ext cx="32861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Arbre RB  2-4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Propriétés de l'arbre RB</a:t>
            </a:r>
          </a:p>
          <a:p>
            <a:r>
              <a:rPr lang="fr-FR" sz="1600" b="1" dirty="0" smtClean="0"/>
              <a:t>Noir avec un fils gauche rouge =1</a:t>
            </a:r>
          </a:p>
          <a:p>
            <a:r>
              <a:rPr lang="fr-FR" sz="1600" b="1" dirty="0" smtClean="0"/>
              <a:t>Noir avec un fils droit rouge =0</a:t>
            </a:r>
          </a:p>
          <a:p>
            <a:r>
              <a:rPr lang="fr-FR" sz="1600" b="1" dirty="0" smtClean="0"/>
              <a:t>Noir avec deux fils rouges =1</a:t>
            </a:r>
          </a:p>
          <a:p>
            <a:r>
              <a:rPr lang="fr-FR" sz="1600" b="1" dirty="0" smtClean="0"/>
              <a:t>Noir feuille =2</a:t>
            </a:r>
          </a:p>
          <a:p>
            <a:endParaRPr lang="fr-FR" sz="1600" b="1" dirty="0"/>
          </a:p>
        </p:txBody>
      </p:sp>
      <p:grpSp>
        <p:nvGrpSpPr>
          <p:cNvPr id="37" name="Groupe 36"/>
          <p:cNvGrpSpPr/>
          <p:nvPr/>
        </p:nvGrpSpPr>
        <p:grpSpPr>
          <a:xfrm>
            <a:off x="3714744" y="2266012"/>
            <a:ext cx="4502057" cy="2591748"/>
            <a:chOff x="3714744" y="2266012"/>
            <a:chExt cx="4502057" cy="2591748"/>
          </a:xfrm>
        </p:grpSpPr>
        <p:sp>
          <p:nvSpPr>
            <p:cNvPr id="7" name="Ellipse 6"/>
            <p:cNvSpPr/>
            <p:nvPr/>
          </p:nvSpPr>
          <p:spPr>
            <a:xfrm>
              <a:off x="5286380" y="2266012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65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429124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16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3714744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0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5000628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56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357686" y="446061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6286512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73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86446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7000892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78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427925" y="448059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76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7715272" y="448059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79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Connecteur droit 19"/>
            <p:cNvCxnSpPr>
              <a:stCxn id="8" idx="2"/>
              <a:endCxn id="9" idx="0"/>
            </p:cNvCxnSpPr>
            <p:nvPr/>
          </p:nvCxnSpPr>
          <p:spPr>
            <a:xfrm rot="10800000" flipV="1">
              <a:off x="3965510" y="3097538"/>
              <a:ext cx="463615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8" idx="6"/>
              <a:endCxn id="10" idx="0"/>
            </p:cNvCxnSpPr>
            <p:nvPr/>
          </p:nvCxnSpPr>
          <p:spPr>
            <a:xfrm>
              <a:off x="4930653" y="3097539"/>
              <a:ext cx="320740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7" idx="2"/>
              <a:endCxn id="8" idx="0"/>
            </p:cNvCxnSpPr>
            <p:nvPr/>
          </p:nvCxnSpPr>
          <p:spPr>
            <a:xfrm rot="10800000" flipV="1">
              <a:off x="4679890" y="2454596"/>
              <a:ext cx="606491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0" idx="2"/>
              <a:endCxn id="11" idx="0"/>
            </p:cNvCxnSpPr>
            <p:nvPr/>
          </p:nvCxnSpPr>
          <p:spPr>
            <a:xfrm rot="10800000" flipV="1">
              <a:off x="4608452" y="3811918"/>
              <a:ext cx="392177" cy="648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7" idx="6"/>
              <a:endCxn id="12" idx="0"/>
            </p:cNvCxnSpPr>
            <p:nvPr/>
          </p:nvCxnSpPr>
          <p:spPr>
            <a:xfrm>
              <a:off x="5787909" y="2454597"/>
              <a:ext cx="749368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>
              <a:stCxn id="12" idx="6"/>
              <a:endCxn id="14" idx="0"/>
            </p:cNvCxnSpPr>
            <p:nvPr/>
          </p:nvCxnSpPr>
          <p:spPr>
            <a:xfrm>
              <a:off x="6788041" y="3097539"/>
              <a:ext cx="463616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14" idx="6"/>
              <a:endCxn id="16" idx="0"/>
            </p:cNvCxnSpPr>
            <p:nvPr/>
          </p:nvCxnSpPr>
          <p:spPr>
            <a:xfrm>
              <a:off x="7502421" y="3811919"/>
              <a:ext cx="463616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14" idx="2"/>
              <a:endCxn id="15" idx="0"/>
            </p:cNvCxnSpPr>
            <p:nvPr/>
          </p:nvCxnSpPr>
          <p:spPr>
            <a:xfrm rot="10800000" flipV="1">
              <a:off x="6678690" y="3811918"/>
              <a:ext cx="322202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>
              <a:stCxn id="12" idx="2"/>
              <a:endCxn id="13" idx="0"/>
            </p:cNvCxnSpPr>
            <p:nvPr/>
          </p:nvCxnSpPr>
          <p:spPr>
            <a:xfrm rot="10800000" flipV="1">
              <a:off x="6037212" y="3097538"/>
              <a:ext cx="249301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285720" y="1071546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Arbre RB  2-3 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Propriétés de l'arbre RB</a:t>
            </a:r>
          </a:p>
          <a:p>
            <a:r>
              <a:rPr lang="fr-FR" sz="1600" b="1" dirty="0" smtClean="0"/>
              <a:t>Noir avec un fils gauche rouge =1</a:t>
            </a:r>
          </a:p>
          <a:p>
            <a:r>
              <a:rPr lang="fr-FR" sz="1600" b="1" dirty="0" smtClean="0"/>
              <a:t>Noir avec un fils droit rouge =1</a:t>
            </a:r>
          </a:p>
          <a:p>
            <a:r>
              <a:rPr lang="fr-FR" sz="1600" b="1" dirty="0" smtClean="0"/>
              <a:t>Noir avec deux fils rouges =0</a:t>
            </a:r>
          </a:p>
          <a:p>
            <a:r>
              <a:rPr lang="fr-FR" sz="1600" b="1" dirty="0" smtClean="0"/>
              <a:t>Noir feuille =4</a:t>
            </a:r>
            <a:endParaRPr lang="fr-FR" sz="1600" b="1" dirty="0"/>
          </a:p>
        </p:txBody>
      </p:sp>
      <p:grpSp>
        <p:nvGrpSpPr>
          <p:cNvPr id="25" name="Groupe 24"/>
          <p:cNvGrpSpPr/>
          <p:nvPr/>
        </p:nvGrpSpPr>
        <p:grpSpPr>
          <a:xfrm>
            <a:off x="3714744" y="2266012"/>
            <a:ext cx="4502057" cy="2591748"/>
            <a:chOff x="3714744" y="2266012"/>
            <a:chExt cx="4502057" cy="2591748"/>
          </a:xfrm>
        </p:grpSpPr>
        <p:sp>
          <p:nvSpPr>
            <p:cNvPr id="6" name="Ellipse 5"/>
            <p:cNvSpPr/>
            <p:nvPr/>
          </p:nvSpPr>
          <p:spPr>
            <a:xfrm>
              <a:off x="5286380" y="2266012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65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429124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16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3714744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0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000628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56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357686" y="446061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6286512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73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786446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7000892" y="3623334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78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6427925" y="4480590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715272" y="4480590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Connecteur droit 15"/>
            <p:cNvCxnSpPr>
              <a:stCxn id="7" idx="2"/>
              <a:endCxn id="8" idx="0"/>
            </p:cNvCxnSpPr>
            <p:nvPr/>
          </p:nvCxnSpPr>
          <p:spPr>
            <a:xfrm rot="10800000" flipV="1">
              <a:off x="3965510" y="3097538"/>
              <a:ext cx="463615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7" idx="6"/>
              <a:endCxn id="9" idx="0"/>
            </p:cNvCxnSpPr>
            <p:nvPr/>
          </p:nvCxnSpPr>
          <p:spPr>
            <a:xfrm>
              <a:off x="4930653" y="3097539"/>
              <a:ext cx="320740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stCxn id="6" idx="2"/>
              <a:endCxn id="7" idx="0"/>
            </p:cNvCxnSpPr>
            <p:nvPr/>
          </p:nvCxnSpPr>
          <p:spPr>
            <a:xfrm rot="10800000" flipV="1">
              <a:off x="4679890" y="2454596"/>
              <a:ext cx="606491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>
              <a:stCxn id="9" idx="2"/>
              <a:endCxn id="10" idx="0"/>
            </p:cNvCxnSpPr>
            <p:nvPr/>
          </p:nvCxnSpPr>
          <p:spPr>
            <a:xfrm rot="10800000" flipV="1">
              <a:off x="4608452" y="3811918"/>
              <a:ext cx="392177" cy="648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6" idx="6"/>
              <a:endCxn id="11" idx="0"/>
            </p:cNvCxnSpPr>
            <p:nvPr/>
          </p:nvCxnSpPr>
          <p:spPr>
            <a:xfrm>
              <a:off x="5787909" y="2454597"/>
              <a:ext cx="749368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1" idx="6"/>
              <a:endCxn id="13" idx="0"/>
            </p:cNvCxnSpPr>
            <p:nvPr/>
          </p:nvCxnSpPr>
          <p:spPr>
            <a:xfrm>
              <a:off x="6788041" y="3097539"/>
              <a:ext cx="463616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3" idx="6"/>
              <a:endCxn id="15" idx="0"/>
            </p:cNvCxnSpPr>
            <p:nvPr/>
          </p:nvCxnSpPr>
          <p:spPr>
            <a:xfrm>
              <a:off x="7502421" y="3811919"/>
              <a:ext cx="463616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3" idx="2"/>
              <a:endCxn id="14" idx="0"/>
            </p:cNvCxnSpPr>
            <p:nvPr/>
          </p:nvCxnSpPr>
          <p:spPr>
            <a:xfrm rot="10800000" flipV="1">
              <a:off x="6678690" y="3811918"/>
              <a:ext cx="322202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1" idx="2"/>
              <a:endCxn id="12" idx="0"/>
            </p:cNvCxnSpPr>
            <p:nvPr/>
          </p:nvCxnSpPr>
          <p:spPr>
            <a:xfrm rot="10800000" flipV="1">
              <a:off x="6037212" y="3097538"/>
              <a:ext cx="249301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285720" y="1071546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Arbre LLRB  2-4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Propriétés de l'arbre RB</a:t>
            </a:r>
          </a:p>
          <a:p>
            <a:r>
              <a:rPr lang="fr-FR" sz="1600" b="1" dirty="0" smtClean="0"/>
              <a:t>Noir avec un fils gauche rouge =1</a:t>
            </a:r>
          </a:p>
          <a:p>
            <a:r>
              <a:rPr lang="fr-FR" sz="1600" b="1" dirty="0" smtClean="0"/>
              <a:t>Noir avec un fils droit rouge =0</a:t>
            </a:r>
          </a:p>
          <a:p>
            <a:r>
              <a:rPr lang="fr-FR" sz="1600" b="1" dirty="0" smtClean="0"/>
              <a:t>Noir avec deux fils rouges =1</a:t>
            </a:r>
          </a:p>
          <a:p>
            <a:r>
              <a:rPr lang="fr-FR" sz="1600" b="1" dirty="0" smtClean="0"/>
              <a:t>Noir feuille =2</a:t>
            </a:r>
            <a:endParaRPr lang="fr-FR" sz="1600" b="1" dirty="0"/>
          </a:p>
        </p:txBody>
      </p:sp>
      <p:grpSp>
        <p:nvGrpSpPr>
          <p:cNvPr id="44" name="Groupe 43"/>
          <p:cNvGrpSpPr/>
          <p:nvPr/>
        </p:nvGrpSpPr>
        <p:grpSpPr>
          <a:xfrm>
            <a:off x="3714744" y="2266012"/>
            <a:ext cx="4502057" cy="2591748"/>
            <a:chOff x="3714744" y="2266012"/>
            <a:chExt cx="4502057" cy="2591748"/>
          </a:xfrm>
        </p:grpSpPr>
        <p:sp>
          <p:nvSpPr>
            <p:cNvPr id="25" name="Ellipse 24"/>
            <p:cNvSpPr/>
            <p:nvPr/>
          </p:nvSpPr>
          <p:spPr>
            <a:xfrm>
              <a:off x="5286380" y="2266012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65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4429124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16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3714744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0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5000628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56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4357686" y="446061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6286512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73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5786446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7000892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78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6427925" y="448059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76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7715272" y="448059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79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34"/>
            <p:cNvCxnSpPr>
              <a:stCxn id="26" idx="2"/>
              <a:endCxn id="27" idx="0"/>
            </p:cNvCxnSpPr>
            <p:nvPr/>
          </p:nvCxnSpPr>
          <p:spPr>
            <a:xfrm rot="10800000" flipV="1">
              <a:off x="3965510" y="3097538"/>
              <a:ext cx="463615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>
              <a:stCxn id="26" idx="6"/>
              <a:endCxn id="28" idx="0"/>
            </p:cNvCxnSpPr>
            <p:nvPr/>
          </p:nvCxnSpPr>
          <p:spPr>
            <a:xfrm>
              <a:off x="4930653" y="3097539"/>
              <a:ext cx="320740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stCxn id="25" idx="2"/>
              <a:endCxn id="26" idx="0"/>
            </p:cNvCxnSpPr>
            <p:nvPr/>
          </p:nvCxnSpPr>
          <p:spPr>
            <a:xfrm rot="10800000" flipV="1">
              <a:off x="4679890" y="2454596"/>
              <a:ext cx="606491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8" idx="2"/>
              <a:endCxn id="29" idx="0"/>
            </p:cNvCxnSpPr>
            <p:nvPr/>
          </p:nvCxnSpPr>
          <p:spPr>
            <a:xfrm rot="10800000" flipV="1">
              <a:off x="4608452" y="3811918"/>
              <a:ext cx="392177" cy="648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25" idx="6"/>
              <a:endCxn id="30" idx="0"/>
            </p:cNvCxnSpPr>
            <p:nvPr/>
          </p:nvCxnSpPr>
          <p:spPr>
            <a:xfrm>
              <a:off x="5787909" y="2454597"/>
              <a:ext cx="749368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>
              <a:stCxn id="30" idx="6"/>
              <a:endCxn id="32" idx="0"/>
            </p:cNvCxnSpPr>
            <p:nvPr/>
          </p:nvCxnSpPr>
          <p:spPr>
            <a:xfrm>
              <a:off x="6788041" y="3097539"/>
              <a:ext cx="463616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2" idx="6"/>
              <a:endCxn id="34" idx="0"/>
            </p:cNvCxnSpPr>
            <p:nvPr/>
          </p:nvCxnSpPr>
          <p:spPr>
            <a:xfrm>
              <a:off x="7502421" y="3811919"/>
              <a:ext cx="463616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2" idx="2"/>
              <a:endCxn id="33" idx="0"/>
            </p:cNvCxnSpPr>
            <p:nvPr/>
          </p:nvCxnSpPr>
          <p:spPr>
            <a:xfrm rot="10800000" flipV="1">
              <a:off x="6678690" y="3811918"/>
              <a:ext cx="322202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0" idx="2"/>
              <a:endCxn id="31" idx="0"/>
            </p:cNvCxnSpPr>
            <p:nvPr/>
          </p:nvCxnSpPr>
          <p:spPr>
            <a:xfrm rot="10800000" flipV="1">
              <a:off x="6037212" y="3097538"/>
              <a:ext cx="249301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285720" y="1071546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Arbre LLRB  2-3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Propriétés de l'arbre RB</a:t>
            </a:r>
          </a:p>
          <a:p>
            <a:r>
              <a:rPr lang="fr-FR" sz="1600" b="1" dirty="0" smtClean="0"/>
              <a:t>Noir avec un fils gauche rouge =2</a:t>
            </a:r>
          </a:p>
          <a:p>
            <a:r>
              <a:rPr lang="fr-FR" sz="1600" b="1" dirty="0" smtClean="0"/>
              <a:t>Noir avec un fils droit rouge =0</a:t>
            </a:r>
          </a:p>
          <a:p>
            <a:r>
              <a:rPr lang="fr-FR" sz="1600" b="1" dirty="0" smtClean="0"/>
              <a:t>Noir avec deux fils rouges =0</a:t>
            </a:r>
          </a:p>
          <a:p>
            <a:r>
              <a:rPr lang="fr-FR" sz="1600" b="1" dirty="0" smtClean="0"/>
              <a:t>Noir feuille =4</a:t>
            </a:r>
            <a:endParaRPr lang="fr-FR" sz="1600" b="1" dirty="0"/>
          </a:p>
        </p:txBody>
      </p:sp>
      <p:grpSp>
        <p:nvGrpSpPr>
          <p:cNvPr id="25" name="Groupe 24"/>
          <p:cNvGrpSpPr/>
          <p:nvPr/>
        </p:nvGrpSpPr>
        <p:grpSpPr>
          <a:xfrm>
            <a:off x="3714744" y="2266012"/>
            <a:ext cx="4502057" cy="2591748"/>
            <a:chOff x="3714744" y="2266012"/>
            <a:chExt cx="4502057" cy="2591748"/>
          </a:xfrm>
        </p:grpSpPr>
        <p:sp>
          <p:nvSpPr>
            <p:cNvPr id="6" name="Ellipse 5"/>
            <p:cNvSpPr/>
            <p:nvPr/>
          </p:nvSpPr>
          <p:spPr>
            <a:xfrm>
              <a:off x="5286380" y="2266012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65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429124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16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3714744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0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000628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56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357686" y="446061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6286512" y="290895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78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786446" y="3623334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7000892" y="3623334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69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6427925" y="4480590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715272" y="4480590"/>
              <a:ext cx="501529" cy="3771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79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Connecteur droit 15"/>
            <p:cNvCxnSpPr>
              <a:stCxn id="7" idx="2"/>
              <a:endCxn id="8" idx="0"/>
            </p:cNvCxnSpPr>
            <p:nvPr/>
          </p:nvCxnSpPr>
          <p:spPr>
            <a:xfrm rot="10800000" flipV="1">
              <a:off x="3965510" y="3097538"/>
              <a:ext cx="463615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7" idx="6"/>
              <a:endCxn id="9" idx="0"/>
            </p:cNvCxnSpPr>
            <p:nvPr/>
          </p:nvCxnSpPr>
          <p:spPr>
            <a:xfrm>
              <a:off x="4930653" y="3097539"/>
              <a:ext cx="320740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stCxn id="6" idx="2"/>
              <a:endCxn id="7" idx="0"/>
            </p:cNvCxnSpPr>
            <p:nvPr/>
          </p:nvCxnSpPr>
          <p:spPr>
            <a:xfrm rot="10800000" flipV="1">
              <a:off x="4679890" y="2454596"/>
              <a:ext cx="606491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>
              <a:stCxn id="9" idx="2"/>
              <a:endCxn id="10" idx="0"/>
            </p:cNvCxnSpPr>
            <p:nvPr/>
          </p:nvCxnSpPr>
          <p:spPr>
            <a:xfrm rot="10800000" flipV="1">
              <a:off x="4608452" y="3811918"/>
              <a:ext cx="392177" cy="648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6" idx="6"/>
              <a:endCxn id="11" idx="0"/>
            </p:cNvCxnSpPr>
            <p:nvPr/>
          </p:nvCxnSpPr>
          <p:spPr>
            <a:xfrm>
              <a:off x="5787909" y="2454597"/>
              <a:ext cx="749368" cy="45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1" idx="6"/>
              <a:endCxn id="13" idx="0"/>
            </p:cNvCxnSpPr>
            <p:nvPr/>
          </p:nvCxnSpPr>
          <p:spPr>
            <a:xfrm>
              <a:off x="6788041" y="3097539"/>
              <a:ext cx="463616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3" idx="6"/>
              <a:endCxn id="15" idx="0"/>
            </p:cNvCxnSpPr>
            <p:nvPr/>
          </p:nvCxnSpPr>
          <p:spPr>
            <a:xfrm>
              <a:off x="7502421" y="3811919"/>
              <a:ext cx="463616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3" idx="2"/>
              <a:endCxn id="14" idx="0"/>
            </p:cNvCxnSpPr>
            <p:nvPr/>
          </p:nvCxnSpPr>
          <p:spPr>
            <a:xfrm rot="10800000" flipV="1">
              <a:off x="6678690" y="3811918"/>
              <a:ext cx="322202" cy="668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1" idx="2"/>
              <a:endCxn id="12" idx="0"/>
            </p:cNvCxnSpPr>
            <p:nvPr/>
          </p:nvCxnSpPr>
          <p:spPr>
            <a:xfrm rot="10800000" flipV="1">
              <a:off x="6037212" y="3097538"/>
              <a:ext cx="249301" cy="5257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285720" y="1071546"/>
            <a:ext cx="407196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Suppression pour les </a:t>
            </a:r>
            <a:r>
              <a:rPr lang="en-US" sz="1600" b="1" dirty="0" err="1" smtClean="0"/>
              <a:t>arbres</a:t>
            </a:r>
            <a:r>
              <a:rPr lang="en-US" sz="1600" b="1" dirty="0" smtClean="0"/>
              <a:t>  LLRB 2-3  </a:t>
            </a:r>
          </a:p>
          <a:p>
            <a:endParaRPr lang="en-US" sz="1600" b="1" dirty="0" smtClean="0"/>
          </a:p>
          <a:p>
            <a:r>
              <a:rPr lang="en-US" sz="1600" b="1" dirty="0" err="1" smtClean="0"/>
              <a:t>Basé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l’approche</a:t>
            </a:r>
            <a:r>
              <a:rPr lang="en-US" sz="1600" b="1" dirty="0" smtClean="0"/>
              <a:t> inverse de </a:t>
            </a:r>
            <a:r>
              <a:rPr lang="en-US" sz="1600" b="1" dirty="0" err="1" smtClean="0"/>
              <a:t>l’algorithme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d’insertion</a:t>
            </a:r>
            <a:r>
              <a:rPr lang="en-US" sz="1600" b="1" dirty="0" smtClean="0"/>
              <a:t> Top down d’un </a:t>
            </a:r>
            <a:r>
              <a:rPr lang="en-US" sz="1600" b="1" dirty="0" err="1" smtClean="0"/>
              <a:t>arbre</a:t>
            </a:r>
            <a:r>
              <a:rPr lang="en-US" sz="1600" b="1" dirty="0" smtClean="0"/>
              <a:t> 2-3-4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Pendant la  </a:t>
            </a:r>
            <a:r>
              <a:rPr lang="en-US" sz="1600" b="1" dirty="0" err="1" smtClean="0"/>
              <a:t>recherche</a:t>
            </a:r>
            <a:r>
              <a:rPr lang="en-US" sz="1600" b="1" dirty="0" smtClean="0"/>
              <a:t>: </a:t>
            </a:r>
            <a:r>
              <a:rPr lang="en-US" sz="1600" b="1" dirty="0" err="1" smtClean="0"/>
              <a:t>entreprendre</a:t>
            </a:r>
            <a:r>
              <a:rPr lang="en-US" sz="1600" b="1" dirty="0" smtClean="0"/>
              <a:t> des rotations et les fusions (</a:t>
            </a:r>
            <a:r>
              <a:rPr lang="en-US" sz="1600" b="1" dirty="0" err="1" smtClean="0"/>
              <a:t>Flipcolors</a:t>
            </a:r>
            <a:r>
              <a:rPr lang="en-US" sz="1600" b="1" dirty="0" smtClean="0"/>
              <a:t>) des 4-noeuds  pour </a:t>
            </a:r>
            <a:r>
              <a:rPr lang="en-US" sz="1600" b="1" dirty="0" err="1" smtClean="0"/>
              <a:t>s’assurer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que</a:t>
            </a:r>
            <a:r>
              <a:rPr lang="en-US" sz="1600" b="1" dirty="0" smtClean="0"/>
              <a:t> la </a:t>
            </a:r>
            <a:r>
              <a:rPr lang="en-US" sz="1600" b="1" dirty="0" err="1" smtClean="0"/>
              <a:t>recherche</a:t>
            </a:r>
            <a:r>
              <a:rPr lang="en-US" sz="1600" b="1" dirty="0" smtClean="0"/>
              <a:t> ne </a:t>
            </a:r>
            <a:r>
              <a:rPr lang="en-US" sz="1600" b="1" dirty="0" err="1" smtClean="0"/>
              <a:t>s’arrete</a:t>
            </a:r>
            <a:r>
              <a:rPr lang="en-US" sz="1600" b="1" dirty="0" smtClean="0"/>
              <a:t> pas </a:t>
            </a:r>
            <a:r>
              <a:rPr lang="en-US" sz="1600" b="1" dirty="0" err="1" smtClean="0"/>
              <a:t>sur</a:t>
            </a:r>
            <a:r>
              <a:rPr lang="en-US" sz="1600" b="1" dirty="0" smtClean="0"/>
              <a:t> un 2-noeuds.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De </a:t>
            </a:r>
            <a:r>
              <a:rPr lang="en-US" sz="1600" b="1" dirty="0" err="1" smtClean="0"/>
              <a:t>cette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manière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il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suffit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supprimer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l’élément</a:t>
            </a:r>
            <a:r>
              <a:rPr lang="en-US" sz="1600" b="1" dirty="0" smtClean="0"/>
              <a:t> au </a:t>
            </a:r>
            <a:r>
              <a:rPr lang="en-US" sz="1600" b="1" dirty="0" err="1" smtClean="0"/>
              <a:t>niveau</a:t>
            </a:r>
            <a:r>
              <a:rPr lang="en-US" sz="1600" b="1" dirty="0" smtClean="0"/>
              <a:t> de la </a:t>
            </a:r>
            <a:r>
              <a:rPr lang="en-US" sz="1600" b="1" dirty="0" err="1" smtClean="0"/>
              <a:t>feuille</a:t>
            </a:r>
            <a:r>
              <a:rPr lang="en-US" sz="1600" b="1" dirty="0" smtClean="0"/>
              <a:t>.</a:t>
            </a:r>
          </a:p>
          <a:p>
            <a:endParaRPr lang="en-US" sz="1600" b="1" dirty="0" smtClean="0"/>
          </a:p>
          <a:p>
            <a:r>
              <a:rPr lang="en-US" sz="1600" b="1" dirty="0" err="1" smtClean="0"/>
              <a:t>Utiliser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ensuite</a:t>
            </a:r>
            <a:r>
              <a:rPr lang="en-US" sz="1600" b="1" dirty="0" smtClean="0"/>
              <a:t> la </a:t>
            </a:r>
            <a:r>
              <a:rPr lang="en-US" sz="1600" b="1" dirty="0" err="1" smtClean="0"/>
              <a:t>méthode</a:t>
            </a:r>
            <a:r>
              <a:rPr lang="en-US" sz="1600" b="1" dirty="0" smtClean="0"/>
              <a:t>  </a:t>
            </a:r>
            <a:r>
              <a:rPr lang="en-US" sz="1600" b="1" i="1" dirty="0" err="1" smtClean="0"/>
              <a:t>Fixup</a:t>
            </a:r>
            <a:endParaRPr lang="en-US" sz="1600" b="1" i="1" dirty="0" smtClean="0"/>
          </a:p>
          <a:p>
            <a:r>
              <a:rPr lang="en-US" sz="1600" b="1" dirty="0" smtClean="0"/>
              <a:t>Pour </a:t>
            </a:r>
            <a:r>
              <a:rPr lang="en-US" sz="1600" b="1" dirty="0" err="1" smtClean="0"/>
              <a:t>vérifier</a:t>
            </a:r>
            <a:r>
              <a:rPr lang="en-US" sz="1600" b="1" dirty="0" smtClean="0"/>
              <a:t> les </a:t>
            </a:r>
            <a:r>
              <a:rPr lang="en-US" sz="1600" b="1" dirty="0" err="1" smtClean="0"/>
              <a:t>propriétés</a:t>
            </a:r>
            <a:r>
              <a:rPr lang="en-US" sz="1600" b="1" dirty="0" smtClean="0"/>
              <a:t> LLRB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72132" y="3357562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/>
              <a:t>Suppression pour les </a:t>
            </a:r>
            <a:r>
              <a:rPr lang="en-US" sz="1600" b="1" dirty="0" err="1" smtClean="0"/>
              <a:t>arbres</a:t>
            </a:r>
            <a:r>
              <a:rPr lang="en-US" sz="1600" b="1" dirty="0" smtClean="0"/>
              <a:t>  LLRB 2-4</a:t>
            </a:r>
          </a:p>
          <a:p>
            <a:r>
              <a:rPr lang="en-US" sz="1600" b="1" dirty="0" smtClean="0"/>
              <a:t> </a:t>
            </a:r>
          </a:p>
          <a:p>
            <a:pPr lvl="0"/>
            <a:r>
              <a:rPr lang="en-US" sz="1600" dirty="0" err="1" smtClean="0">
                <a:solidFill>
                  <a:prstClr val="black"/>
                </a:solidFill>
              </a:rPr>
              <a:t>Exige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une</a:t>
            </a:r>
            <a:r>
              <a:rPr lang="en-US" sz="1600" dirty="0" smtClean="0">
                <a:solidFill>
                  <a:prstClr val="black"/>
                </a:solidFill>
              </a:rPr>
              <a:t> rotation </a:t>
            </a:r>
            <a:r>
              <a:rPr lang="en-US" sz="1600" dirty="0" err="1" smtClean="0">
                <a:solidFill>
                  <a:prstClr val="black"/>
                </a:solidFill>
              </a:rPr>
              <a:t>suppléméntaire</a:t>
            </a:r>
            <a:r>
              <a:rPr lang="en-US" sz="1600" dirty="0" smtClean="0">
                <a:solidFill>
                  <a:prstClr val="black"/>
                </a:solidFill>
              </a:rPr>
              <a:t> (</a:t>
            </a:r>
            <a:r>
              <a:rPr lang="en-US" sz="1600" dirty="0" err="1" smtClean="0">
                <a:solidFill>
                  <a:prstClr val="black"/>
                </a:solidFill>
              </a:rPr>
              <a:t>voir</a:t>
            </a:r>
            <a:r>
              <a:rPr lang="en-US" sz="1600" dirty="0" smtClean="0">
                <a:solidFill>
                  <a:prstClr val="black"/>
                </a:solidFill>
              </a:rPr>
              <a:t> technique </a:t>
            </a:r>
            <a:r>
              <a:rPr lang="en-US" sz="1600" dirty="0" err="1" smtClean="0">
                <a:solidFill>
                  <a:prstClr val="black"/>
                </a:solidFill>
              </a:rPr>
              <a:t>ascendante</a:t>
            </a:r>
            <a:r>
              <a:rPr lang="en-US" sz="1600" dirty="0" smtClean="0">
                <a:solidFill>
                  <a:prstClr val="black"/>
                </a:solidFill>
              </a:rPr>
              <a:t> pour les </a:t>
            </a:r>
            <a:r>
              <a:rPr lang="en-US" sz="1600" dirty="0" err="1" smtClean="0">
                <a:solidFill>
                  <a:prstClr val="black"/>
                </a:solidFill>
              </a:rPr>
              <a:t>arbres</a:t>
            </a:r>
            <a:r>
              <a:rPr lang="en-US" sz="1600" dirty="0" smtClean="0">
                <a:solidFill>
                  <a:prstClr val="black"/>
                </a:solidFill>
              </a:rPr>
              <a:t> 2-4)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72132" y="1214422"/>
            <a:ext cx="342902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err="1" smtClean="0"/>
              <a:t>Fixup</a:t>
            </a:r>
            <a:endParaRPr lang="en-US" sz="1400" b="1" i="1" dirty="0" smtClean="0"/>
          </a:p>
          <a:p>
            <a:r>
              <a:rPr lang="en-US" sz="1400" b="1" dirty="0" smtClean="0">
                <a:solidFill>
                  <a:schemeClr val="accent1"/>
                </a:solidFill>
              </a:rPr>
              <a:t>if (</a:t>
            </a:r>
            <a:r>
              <a:rPr lang="en-US" sz="14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400" b="1" dirty="0" smtClean="0">
                <a:solidFill>
                  <a:schemeClr val="accent1"/>
                </a:solidFill>
              </a:rPr>
              <a:t>(</a:t>
            </a:r>
            <a:r>
              <a:rPr lang="en-US" sz="1400" b="1" dirty="0" err="1" smtClean="0">
                <a:solidFill>
                  <a:schemeClr val="accent1"/>
                </a:solidFill>
              </a:rPr>
              <a:t>h.right</a:t>
            </a:r>
            <a:r>
              <a:rPr lang="en-US" sz="1400" b="1" dirty="0" smtClean="0">
                <a:solidFill>
                  <a:schemeClr val="accent1"/>
                </a:solidFill>
              </a:rPr>
              <a:t>) &amp;&amp; !</a:t>
            </a:r>
            <a:r>
              <a:rPr lang="en-US" sz="14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400" b="1" dirty="0" smtClean="0">
                <a:solidFill>
                  <a:schemeClr val="accent1"/>
                </a:solidFill>
              </a:rPr>
              <a:t>(</a:t>
            </a:r>
            <a:r>
              <a:rPr lang="en-US" sz="1400" b="1" dirty="0" err="1" smtClean="0">
                <a:solidFill>
                  <a:schemeClr val="accent1"/>
                </a:solidFill>
              </a:rPr>
              <a:t>h.left</a:t>
            </a:r>
            <a:r>
              <a:rPr lang="en-US" sz="1400" b="1" dirty="0" smtClean="0">
                <a:solidFill>
                  <a:schemeClr val="accent1"/>
                </a:solidFill>
              </a:rPr>
              <a:t>))       </a:t>
            </a:r>
          </a:p>
          <a:p>
            <a:r>
              <a:rPr lang="en-US" sz="1400" b="1" dirty="0" smtClean="0">
                <a:solidFill>
                  <a:schemeClr val="accent1"/>
                </a:solidFill>
              </a:rPr>
              <a:t>     h = </a:t>
            </a:r>
            <a:r>
              <a:rPr lang="en-US" sz="1400" b="1" dirty="0" err="1" smtClean="0">
                <a:solidFill>
                  <a:schemeClr val="accent1"/>
                </a:solidFill>
              </a:rPr>
              <a:t>rotateLeft</a:t>
            </a:r>
            <a:r>
              <a:rPr lang="en-US" sz="1400" b="1" dirty="0" smtClean="0">
                <a:solidFill>
                  <a:schemeClr val="accent1"/>
                </a:solidFill>
              </a:rPr>
              <a:t>(h);</a:t>
            </a:r>
          </a:p>
          <a:p>
            <a:r>
              <a:rPr lang="en-US" sz="1400" b="1" dirty="0" smtClean="0">
                <a:solidFill>
                  <a:schemeClr val="accent1"/>
                </a:solidFill>
              </a:rPr>
              <a:t>if (</a:t>
            </a:r>
            <a:r>
              <a:rPr lang="en-US" sz="14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400" b="1" dirty="0" smtClean="0">
                <a:solidFill>
                  <a:schemeClr val="accent1"/>
                </a:solidFill>
              </a:rPr>
              <a:t>(</a:t>
            </a:r>
            <a:r>
              <a:rPr lang="en-US" sz="1400" b="1" dirty="0" err="1" smtClean="0">
                <a:solidFill>
                  <a:schemeClr val="accent1"/>
                </a:solidFill>
              </a:rPr>
              <a:t>h.left</a:t>
            </a:r>
            <a:r>
              <a:rPr lang="en-US" sz="1400" b="1" dirty="0" smtClean="0">
                <a:solidFill>
                  <a:schemeClr val="accent1"/>
                </a:solidFill>
              </a:rPr>
              <a:t>) &amp;&amp; </a:t>
            </a:r>
            <a:r>
              <a:rPr lang="en-US" sz="14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400" b="1" dirty="0" smtClean="0">
                <a:solidFill>
                  <a:schemeClr val="accent1"/>
                </a:solidFill>
              </a:rPr>
              <a:t>(</a:t>
            </a:r>
            <a:r>
              <a:rPr lang="en-US" sz="1400" b="1" dirty="0" err="1" smtClean="0">
                <a:solidFill>
                  <a:schemeClr val="accent1"/>
                </a:solidFill>
              </a:rPr>
              <a:t>h.left.left</a:t>
            </a:r>
            <a:r>
              <a:rPr lang="en-US" sz="1400" b="1" dirty="0" smtClean="0">
                <a:solidFill>
                  <a:schemeClr val="accent1"/>
                </a:solidFill>
              </a:rPr>
              <a:t>))</a:t>
            </a:r>
          </a:p>
          <a:p>
            <a:r>
              <a:rPr lang="en-US" sz="1400" b="1" dirty="0" smtClean="0">
                <a:solidFill>
                  <a:schemeClr val="accent1"/>
                </a:solidFill>
              </a:rPr>
              <a:t>     h = </a:t>
            </a:r>
            <a:r>
              <a:rPr lang="en-US" sz="1400" b="1" dirty="0" err="1" smtClean="0">
                <a:solidFill>
                  <a:schemeClr val="accent1"/>
                </a:solidFill>
              </a:rPr>
              <a:t>rotateRight</a:t>
            </a:r>
            <a:r>
              <a:rPr lang="en-US" sz="1400" b="1" dirty="0" smtClean="0">
                <a:solidFill>
                  <a:schemeClr val="accent1"/>
                </a:solidFill>
              </a:rPr>
              <a:t>(h);</a:t>
            </a:r>
          </a:p>
          <a:p>
            <a:r>
              <a:rPr lang="fr-FR" sz="1400" b="1" dirty="0" smtClean="0">
                <a:solidFill>
                  <a:schemeClr val="accent1"/>
                </a:solidFill>
              </a:rPr>
              <a:t>if (</a:t>
            </a:r>
            <a:r>
              <a:rPr lang="fr-FR" sz="1400" b="1" dirty="0" err="1" smtClean="0">
                <a:solidFill>
                  <a:schemeClr val="accent1"/>
                </a:solidFill>
              </a:rPr>
              <a:t>isRed</a:t>
            </a:r>
            <a:r>
              <a:rPr lang="fr-FR" sz="1400" b="1" dirty="0" smtClean="0">
                <a:solidFill>
                  <a:schemeClr val="accent1"/>
                </a:solidFill>
              </a:rPr>
              <a:t>(</a:t>
            </a:r>
            <a:r>
              <a:rPr lang="fr-FR" sz="1400" b="1" dirty="0" err="1" smtClean="0">
                <a:solidFill>
                  <a:schemeClr val="accent1"/>
                </a:solidFill>
              </a:rPr>
              <a:t>h.left</a:t>
            </a:r>
            <a:r>
              <a:rPr lang="fr-FR" sz="1400" b="1" dirty="0" smtClean="0">
                <a:solidFill>
                  <a:schemeClr val="accent1"/>
                </a:solidFill>
              </a:rPr>
              <a:t>) &amp;&amp; </a:t>
            </a:r>
            <a:r>
              <a:rPr lang="fr-FR" sz="1400" b="1" dirty="0" err="1" smtClean="0">
                <a:solidFill>
                  <a:schemeClr val="accent1"/>
                </a:solidFill>
              </a:rPr>
              <a:t>isRed</a:t>
            </a:r>
            <a:r>
              <a:rPr lang="fr-FR" sz="1400" b="1" dirty="0" smtClean="0">
                <a:solidFill>
                  <a:schemeClr val="accent1"/>
                </a:solidFill>
              </a:rPr>
              <a:t>(</a:t>
            </a:r>
            <a:r>
              <a:rPr lang="fr-FR" sz="1400" b="1" dirty="0" err="1" smtClean="0">
                <a:solidFill>
                  <a:schemeClr val="accent1"/>
                </a:solidFill>
              </a:rPr>
              <a:t>h.right</a:t>
            </a:r>
            <a:r>
              <a:rPr lang="fr-FR" sz="1400" b="1" dirty="0" smtClean="0">
                <a:solidFill>
                  <a:schemeClr val="accent1"/>
                </a:solidFill>
              </a:rPr>
              <a:t>))     </a:t>
            </a:r>
          </a:p>
          <a:p>
            <a:r>
              <a:rPr lang="fr-FR" sz="1400" b="1" dirty="0" smtClean="0">
                <a:solidFill>
                  <a:schemeClr val="accent1"/>
                </a:solidFill>
              </a:rPr>
              <a:t>     </a:t>
            </a:r>
            <a:r>
              <a:rPr lang="fr-FR" sz="1400" b="1" dirty="0" err="1" smtClean="0">
                <a:solidFill>
                  <a:schemeClr val="accent1"/>
                </a:solidFill>
              </a:rPr>
              <a:t>colorFlip</a:t>
            </a:r>
            <a:r>
              <a:rPr lang="fr-FR" sz="1400" b="1" dirty="0" smtClean="0">
                <a:solidFill>
                  <a:schemeClr val="accent1"/>
                </a:solidFill>
              </a:rPr>
              <a:t>(h);</a:t>
            </a:r>
            <a:endParaRPr lang="en-US" sz="1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85720" y="1071546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Motivation : c</a:t>
            </a:r>
            <a:r>
              <a:rPr lang="en-US" sz="1600" b="1" dirty="0" smtClean="0"/>
              <a:t>ode </a:t>
            </a:r>
            <a:r>
              <a:rPr lang="en-US" sz="1600" b="1" dirty="0" err="1" smtClean="0"/>
              <a:t>actuel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difficile</a:t>
            </a:r>
            <a:r>
              <a:rPr lang="en-US" sz="1600" b="1" dirty="0" smtClean="0"/>
              <a:t> à </a:t>
            </a:r>
            <a:r>
              <a:rPr lang="en-US" sz="1600" b="1" dirty="0" err="1" smtClean="0"/>
              <a:t>maintenir</a:t>
            </a:r>
            <a:r>
              <a:rPr lang="en-US" sz="1600" b="1" dirty="0" smtClean="0"/>
              <a:t> et à </a:t>
            </a:r>
            <a:r>
              <a:rPr lang="en-US" sz="1600" b="1" dirty="0" err="1" smtClean="0"/>
              <a:t>réutiliser</a:t>
            </a:r>
            <a:r>
              <a:rPr lang="en-US" sz="1600" b="1" dirty="0" smtClean="0"/>
              <a:t>  (100 à 200 </a:t>
            </a:r>
            <a:r>
              <a:rPr lang="en-US" sz="1600" b="1" dirty="0" err="1" smtClean="0"/>
              <a:t>lignes</a:t>
            </a:r>
            <a:r>
              <a:rPr lang="en-US" sz="1600" b="1" dirty="0" smtClean="0"/>
              <a:t> de code)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Objectif : Réduire considérable du code 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‘</a:t>
            </a:r>
            <a:r>
              <a:rPr lang="fr-FR" sz="1600" b="1" dirty="0" err="1" smtClean="0"/>
              <a:t>Left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Leaning</a:t>
            </a:r>
            <a:r>
              <a:rPr lang="fr-FR" sz="1600" b="1" dirty="0" smtClean="0"/>
              <a:t>’ : éliminer les fils droits rouges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Solution :  Insertion Top down  (version récursive)</a:t>
            </a:r>
          </a:p>
          <a:p>
            <a:endParaRPr lang="en-US" sz="1600" b="1" dirty="0" smtClean="0"/>
          </a:p>
          <a:p>
            <a:pPr lvl="1"/>
            <a:r>
              <a:rPr lang="en-US" sz="1600" b="1" dirty="0" err="1" smtClean="0"/>
              <a:t>Ajouter</a:t>
            </a:r>
            <a:r>
              <a:rPr lang="en-US" sz="1600" b="1" dirty="0" smtClean="0"/>
              <a:t> 3 </a:t>
            </a:r>
            <a:r>
              <a:rPr lang="en-US" sz="1600" b="1" dirty="0" err="1" smtClean="0"/>
              <a:t>lignes</a:t>
            </a:r>
            <a:r>
              <a:rPr lang="en-US" sz="1600" b="1" dirty="0" smtClean="0"/>
              <a:t> de code à  </a:t>
            </a:r>
            <a:r>
              <a:rPr lang="en-US" sz="1600" b="1" dirty="0" err="1" smtClean="0"/>
              <a:t>l’algorithme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d’insertion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dans</a:t>
            </a:r>
            <a:r>
              <a:rPr lang="en-US" sz="1600" b="1" dirty="0" smtClean="0"/>
              <a:t> un BST 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err="1" smtClean="0"/>
              <a:t>Ajouter</a:t>
            </a:r>
            <a:r>
              <a:rPr lang="en-US" sz="1600" b="1" dirty="0" smtClean="0"/>
              <a:t> 5 </a:t>
            </a:r>
            <a:r>
              <a:rPr lang="en-US" sz="1600" b="1" dirty="0" err="1" smtClean="0"/>
              <a:t>lignes</a:t>
            </a:r>
            <a:r>
              <a:rPr lang="en-US" sz="1600" b="1" dirty="0" smtClean="0"/>
              <a:t> de code pour </a:t>
            </a:r>
            <a:r>
              <a:rPr lang="en-US" sz="1600" b="1" dirty="0" err="1" smtClean="0"/>
              <a:t>supprimer</a:t>
            </a:r>
            <a:r>
              <a:rPr lang="en-US" sz="1600" b="1" dirty="0" smtClean="0"/>
              <a:t> le minimum (maximum)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err="1" smtClean="0"/>
              <a:t>Ajouter</a:t>
            </a:r>
            <a:r>
              <a:rPr lang="en-US" sz="1600" b="1" dirty="0" smtClean="0"/>
              <a:t> 30 </a:t>
            </a:r>
            <a:r>
              <a:rPr lang="en-US" sz="1600" b="1" dirty="0" err="1" smtClean="0"/>
              <a:t>lignes</a:t>
            </a:r>
            <a:r>
              <a:rPr lang="en-US" sz="1600" b="1" dirty="0" smtClean="0"/>
              <a:t> de code pour </a:t>
            </a:r>
            <a:r>
              <a:rPr lang="en-US" sz="1600" b="1" dirty="0" err="1" smtClean="0"/>
              <a:t>l’opération</a:t>
            </a:r>
            <a:r>
              <a:rPr lang="en-US" sz="1600" b="1" dirty="0" smtClean="0"/>
              <a:t>   de suppression</a:t>
            </a:r>
          </a:p>
          <a:p>
            <a:endParaRPr lang="en-US" sz="1600" b="1" i="1" dirty="0" smtClean="0"/>
          </a:p>
          <a:p>
            <a:r>
              <a:rPr lang="en-US" sz="1600" b="1" dirty="0" err="1" smtClean="0"/>
              <a:t>Garder</a:t>
            </a:r>
            <a:r>
              <a:rPr lang="en-US" sz="1600" b="1" dirty="0" smtClean="0"/>
              <a:t> les </a:t>
            </a:r>
            <a:r>
              <a:rPr lang="en-US" sz="1600" b="1" dirty="0" err="1" smtClean="0"/>
              <a:t>opérations</a:t>
            </a:r>
            <a:r>
              <a:rPr lang="en-US" sz="1600" b="1" dirty="0" smtClean="0"/>
              <a:t> : </a:t>
            </a:r>
            <a:r>
              <a:rPr lang="en-US" sz="1600" b="1" dirty="0" err="1" smtClean="0"/>
              <a:t>Eclatement</a:t>
            </a:r>
            <a:r>
              <a:rPr lang="en-US" sz="1600" b="1" dirty="0" smtClean="0"/>
              <a:t>  (</a:t>
            </a:r>
            <a:r>
              <a:rPr lang="en-US" sz="1600" b="1" dirty="0" err="1" smtClean="0"/>
              <a:t>Flipcolor</a:t>
            </a:r>
            <a:r>
              <a:rPr lang="en-US" sz="1600" b="1" dirty="0" smtClean="0"/>
              <a:t>), Rotation  gauche ( </a:t>
            </a:r>
            <a:r>
              <a:rPr lang="en-US" sz="1600" b="1" dirty="0" err="1" smtClean="0"/>
              <a:t>Rotateleft</a:t>
            </a:r>
            <a:r>
              <a:rPr lang="en-US" sz="1600" b="1" dirty="0" smtClean="0"/>
              <a:t> )et rotation </a:t>
            </a:r>
            <a:r>
              <a:rPr lang="en-US" sz="1600" b="1" dirty="0" err="1" smtClean="0"/>
              <a:t>droite</a:t>
            </a:r>
            <a:r>
              <a:rPr lang="en-US" sz="1600" b="1" dirty="0" smtClean="0"/>
              <a:t>( </a:t>
            </a:r>
            <a:r>
              <a:rPr lang="en-US" sz="1600" b="1" dirty="0" err="1" smtClean="0"/>
              <a:t>Rotateright</a:t>
            </a:r>
            <a:r>
              <a:rPr lang="en-US" sz="1600" b="1" dirty="0" smtClean="0"/>
              <a:t>)</a:t>
            </a:r>
          </a:p>
          <a:p>
            <a:endParaRPr lang="fr-FR" sz="1600" b="1" dirty="0" smtClean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107125" y="3964785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43636" y="1000108"/>
            <a:ext cx="2643206" cy="19697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200" b="1" dirty="0" smtClean="0"/>
              <a:t>Rotation gauche</a:t>
            </a:r>
          </a:p>
          <a:p>
            <a:r>
              <a:rPr lang="fr-FR" sz="1200" dirty="0" err="1" smtClean="0"/>
              <a:t>Node</a:t>
            </a:r>
            <a:r>
              <a:rPr lang="fr-FR" sz="1200" dirty="0" smtClean="0"/>
              <a:t> </a:t>
            </a:r>
            <a:r>
              <a:rPr lang="fr-FR" sz="1200" dirty="0" err="1" smtClean="0"/>
              <a:t>rotateLeft</a:t>
            </a:r>
            <a:r>
              <a:rPr lang="fr-FR" sz="1200" dirty="0" smtClean="0"/>
              <a:t>(</a:t>
            </a:r>
            <a:r>
              <a:rPr lang="fr-FR" sz="1200" dirty="0" err="1" smtClean="0"/>
              <a:t>Node</a:t>
            </a:r>
            <a:r>
              <a:rPr lang="fr-FR" sz="1200" dirty="0" smtClean="0"/>
              <a:t> h)</a:t>
            </a:r>
          </a:p>
          <a:p>
            <a:r>
              <a:rPr lang="fr-FR" sz="1200" dirty="0" smtClean="0"/>
              <a:t>{</a:t>
            </a:r>
          </a:p>
          <a:p>
            <a:r>
              <a:rPr lang="fr-FR" sz="1200" dirty="0" smtClean="0"/>
              <a:t>x = </a:t>
            </a:r>
            <a:r>
              <a:rPr lang="fr-FR" sz="1200" dirty="0" err="1" smtClean="0"/>
              <a:t>h.right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h.right</a:t>
            </a:r>
            <a:r>
              <a:rPr lang="fr-FR" sz="1200" dirty="0" smtClean="0"/>
              <a:t> = </a:t>
            </a:r>
            <a:r>
              <a:rPr lang="fr-FR" sz="1200" dirty="0" err="1" smtClean="0"/>
              <a:t>x.left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x.left</a:t>
            </a:r>
            <a:r>
              <a:rPr lang="fr-FR" sz="1200" dirty="0" smtClean="0"/>
              <a:t> = h;</a:t>
            </a:r>
          </a:p>
          <a:p>
            <a:r>
              <a:rPr lang="fr-FR" sz="1200" dirty="0" err="1" smtClean="0"/>
              <a:t>x.color</a:t>
            </a:r>
            <a:r>
              <a:rPr lang="fr-FR" sz="1200" dirty="0" smtClean="0"/>
              <a:t> = </a:t>
            </a:r>
            <a:r>
              <a:rPr lang="fr-FR" sz="1200" dirty="0" err="1" smtClean="0"/>
              <a:t>h.color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h.color</a:t>
            </a:r>
            <a:r>
              <a:rPr lang="fr-FR" sz="1200" dirty="0" smtClean="0"/>
              <a:t> = RED;</a:t>
            </a:r>
          </a:p>
          <a:p>
            <a:r>
              <a:rPr lang="fr-FR" sz="1200" dirty="0" smtClean="0"/>
              <a:t>return x;</a:t>
            </a:r>
          </a:p>
          <a:p>
            <a:r>
              <a:rPr lang="fr-FR" sz="1200" dirty="0" smtClean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6143636" y="3061644"/>
            <a:ext cx="2643206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200" b="1" dirty="0" smtClean="0"/>
              <a:t>Rotation droite</a:t>
            </a:r>
          </a:p>
          <a:p>
            <a:r>
              <a:rPr lang="fr-FR" sz="1200" dirty="0" err="1" smtClean="0"/>
              <a:t>Node</a:t>
            </a:r>
            <a:r>
              <a:rPr lang="fr-FR" sz="1200" dirty="0" smtClean="0"/>
              <a:t> </a:t>
            </a:r>
            <a:r>
              <a:rPr lang="fr-FR" sz="1200" dirty="0" err="1" smtClean="0"/>
              <a:t>rotateRight</a:t>
            </a:r>
            <a:r>
              <a:rPr lang="fr-FR" sz="1200" dirty="0" smtClean="0"/>
              <a:t>(</a:t>
            </a:r>
            <a:r>
              <a:rPr lang="fr-FR" sz="1200" dirty="0" err="1" smtClean="0"/>
              <a:t>Node</a:t>
            </a:r>
            <a:r>
              <a:rPr lang="fr-FR" sz="1200" dirty="0" smtClean="0"/>
              <a:t> h)</a:t>
            </a:r>
          </a:p>
          <a:p>
            <a:r>
              <a:rPr lang="fr-FR" sz="1200" dirty="0" smtClean="0"/>
              <a:t>{</a:t>
            </a:r>
          </a:p>
          <a:p>
            <a:r>
              <a:rPr lang="fr-FR" sz="1200" dirty="0" smtClean="0"/>
              <a:t>x = </a:t>
            </a:r>
            <a:r>
              <a:rPr lang="fr-FR" sz="1200" dirty="0" err="1" smtClean="0"/>
              <a:t>h.left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h.left</a:t>
            </a:r>
            <a:r>
              <a:rPr lang="fr-FR" sz="1200" dirty="0" smtClean="0"/>
              <a:t>= </a:t>
            </a:r>
            <a:r>
              <a:rPr lang="fr-FR" sz="1200" dirty="0" err="1" smtClean="0"/>
              <a:t>x.right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x.right</a:t>
            </a:r>
            <a:r>
              <a:rPr lang="fr-FR" sz="1200" dirty="0" smtClean="0"/>
              <a:t>= h;</a:t>
            </a:r>
          </a:p>
          <a:p>
            <a:r>
              <a:rPr lang="fr-FR" sz="1200" dirty="0" err="1" smtClean="0"/>
              <a:t>x.color</a:t>
            </a:r>
            <a:r>
              <a:rPr lang="fr-FR" sz="1200" dirty="0" smtClean="0"/>
              <a:t> = </a:t>
            </a:r>
            <a:r>
              <a:rPr lang="fr-FR" sz="1200" dirty="0" err="1" smtClean="0"/>
              <a:t>h.color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h.color</a:t>
            </a:r>
            <a:r>
              <a:rPr lang="fr-FR" sz="1200" dirty="0" smtClean="0"/>
              <a:t> = RED;</a:t>
            </a:r>
          </a:p>
          <a:p>
            <a:r>
              <a:rPr lang="fr-FR" sz="1200" dirty="0" smtClean="0"/>
              <a:t>return x;</a:t>
            </a:r>
          </a:p>
          <a:p>
            <a:r>
              <a:rPr lang="fr-FR" sz="1200" dirty="0" smtClean="0"/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143636" y="5115839"/>
            <a:ext cx="264324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200" b="1" dirty="0" smtClean="0"/>
              <a:t>Eclatement/Fusion d’un 4-</a:t>
            </a:r>
            <a:r>
              <a:rPr lang="fr-FR" sz="1200" b="1" dirty="0" err="1" smtClean="0"/>
              <a:t>noeud</a:t>
            </a:r>
            <a:endParaRPr lang="fr-FR" sz="1200" b="1" dirty="0" smtClean="0"/>
          </a:p>
          <a:p>
            <a:r>
              <a:rPr lang="fr-FR" sz="1200" dirty="0" err="1" smtClean="0"/>
              <a:t>void</a:t>
            </a:r>
            <a:r>
              <a:rPr lang="fr-FR" sz="1200" dirty="0" smtClean="0"/>
              <a:t> </a:t>
            </a:r>
            <a:r>
              <a:rPr lang="fr-FR" sz="1200" dirty="0" err="1" smtClean="0"/>
              <a:t>flipColors</a:t>
            </a:r>
            <a:r>
              <a:rPr lang="fr-FR" sz="1200" dirty="0" smtClean="0"/>
              <a:t>(</a:t>
            </a:r>
            <a:r>
              <a:rPr lang="fr-FR" sz="1200" dirty="0" err="1" smtClean="0"/>
              <a:t>Node</a:t>
            </a:r>
            <a:r>
              <a:rPr lang="fr-FR" sz="1200" dirty="0" smtClean="0"/>
              <a:t> h)</a:t>
            </a:r>
          </a:p>
          <a:p>
            <a:r>
              <a:rPr lang="fr-FR" sz="1200" dirty="0" smtClean="0"/>
              <a:t>{</a:t>
            </a:r>
          </a:p>
          <a:p>
            <a:r>
              <a:rPr lang="fr-FR" sz="1200" dirty="0" err="1" smtClean="0"/>
              <a:t>h.color</a:t>
            </a:r>
            <a:r>
              <a:rPr lang="fr-FR" sz="1200" dirty="0" smtClean="0"/>
              <a:t> = !</a:t>
            </a:r>
            <a:r>
              <a:rPr lang="fr-FR" sz="1200" dirty="0" err="1" smtClean="0"/>
              <a:t>h.color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h.left.color</a:t>
            </a:r>
            <a:r>
              <a:rPr lang="fr-FR" sz="1200" dirty="0" smtClean="0"/>
              <a:t> = !</a:t>
            </a:r>
            <a:r>
              <a:rPr lang="fr-FR" sz="1200" dirty="0" err="1" smtClean="0"/>
              <a:t>h.left.color</a:t>
            </a:r>
            <a:r>
              <a:rPr lang="fr-FR" sz="1200" dirty="0" smtClean="0"/>
              <a:t>;</a:t>
            </a:r>
          </a:p>
          <a:p>
            <a:r>
              <a:rPr lang="fr-FR" sz="1200" dirty="0" err="1" smtClean="0"/>
              <a:t>h.right</a:t>
            </a:r>
            <a:r>
              <a:rPr lang="fr-FR" sz="1200" dirty="0" smtClean="0"/>
              <a:t>.</a:t>
            </a:r>
            <a:r>
              <a:rPr lang="fr-FR" sz="1200" dirty="0" err="1" smtClean="0"/>
              <a:t>color</a:t>
            </a:r>
            <a:r>
              <a:rPr lang="fr-FR" sz="1200" dirty="0" smtClean="0"/>
              <a:t> = !</a:t>
            </a:r>
            <a:r>
              <a:rPr lang="fr-FR" sz="1200" dirty="0" err="1" smtClean="0"/>
              <a:t>h.right</a:t>
            </a:r>
            <a:r>
              <a:rPr lang="fr-FR" sz="1200" dirty="0" smtClean="0"/>
              <a:t>.</a:t>
            </a:r>
            <a:r>
              <a:rPr lang="fr-FR" sz="1200" dirty="0" err="1" smtClean="0"/>
              <a:t>color</a:t>
            </a:r>
            <a:r>
              <a:rPr lang="fr-FR" sz="1200" dirty="0" smtClean="0"/>
              <a:t>;</a:t>
            </a:r>
          </a:p>
          <a:p>
            <a:r>
              <a:rPr lang="fr-FR" sz="1200" dirty="0" smtClean="0"/>
              <a:t>}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grpSp>
        <p:nvGrpSpPr>
          <p:cNvPr id="26" name="Groupe 25"/>
          <p:cNvGrpSpPr/>
          <p:nvPr/>
        </p:nvGrpSpPr>
        <p:grpSpPr>
          <a:xfrm>
            <a:off x="642910" y="1062969"/>
            <a:ext cx="1565785" cy="1507981"/>
            <a:chOff x="785786" y="1206639"/>
            <a:chExt cx="1565785" cy="1507981"/>
          </a:xfrm>
        </p:grpSpPr>
        <p:sp>
          <p:nvSpPr>
            <p:cNvPr id="9" name="Ellipse 8"/>
            <p:cNvSpPr/>
            <p:nvPr/>
          </p:nvSpPr>
          <p:spPr>
            <a:xfrm>
              <a:off x="1663461" y="233745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785786" y="1708834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11"/>
            <p:cNvCxnSpPr>
              <a:stCxn id="10" idx="0"/>
            </p:cNvCxnSpPr>
            <p:nvPr/>
          </p:nvCxnSpPr>
          <p:spPr>
            <a:xfrm rot="5400000" flipH="1" flipV="1">
              <a:off x="785104" y="1457389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10" idx="6"/>
              <a:endCxn id="9" idx="0"/>
            </p:cNvCxnSpPr>
            <p:nvPr/>
          </p:nvCxnSpPr>
          <p:spPr>
            <a:xfrm>
              <a:off x="1287315" y="1897419"/>
              <a:ext cx="626911" cy="44003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2102299" y="2086004"/>
              <a:ext cx="249272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224624" y="1536648"/>
              <a:ext cx="266153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3060159" y="1072340"/>
            <a:ext cx="1440403" cy="1570842"/>
            <a:chOff x="2917283" y="1143778"/>
            <a:chExt cx="1440403" cy="1570842"/>
          </a:xfrm>
        </p:grpSpPr>
        <p:sp>
          <p:nvSpPr>
            <p:cNvPr id="17" name="Ellipse 16"/>
            <p:cNvSpPr/>
            <p:nvPr/>
          </p:nvSpPr>
          <p:spPr>
            <a:xfrm>
              <a:off x="2917283" y="233745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732267" y="1645972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18"/>
            <p:cNvCxnSpPr>
              <a:stCxn id="18" idx="0"/>
            </p:cNvCxnSpPr>
            <p:nvPr/>
          </p:nvCxnSpPr>
          <p:spPr>
            <a:xfrm rot="5400000" flipH="1" flipV="1">
              <a:off x="3731585" y="1394528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8" idx="2"/>
              <a:endCxn id="17" idx="0"/>
            </p:cNvCxnSpPr>
            <p:nvPr/>
          </p:nvCxnSpPr>
          <p:spPr>
            <a:xfrm rot="10800000" flipV="1">
              <a:off x="3168047" y="1834557"/>
              <a:ext cx="564220" cy="50289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4108414" y="1394526"/>
              <a:ext cx="249272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917283" y="1960280"/>
              <a:ext cx="266153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500034" y="3151031"/>
            <a:ext cx="1494419" cy="1570842"/>
            <a:chOff x="2917283" y="1143778"/>
            <a:chExt cx="1494419" cy="1570842"/>
          </a:xfrm>
        </p:grpSpPr>
        <p:sp>
          <p:nvSpPr>
            <p:cNvPr id="30" name="Ellipse 29"/>
            <p:cNvSpPr/>
            <p:nvPr/>
          </p:nvSpPr>
          <p:spPr>
            <a:xfrm>
              <a:off x="2917283" y="233745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3732267" y="1645972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31"/>
            <p:cNvCxnSpPr>
              <a:stCxn id="31" idx="0"/>
            </p:cNvCxnSpPr>
            <p:nvPr/>
          </p:nvCxnSpPr>
          <p:spPr>
            <a:xfrm rot="5400000" flipH="1" flipV="1">
              <a:off x="3731585" y="1394528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31" idx="2"/>
              <a:endCxn id="30" idx="0"/>
            </p:cNvCxnSpPr>
            <p:nvPr/>
          </p:nvCxnSpPr>
          <p:spPr>
            <a:xfrm rot="10800000" flipV="1">
              <a:off x="3168047" y="1834557"/>
              <a:ext cx="564220" cy="50289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ZoneTexte 33"/>
            <p:cNvSpPr txBox="1"/>
            <p:nvPr/>
          </p:nvSpPr>
          <p:spPr>
            <a:xfrm>
              <a:off x="4108414" y="13945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2917283" y="1960280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3071802" y="3143248"/>
            <a:ext cx="1619801" cy="1507981"/>
            <a:chOff x="785786" y="1206639"/>
            <a:chExt cx="1619801" cy="1507981"/>
          </a:xfrm>
        </p:grpSpPr>
        <p:sp>
          <p:nvSpPr>
            <p:cNvPr id="45" name="Ellipse 44"/>
            <p:cNvSpPr/>
            <p:nvPr/>
          </p:nvSpPr>
          <p:spPr>
            <a:xfrm>
              <a:off x="1663461" y="233745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785786" y="1708834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Connecteur droit 46"/>
            <p:cNvCxnSpPr>
              <a:stCxn id="46" idx="0"/>
            </p:cNvCxnSpPr>
            <p:nvPr/>
          </p:nvCxnSpPr>
          <p:spPr>
            <a:xfrm rot="5400000" flipH="1" flipV="1">
              <a:off x="785104" y="1457389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>
              <a:stCxn id="46" idx="6"/>
              <a:endCxn id="45" idx="0"/>
            </p:cNvCxnSpPr>
            <p:nvPr/>
          </p:nvCxnSpPr>
          <p:spPr>
            <a:xfrm>
              <a:off x="1287315" y="1897419"/>
              <a:ext cx="626911" cy="44003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ZoneTexte 48"/>
            <p:cNvSpPr txBox="1"/>
            <p:nvPr/>
          </p:nvSpPr>
          <p:spPr>
            <a:xfrm>
              <a:off x="2102299" y="2086004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224624" y="1536648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500034" y="5072074"/>
            <a:ext cx="2392412" cy="1523005"/>
            <a:chOff x="642910" y="5072074"/>
            <a:chExt cx="2392412" cy="1523005"/>
          </a:xfrm>
        </p:grpSpPr>
        <p:sp>
          <p:nvSpPr>
            <p:cNvPr id="57" name="ZoneTexte 56"/>
            <p:cNvSpPr txBox="1"/>
            <p:nvPr/>
          </p:nvSpPr>
          <p:spPr>
            <a:xfrm>
              <a:off x="2786050" y="5951439"/>
              <a:ext cx="249272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342853" y="6202885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c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Ellipse 53"/>
            <p:cNvSpPr/>
            <p:nvPr/>
          </p:nvSpPr>
          <p:spPr>
            <a:xfrm>
              <a:off x="1465178" y="5574269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54"/>
            <p:cNvCxnSpPr>
              <a:stCxn id="54" idx="0"/>
            </p:cNvCxnSpPr>
            <p:nvPr/>
          </p:nvCxnSpPr>
          <p:spPr>
            <a:xfrm rot="5400000" flipH="1" flipV="1">
              <a:off x="1464496" y="5322824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>
              <a:stCxn id="54" idx="6"/>
              <a:endCxn id="52" idx="0"/>
            </p:cNvCxnSpPr>
            <p:nvPr/>
          </p:nvCxnSpPr>
          <p:spPr>
            <a:xfrm>
              <a:off x="1966707" y="5762854"/>
              <a:ext cx="626911" cy="44003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ZoneTexte 57"/>
            <p:cNvSpPr txBox="1"/>
            <p:nvPr/>
          </p:nvSpPr>
          <p:spPr>
            <a:xfrm>
              <a:off x="1904016" y="5402083"/>
              <a:ext cx="266153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  <p:sp>
          <p:nvSpPr>
            <p:cNvPr id="59" name="Ellipse 58"/>
            <p:cNvSpPr/>
            <p:nvPr/>
          </p:nvSpPr>
          <p:spPr>
            <a:xfrm>
              <a:off x="642910" y="6217909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Connecteur droit 59"/>
            <p:cNvCxnSpPr/>
            <p:nvPr/>
          </p:nvCxnSpPr>
          <p:spPr>
            <a:xfrm rot="10800000" flipV="1">
              <a:off x="893674" y="5715016"/>
              <a:ext cx="564220" cy="50289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Groupe 70"/>
          <p:cNvGrpSpPr/>
          <p:nvPr/>
        </p:nvGrpSpPr>
        <p:grpSpPr>
          <a:xfrm>
            <a:off x="3596646" y="5099255"/>
            <a:ext cx="2388053" cy="1523005"/>
            <a:chOff x="3596646" y="5099255"/>
            <a:chExt cx="2388053" cy="1523005"/>
          </a:xfrm>
        </p:grpSpPr>
        <p:sp>
          <p:nvSpPr>
            <p:cNvPr id="61" name="Ellipse 60"/>
            <p:cNvSpPr/>
            <p:nvPr/>
          </p:nvSpPr>
          <p:spPr>
            <a:xfrm>
              <a:off x="5296589" y="6230066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c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Ellipse 61"/>
            <p:cNvSpPr/>
            <p:nvPr/>
          </p:nvSpPr>
          <p:spPr>
            <a:xfrm>
              <a:off x="4418914" y="5601450"/>
              <a:ext cx="501529" cy="3771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Connecteur droit 62"/>
            <p:cNvCxnSpPr>
              <a:stCxn id="62" idx="0"/>
            </p:cNvCxnSpPr>
            <p:nvPr/>
          </p:nvCxnSpPr>
          <p:spPr>
            <a:xfrm rot="5400000" flipH="1" flipV="1">
              <a:off x="4418232" y="5350005"/>
              <a:ext cx="502893" cy="13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>
              <a:stCxn id="62" idx="6"/>
              <a:endCxn id="61" idx="0"/>
            </p:cNvCxnSpPr>
            <p:nvPr/>
          </p:nvCxnSpPr>
          <p:spPr>
            <a:xfrm>
              <a:off x="4920443" y="5790035"/>
              <a:ext cx="626911" cy="44003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ZoneTexte 64"/>
            <p:cNvSpPr txBox="1"/>
            <p:nvPr/>
          </p:nvSpPr>
          <p:spPr>
            <a:xfrm>
              <a:off x="5735427" y="5978620"/>
              <a:ext cx="249272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x</a:t>
              </a:r>
              <a:endParaRPr lang="fr-FR" sz="1600" dirty="0"/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4857752" y="5429264"/>
              <a:ext cx="266153" cy="29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h</a:t>
              </a:r>
              <a:endParaRPr lang="fr-FR" sz="1600" dirty="0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596646" y="6245090"/>
              <a:ext cx="501529" cy="3771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b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Connecteur droit 67"/>
            <p:cNvCxnSpPr/>
            <p:nvPr/>
          </p:nvCxnSpPr>
          <p:spPr>
            <a:xfrm rot="10800000" flipV="1">
              <a:off x="3847410" y="5742197"/>
              <a:ext cx="564220" cy="50289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Double flèche horizontale 71"/>
          <p:cNvSpPr/>
          <p:nvPr/>
        </p:nvSpPr>
        <p:spPr>
          <a:xfrm>
            <a:off x="2643174" y="5500702"/>
            <a:ext cx="1000132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lèche courbée vers le haut 72"/>
          <p:cNvSpPr/>
          <p:nvPr/>
        </p:nvSpPr>
        <p:spPr>
          <a:xfrm rot="10800000">
            <a:off x="2071670" y="1428736"/>
            <a:ext cx="857256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5" name="Flèche courbée vers le bas 74"/>
          <p:cNvSpPr/>
          <p:nvPr/>
        </p:nvSpPr>
        <p:spPr>
          <a:xfrm>
            <a:off x="2143108" y="3071810"/>
            <a:ext cx="816894" cy="3651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785918" y="1071546"/>
            <a:ext cx="15744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Rotation gauche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714480" y="2714620"/>
            <a:ext cx="1532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Rotation droite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714480" y="5072074"/>
            <a:ext cx="29430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Eclatement/Fusion d’un 4-</a:t>
            </a:r>
            <a:r>
              <a:rPr lang="fr-FR" sz="1400" b="1" dirty="0" err="1" smtClean="0"/>
              <a:t>noeud</a:t>
            </a:r>
            <a:endParaRPr lang="fr-F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2" grpId="0" animBg="1"/>
      <p:bldP spid="73" grpId="0" animBg="1"/>
      <p:bldP spid="75" grpId="0" animBg="1"/>
      <p:bldP spid="76" grpId="0"/>
      <p:bldP spid="77" grpId="0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6143636" y="4857760"/>
            <a:ext cx="2108713" cy="541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/>
              <a:t>Les nouveaux </a:t>
            </a:r>
            <a:r>
              <a:rPr lang="en-US" sz="1400" i="1" dirty="0" err="1" smtClean="0"/>
              <a:t>noeuds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sont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toujours</a:t>
            </a:r>
            <a:r>
              <a:rPr lang="en-US" sz="1400" i="1" dirty="0" smtClean="0"/>
              <a:t> Rouge</a:t>
            </a:r>
          </a:p>
        </p:txBody>
      </p:sp>
      <p:sp>
        <p:nvSpPr>
          <p:cNvPr id="9" name="Rectangle 8"/>
          <p:cNvSpPr/>
          <p:nvPr/>
        </p:nvSpPr>
        <p:spPr>
          <a:xfrm>
            <a:off x="6215074" y="3643314"/>
            <a:ext cx="1827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/>
              <a:t>Boolean </a:t>
            </a:r>
            <a:r>
              <a:rPr lang="en-US" sz="1400" i="1" dirty="0" err="1" smtClean="0"/>
              <a:t>représente</a:t>
            </a:r>
            <a:r>
              <a:rPr lang="en-US" sz="1400" i="1" dirty="0" smtClean="0"/>
              <a:t> un champ à un bit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6050181"/>
            <a:ext cx="83582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Code Java pour implémenter   les arbres LLRB  ( Arbre de recherche binaire sans le code en bleu)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1071546"/>
            <a:ext cx="535785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public class LLRB&lt;Key extends Comparable&lt;Key&gt;, Value&gt;</a:t>
            </a:r>
          </a:p>
          <a:p>
            <a:r>
              <a:rPr lang="fr-FR" sz="1600" b="1" dirty="0" smtClean="0"/>
              <a:t>{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private static final </a:t>
            </a:r>
            <a:r>
              <a:rPr lang="en-US" sz="1600" b="1" dirty="0" err="1" smtClean="0">
                <a:solidFill>
                  <a:schemeClr val="accent1"/>
                </a:solidFill>
              </a:rPr>
              <a:t>boolean</a:t>
            </a:r>
            <a:r>
              <a:rPr lang="en-US" sz="1600" b="1" dirty="0" smtClean="0">
                <a:solidFill>
                  <a:schemeClr val="accent1"/>
                </a:solidFill>
              </a:rPr>
              <a:t> RED = true;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private static final </a:t>
            </a:r>
            <a:r>
              <a:rPr lang="en-US" sz="1600" b="1" dirty="0" err="1" smtClean="0">
                <a:solidFill>
                  <a:schemeClr val="accent1"/>
                </a:solidFill>
              </a:rPr>
              <a:t>boolean</a:t>
            </a:r>
            <a:r>
              <a:rPr lang="en-US" sz="1600" b="1" dirty="0" smtClean="0">
                <a:solidFill>
                  <a:schemeClr val="accent1"/>
                </a:solidFill>
              </a:rPr>
              <a:t> BLACK = false;</a:t>
            </a:r>
          </a:p>
          <a:p>
            <a:r>
              <a:rPr lang="fr-FR" sz="1600" b="1" dirty="0" err="1" smtClean="0"/>
              <a:t>private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Node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root</a:t>
            </a:r>
            <a:r>
              <a:rPr lang="fr-FR" sz="1600" b="1" dirty="0" smtClean="0"/>
              <a:t>;</a:t>
            </a:r>
          </a:p>
          <a:p>
            <a:r>
              <a:rPr lang="fr-FR" sz="1600" b="1" dirty="0" err="1" smtClean="0"/>
              <a:t>private</a:t>
            </a:r>
            <a:r>
              <a:rPr lang="fr-FR" sz="1600" b="1" dirty="0" smtClean="0"/>
              <a:t> class </a:t>
            </a:r>
            <a:r>
              <a:rPr lang="fr-FR" sz="1600" b="1" dirty="0" err="1" smtClean="0"/>
              <a:t>Node</a:t>
            </a:r>
            <a:endParaRPr lang="fr-FR" sz="1600" b="1" dirty="0" smtClean="0"/>
          </a:p>
          <a:p>
            <a:r>
              <a:rPr lang="fr-FR" sz="1600" b="1" dirty="0" smtClean="0"/>
              <a:t>{</a:t>
            </a:r>
          </a:p>
          <a:p>
            <a:r>
              <a:rPr lang="fr-FR" sz="1600" b="1" dirty="0" err="1" smtClean="0"/>
              <a:t>private</a:t>
            </a:r>
            <a:r>
              <a:rPr lang="fr-FR" sz="1600" b="1" dirty="0" smtClean="0"/>
              <a:t> Key </a:t>
            </a:r>
            <a:r>
              <a:rPr lang="fr-FR" sz="1600" b="1" dirty="0" err="1" smtClean="0"/>
              <a:t>key</a:t>
            </a:r>
            <a:r>
              <a:rPr lang="fr-FR" sz="1600" b="1" dirty="0" smtClean="0"/>
              <a:t>;</a:t>
            </a:r>
          </a:p>
          <a:p>
            <a:r>
              <a:rPr lang="fr-FR" sz="1600" b="1" dirty="0" err="1" smtClean="0"/>
              <a:t>private</a:t>
            </a:r>
            <a:r>
              <a:rPr lang="fr-FR" sz="1600" b="1" dirty="0" smtClean="0"/>
              <a:t> Value val;</a:t>
            </a:r>
          </a:p>
          <a:p>
            <a:r>
              <a:rPr lang="fr-FR" sz="1600" b="1" dirty="0" err="1" smtClean="0"/>
              <a:t>private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Node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left</a:t>
            </a:r>
            <a:r>
              <a:rPr lang="fr-FR" sz="1600" b="1" dirty="0" smtClean="0"/>
              <a:t>, right;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private</a:t>
            </a:r>
            <a:r>
              <a:rPr lang="fr-FR" sz="1600" b="1" dirty="0" smtClean="0">
                <a:solidFill>
                  <a:schemeClr val="accent1"/>
                </a:solidFill>
              </a:rPr>
              <a:t> </a:t>
            </a:r>
            <a:r>
              <a:rPr lang="fr-FR" sz="1600" b="1" dirty="0" err="1" smtClean="0">
                <a:solidFill>
                  <a:schemeClr val="accent1"/>
                </a:solidFill>
              </a:rPr>
              <a:t>boolean</a:t>
            </a:r>
            <a:r>
              <a:rPr lang="fr-FR" sz="1600" b="1" dirty="0" smtClean="0">
                <a:solidFill>
                  <a:schemeClr val="accent1"/>
                </a:solidFill>
              </a:rPr>
              <a:t> </a:t>
            </a:r>
            <a:r>
              <a:rPr lang="fr-FR" sz="1600" b="1" dirty="0" err="1" smtClean="0">
                <a:solidFill>
                  <a:schemeClr val="accent1"/>
                </a:solidFill>
              </a:rPr>
              <a:t>color</a:t>
            </a:r>
            <a:r>
              <a:rPr lang="fr-FR" sz="1600" b="1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fr-FR" sz="1600" b="1" dirty="0" err="1" smtClean="0"/>
              <a:t>Node</a:t>
            </a:r>
            <a:r>
              <a:rPr lang="fr-FR" sz="1600" b="1" dirty="0" smtClean="0"/>
              <a:t>(Key </a:t>
            </a:r>
            <a:r>
              <a:rPr lang="fr-FR" sz="1600" b="1" dirty="0" err="1" smtClean="0"/>
              <a:t>key</a:t>
            </a:r>
            <a:r>
              <a:rPr lang="fr-FR" sz="1600" b="1" dirty="0" smtClean="0"/>
              <a:t>, Value val)</a:t>
            </a:r>
          </a:p>
          <a:p>
            <a:r>
              <a:rPr lang="fr-FR" sz="1600" b="1" dirty="0" smtClean="0"/>
              <a:t>{</a:t>
            </a:r>
          </a:p>
          <a:p>
            <a:r>
              <a:rPr lang="fr-FR" sz="1600" b="1" dirty="0" smtClean="0"/>
              <a:t>this.key = </a:t>
            </a:r>
            <a:r>
              <a:rPr lang="fr-FR" sz="1600" b="1" dirty="0" err="1" smtClean="0"/>
              <a:t>key</a:t>
            </a:r>
            <a:r>
              <a:rPr lang="fr-FR" sz="1600" b="1" dirty="0" smtClean="0"/>
              <a:t>;</a:t>
            </a:r>
          </a:p>
          <a:p>
            <a:r>
              <a:rPr lang="fr-FR" sz="1600" b="1" dirty="0" smtClean="0"/>
              <a:t>this.val = val;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this.color</a:t>
            </a:r>
            <a:r>
              <a:rPr lang="fr-FR" sz="1600" b="1" dirty="0" smtClean="0">
                <a:solidFill>
                  <a:schemeClr val="accent1"/>
                </a:solidFill>
              </a:rPr>
              <a:t> = RED;</a:t>
            </a:r>
          </a:p>
          <a:p>
            <a:r>
              <a:rPr lang="fr-FR" sz="1600" b="1" dirty="0" smtClean="0"/>
              <a:t>}</a:t>
            </a:r>
          </a:p>
          <a:p>
            <a:r>
              <a:rPr lang="fr-FR" sz="1600" b="1" dirty="0" smtClean="0"/>
              <a:t>}</a:t>
            </a:r>
          </a:p>
        </p:txBody>
      </p:sp>
      <p:cxnSp>
        <p:nvCxnSpPr>
          <p:cNvPr id="14" name="Connecteur droit avec flèche 13"/>
          <p:cNvCxnSpPr>
            <a:stCxn id="9" idx="1"/>
          </p:cNvCxnSpPr>
          <p:nvPr/>
        </p:nvCxnSpPr>
        <p:spPr>
          <a:xfrm rot="10800000" flipV="1">
            <a:off x="2643174" y="3904924"/>
            <a:ext cx="3571900" cy="24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7" idx="1"/>
          </p:cNvCxnSpPr>
          <p:nvPr/>
        </p:nvCxnSpPr>
        <p:spPr>
          <a:xfrm rot="10800000" flipV="1">
            <a:off x="2143108" y="5128688"/>
            <a:ext cx="4000528" cy="148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5" name="Rectangle 4"/>
          <p:cNvSpPr/>
          <p:nvPr/>
        </p:nvSpPr>
        <p:spPr>
          <a:xfrm>
            <a:off x="285720" y="1071546"/>
            <a:ext cx="53578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public Value </a:t>
            </a:r>
            <a:r>
              <a:rPr lang="fr-FR" sz="1600" b="1" dirty="0" err="1" smtClean="0"/>
              <a:t>search</a:t>
            </a:r>
            <a:r>
              <a:rPr lang="fr-FR" sz="1600" b="1" dirty="0" smtClean="0"/>
              <a:t>(Key </a:t>
            </a:r>
            <a:r>
              <a:rPr lang="fr-FR" sz="1600" b="1" dirty="0" err="1" smtClean="0"/>
              <a:t>key</a:t>
            </a:r>
            <a:r>
              <a:rPr lang="fr-FR" sz="1600" b="1" dirty="0" smtClean="0"/>
              <a:t>)</a:t>
            </a:r>
          </a:p>
          <a:p>
            <a:r>
              <a:rPr lang="fr-FR" sz="1600" b="1" dirty="0" smtClean="0"/>
              <a:t>{</a:t>
            </a:r>
          </a:p>
          <a:p>
            <a:r>
              <a:rPr lang="fr-FR" sz="1600" b="1" dirty="0" err="1" smtClean="0"/>
              <a:t>Node</a:t>
            </a:r>
            <a:r>
              <a:rPr lang="fr-FR" sz="1600" b="1" dirty="0" smtClean="0"/>
              <a:t> x = </a:t>
            </a:r>
            <a:r>
              <a:rPr lang="fr-FR" sz="1600" b="1" dirty="0" err="1" smtClean="0"/>
              <a:t>root</a:t>
            </a:r>
            <a:r>
              <a:rPr lang="fr-FR" sz="1600" b="1" dirty="0" smtClean="0"/>
              <a:t>;</a:t>
            </a:r>
          </a:p>
          <a:p>
            <a:r>
              <a:rPr lang="fr-FR" sz="1600" b="1" dirty="0" err="1" smtClean="0"/>
              <a:t>while</a:t>
            </a:r>
            <a:r>
              <a:rPr lang="fr-FR" sz="1600" b="1" dirty="0" smtClean="0"/>
              <a:t> (x != </a:t>
            </a:r>
            <a:r>
              <a:rPr lang="fr-FR" sz="1600" b="1" dirty="0" err="1" smtClean="0"/>
              <a:t>null</a:t>
            </a:r>
            <a:r>
              <a:rPr lang="fr-FR" sz="1600" b="1" dirty="0" smtClean="0"/>
              <a:t>)</a:t>
            </a:r>
          </a:p>
          <a:p>
            <a:r>
              <a:rPr lang="fr-FR" sz="1600" b="1" dirty="0" smtClean="0"/>
              <a:t>{</a:t>
            </a:r>
          </a:p>
          <a:p>
            <a:r>
              <a:rPr lang="fr-FR" sz="1600" b="1" dirty="0" err="1" smtClean="0"/>
              <a:t>int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cmp</a:t>
            </a:r>
            <a:r>
              <a:rPr lang="fr-FR" sz="1600" b="1" dirty="0" smtClean="0"/>
              <a:t> = </a:t>
            </a:r>
            <a:r>
              <a:rPr lang="fr-FR" sz="1600" b="1" dirty="0" err="1" smtClean="0"/>
              <a:t>key.compareTo</a:t>
            </a:r>
            <a:r>
              <a:rPr lang="fr-FR" sz="1600" b="1" dirty="0" smtClean="0"/>
              <a:t>(x.key);</a:t>
            </a:r>
          </a:p>
          <a:p>
            <a:r>
              <a:rPr lang="en-US" sz="1600" b="1" dirty="0" smtClean="0"/>
              <a:t>if (</a:t>
            </a:r>
            <a:r>
              <a:rPr lang="en-US" sz="1600" b="1" dirty="0" err="1" smtClean="0"/>
              <a:t>cmp</a:t>
            </a:r>
            <a:r>
              <a:rPr lang="en-US" sz="1600" b="1" dirty="0" smtClean="0"/>
              <a:t> == 0) return x.val;</a:t>
            </a:r>
          </a:p>
          <a:p>
            <a:r>
              <a:rPr lang="en-US" sz="1600" b="1" dirty="0" smtClean="0"/>
              <a:t>else if (</a:t>
            </a:r>
            <a:r>
              <a:rPr lang="en-US" sz="1600" b="1" dirty="0" err="1" smtClean="0"/>
              <a:t>cmp</a:t>
            </a:r>
            <a:r>
              <a:rPr lang="en-US" sz="1600" b="1" dirty="0" smtClean="0"/>
              <a:t> &lt; 0) x = </a:t>
            </a:r>
            <a:r>
              <a:rPr lang="en-US" sz="1600" b="1" dirty="0" err="1" smtClean="0"/>
              <a:t>x.left</a:t>
            </a:r>
            <a:r>
              <a:rPr lang="en-US" sz="1600" b="1" dirty="0" smtClean="0"/>
              <a:t>;</a:t>
            </a:r>
          </a:p>
          <a:p>
            <a:r>
              <a:rPr lang="en-US" sz="1600" b="1" dirty="0" smtClean="0"/>
              <a:t>else if (</a:t>
            </a:r>
            <a:r>
              <a:rPr lang="en-US" sz="1600" b="1" dirty="0" err="1" smtClean="0"/>
              <a:t>cmp</a:t>
            </a:r>
            <a:r>
              <a:rPr lang="en-US" sz="1600" b="1" dirty="0" smtClean="0"/>
              <a:t> &gt; 0) x = </a:t>
            </a:r>
            <a:r>
              <a:rPr lang="en-US" sz="1600" b="1" dirty="0" err="1" smtClean="0"/>
              <a:t>x.right</a:t>
            </a:r>
            <a:r>
              <a:rPr lang="en-US" sz="1600" b="1" dirty="0" smtClean="0"/>
              <a:t>;</a:t>
            </a:r>
          </a:p>
          <a:p>
            <a:r>
              <a:rPr lang="fr-FR" sz="1600" b="1" dirty="0" smtClean="0"/>
              <a:t>}</a:t>
            </a:r>
          </a:p>
          <a:p>
            <a:r>
              <a:rPr lang="fr-FR" sz="1600" b="1" dirty="0" smtClean="0"/>
              <a:t>return </a:t>
            </a:r>
            <a:r>
              <a:rPr lang="fr-FR" sz="1600" b="1" dirty="0" err="1" smtClean="0"/>
              <a:t>null</a:t>
            </a:r>
            <a:r>
              <a:rPr lang="fr-FR" sz="1600" b="1" dirty="0" smtClean="0"/>
              <a:t>;</a:t>
            </a:r>
          </a:p>
          <a:p>
            <a:r>
              <a:rPr lang="fr-FR" sz="1600" b="1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6215074" y="342900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 smtClean="0"/>
              <a:t>Déplacer cette ligne à la fin pour avoir un  RB 2-3 </a:t>
            </a:r>
            <a:r>
              <a:rPr lang="fr-FR" sz="1400" i="1" dirty="0" err="1" smtClean="0"/>
              <a:t>tree</a:t>
            </a:r>
            <a:endParaRPr lang="fr-FR" sz="1400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285720" y="1071546"/>
            <a:ext cx="564360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public void insert(Key </a:t>
            </a:r>
            <a:r>
              <a:rPr lang="en-US" sz="1600" b="1" dirty="0" err="1" smtClean="0"/>
              <a:t>key</a:t>
            </a:r>
            <a:r>
              <a:rPr lang="en-US" sz="1600" b="1" dirty="0" smtClean="0"/>
              <a:t>, Value </a:t>
            </a:r>
            <a:r>
              <a:rPr lang="en-US" sz="1600" b="1" dirty="0" err="1" smtClean="0"/>
              <a:t>value</a:t>
            </a:r>
            <a:r>
              <a:rPr lang="en-US" sz="1600" b="1" dirty="0" smtClean="0"/>
              <a:t>)</a:t>
            </a:r>
          </a:p>
          <a:p>
            <a:r>
              <a:rPr lang="fr-FR" sz="1600" b="1" dirty="0" smtClean="0"/>
              <a:t>{</a:t>
            </a:r>
          </a:p>
          <a:p>
            <a:r>
              <a:rPr lang="fr-FR" sz="1600" b="1" dirty="0" err="1" smtClean="0"/>
              <a:t>root</a:t>
            </a:r>
            <a:r>
              <a:rPr lang="fr-FR" sz="1600" b="1" dirty="0" smtClean="0"/>
              <a:t> = insert(</a:t>
            </a:r>
            <a:r>
              <a:rPr lang="fr-FR" sz="1600" b="1" dirty="0" err="1" smtClean="0"/>
              <a:t>root</a:t>
            </a:r>
            <a:r>
              <a:rPr lang="fr-FR" sz="1600" b="1" dirty="0" smtClean="0"/>
              <a:t>, </a:t>
            </a:r>
            <a:r>
              <a:rPr lang="fr-FR" sz="1600" b="1" dirty="0" err="1" smtClean="0"/>
              <a:t>key</a:t>
            </a:r>
            <a:r>
              <a:rPr lang="fr-FR" sz="1600" b="1" dirty="0" smtClean="0"/>
              <a:t>, value);</a:t>
            </a:r>
          </a:p>
          <a:p>
            <a:r>
              <a:rPr lang="fr-FR" sz="1600" b="1" dirty="0" err="1" smtClean="0"/>
              <a:t>root.color</a:t>
            </a:r>
            <a:r>
              <a:rPr lang="fr-FR" sz="1600" b="1" dirty="0" smtClean="0"/>
              <a:t> = BLACK;</a:t>
            </a:r>
          </a:p>
          <a:p>
            <a:r>
              <a:rPr lang="fr-FR" sz="1600" b="1" dirty="0" smtClean="0"/>
              <a:t>}</a:t>
            </a:r>
          </a:p>
          <a:p>
            <a:r>
              <a:rPr lang="en-US" sz="1600" b="1" dirty="0" smtClean="0"/>
              <a:t>private Node insert(Node h, Key </a:t>
            </a:r>
            <a:r>
              <a:rPr lang="en-US" sz="1600" b="1" dirty="0" err="1" smtClean="0"/>
              <a:t>key</a:t>
            </a:r>
            <a:r>
              <a:rPr lang="en-US" sz="1600" b="1" dirty="0" smtClean="0"/>
              <a:t>, Value </a:t>
            </a:r>
            <a:r>
              <a:rPr lang="en-US" sz="1600" b="1" dirty="0" err="1" smtClean="0"/>
              <a:t>value</a:t>
            </a:r>
            <a:r>
              <a:rPr lang="en-US" sz="1600" b="1" dirty="0" smtClean="0"/>
              <a:t>)</a:t>
            </a:r>
          </a:p>
          <a:p>
            <a:r>
              <a:rPr lang="fr-FR" sz="1600" b="1" dirty="0" smtClean="0"/>
              <a:t>{</a:t>
            </a:r>
          </a:p>
          <a:p>
            <a:r>
              <a:rPr lang="en-US" sz="1600" b="1" dirty="0" smtClean="0"/>
              <a:t>if (h == null) return new Node(key, value);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isRed</a:t>
            </a:r>
            <a:r>
              <a:rPr lang="fr-FR" sz="1600" b="1" dirty="0" smtClean="0">
                <a:solidFill>
                  <a:schemeClr val="accent1"/>
                </a:solidFill>
              </a:rPr>
              <a:t>(</a:t>
            </a:r>
            <a:r>
              <a:rPr lang="fr-FR" sz="1600" b="1" dirty="0" err="1" smtClean="0">
                <a:solidFill>
                  <a:schemeClr val="accent1"/>
                </a:solidFill>
              </a:rPr>
              <a:t>h.left</a:t>
            </a:r>
            <a:r>
              <a:rPr lang="fr-FR" sz="1600" b="1" dirty="0" smtClean="0">
                <a:solidFill>
                  <a:schemeClr val="accent1"/>
                </a:solidFill>
              </a:rPr>
              <a:t>) &amp;&amp; </a:t>
            </a:r>
            <a:r>
              <a:rPr lang="fr-FR" sz="1600" b="1" dirty="0" err="1" smtClean="0">
                <a:solidFill>
                  <a:schemeClr val="accent1"/>
                </a:solidFill>
              </a:rPr>
              <a:t>isRed</a:t>
            </a:r>
            <a:r>
              <a:rPr lang="fr-FR" sz="1600" b="1" dirty="0" smtClean="0">
                <a:solidFill>
                  <a:schemeClr val="accent1"/>
                </a:solidFill>
              </a:rPr>
              <a:t>(</a:t>
            </a:r>
            <a:r>
              <a:rPr lang="fr-FR" sz="1600" b="1" dirty="0" err="1" smtClean="0">
                <a:solidFill>
                  <a:schemeClr val="accent1"/>
                </a:solidFill>
              </a:rPr>
              <a:t>h.right</a:t>
            </a:r>
            <a:r>
              <a:rPr lang="fr-FR" sz="1600" b="1" dirty="0" smtClean="0">
                <a:solidFill>
                  <a:schemeClr val="accent1"/>
                </a:solidFill>
              </a:rPr>
              <a:t>)) </a:t>
            </a:r>
            <a:r>
              <a:rPr lang="fr-FR" sz="1600" b="1" dirty="0" err="1" smtClean="0">
                <a:solidFill>
                  <a:schemeClr val="accent1"/>
                </a:solidFill>
              </a:rPr>
              <a:t>colorFlip</a:t>
            </a:r>
            <a:r>
              <a:rPr lang="fr-FR" sz="1600" b="1" dirty="0" smtClean="0">
                <a:solidFill>
                  <a:schemeClr val="accent1"/>
                </a:solidFill>
              </a:rPr>
              <a:t>(h);</a:t>
            </a:r>
          </a:p>
          <a:p>
            <a:r>
              <a:rPr lang="fr-FR" sz="1600" b="1" dirty="0" err="1" smtClean="0"/>
              <a:t>int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cmp</a:t>
            </a:r>
            <a:r>
              <a:rPr lang="fr-FR" sz="1600" b="1" dirty="0" smtClean="0"/>
              <a:t> = </a:t>
            </a:r>
            <a:r>
              <a:rPr lang="fr-FR" sz="1600" b="1" dirty="0" err="1" smtClean="0"/>
              <a:t>key.compareTo</a:t>
            </a:r>
            <a:r>
              <a:rPr lang="fr-FR" sz="1600" b="1" dirty="0" smtClean="0"/>
              <a:t>(h.key);</a:t>
            </a:r>
          </a:p>
          <a:p>
            <a:r>
              <a:rPr lang="en-US" sz="1600" b="1" dirty="0" smtClean="0"/>
              <a:t>if (</a:t>
            </a:r>
            <a:r>
              <a:rPr lang="en-US" sz="1600" b="1" dirty="0" err="1" smtClean="0"/>
              <a:t>cmp</a:t>
            </a:r>
            <a:r>
              <a:rPr lang="en-US" sz="1600" b="1" dirty="0" smtClean="0"/>
              <a:t> == 0) h.val = value;</a:t>
            </a:r>
          </a:p>
          <a:p>
            <a:r>
              <a:rPr lang="en-US" sz="1600" b="1" dirty="0" smtClean="0"/>
              <a:t>else if (</a:t>
            </a:r>
            <a:r>
              <a:rPr lang="en-US" sz="1600" b="1" dirty="0" err="1" smtClean="0"/>
              <a:t>cmp</a:t>
            </a:r>
            <a:r>
              <a:rPr lang="en-US" sz="1600" b="1" dirty="0" smtClean="0"/>
              <a:t> &lt; 0) </a:t>
            </a:r>
            <a:r>
              <a:rPr lang="en-US" sz="1600" b="1" dirty="0" err="1" smtClean="0"/>
              <a:t>h.left</a:t>
            </a:r>
            <a:r>
              <a:rPr lang="en-US" sz="1600" b="1" dirty="0" smtClean="0"/>
              <a:t> = insert(</a:t>
            </a:r>
            <a:r>
              <a:rPr lang="en-US" sz="1600" b="1" dirty="0" err="1" smtClean="0"/>
              <a:t>h.left</a:t>
            </a:r>
            <a:r>
              <a:rPr lang="en-US" sz="1600" b="1" dirty="0" smtClean="0"/>
              <a:t>, key, value);</a:t>
            </a:r>
          </a:p>
          <a:p>
            <a:r>
              <a:rPr lang="en-US" sz="1600" b="1" dirty="0" smtClean="0"/>
              <a:t>else </a:t>
            </a:r>
            <a:r>
              <a:rPr lang="en-US" sz="1600" b="1" dirty="0" err="1" smtClean="0"/>
              <a:t>h.right</a:t>
            </a:r>
            <a:r>
              <a:rPr lang="en-US" sz="1600" b="1" dirty="0" smtClean="0"/>
              <a:t> = insert(</a:t>
            </a:r>
            <a:r>
              <a:rPr lang="en-US" sz="1600" b="1" dirty="0" err="1" smtClean="0"/>
              <a:t>h.right</a:t>
            </a:r>
            <a:r>
              <a:rPr lang="en-US" sz="1600" b="1" dirty="0" smtClean="0"/>
              <a:t>, key, value);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if (</a:t>
            </a:r>
            <a:r>
              <a:rPr lang="en-US" sz="16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600" b="1" dirty="0" smtClean="0">
                <a:solidFill>
                  <a:schemeClr val="accent1"/>
                </a:solidFill>
              </a:rPr>
              <a:t>(</a:t>
            </a:r>
            <a:r>
              <a:rPr lang="en-US" sz="1600" b="1" dirty="0" err="1" smtClean="0">
                <a:solidFill>
                  <a:schemeClr val="accent1"/>
                </a:solidFill>
              </a:rPr>
              <a:t>h.right</a:t>
            </a:r>
            <a:r>
              <a:rPr lang="en-US" sz="1600" b="1" dirty="0" smtClean="0">
                <a:solidFill>
                  <a:schemeClr val="accent1"/>
                </a:solidFill>
              </a:rPr>
              <a:t>) &amp;&amp; !</a:t>
            </a:r>
            <a:r>
              <a:rPr lang="en-US" sz="16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600" b="1" dirty="0" smtClean="0">
                <a:solidFill>
                  <a:schemeClr val="accent1"/>
                </a:solidFill>
              </a:rPr>
              <a:t>(</a:t>
            </a:r>
            <a:r>
              <a:rPr lang="en-US" sz="1600" b="1" dirty="0" err="1" smtClean="0">
                <a:solidFill>
                  <a:schemeClr val="accent1"/>
                </a:solidFill>
              </a:rPr>
              <a:t>h.left</a:t>
            </a:r>
            <a:r>
              <a:rPr lang="en-US" sz="1600" b="1" dirty="0" smtClean="0">
                <a:solidFill>
                  <a:schemeClr val="accent1"/>
                </a:solidFill>
              </a:rPr>
              <a:t>)) h = </a:t>
            </a:r>
            <a:r>
              <a:rPr lang="en-US" sz="1600" b="1" dirty="0" err="1" smtClean="0">
                <a:solidFill>
                  <a:schemeClr val="accent1"/>
                </a:solidFill>
              </a:rPr>
              <a:t>rotateLeft</a:t>
            </a:r>
            <a:r>
              <a:rPr lang="en-US" sz="1600" b="1" dirty="0" smtClean="0">
                <a:solidFill>
                  <a:schemeClr val="accent1"/>
                </a:solidFill>
              </a:rPr>
              <a:t>(h);</a:t>
            </a:r>
          </a:p>
          <a:p>
            <a:r>
              <a:rPr lang="en-US" sz="1600" b="1" dirty="0" smtClean="0">
                <a:solidFill>
                  <a:schemeClr val="accent1"/>
                </a:solidFill>
              </a:rPr>
              <a:t>if (</a:t>
            </a:r>
            <a:r>
              <a:rPr lang="en-US" sz="16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600" b="1" dirty="0" smtClean="0">
                <a:solidFill>
                  <a:schemeClr val="accent1"/>
                </a:solidFill>
              </a:rPr>
              <a:t>(</a:t>
            </a:r>
            <a:r>
              <a:rPr lang="en-US" sz="1600" b="1" dirty="0" err="1" smtClean="0">
                <a:solidFill>
                  <a:schemeClr val="accent1"/>
                </a:solidFill>
              </a:rPr>
              <a:t>h.left</a:t>
            </a:r>
            <a:r>
              <a:rPr lang="en-US" sz="1600" b="1" dirty="0" smtClean="0">
                <a:solidFill>
                  <a:schemeClr val="accent1"/>
                </a:solidFill>
              </a:rPr>
              <a:t>) &amp;&amp; </a:t>
            </a:r>
            <a:r>
              <a:rPr lang="en-US" sz="1600" b="1" dirty="0" err="1" smtClean="0">
                <a:solidFill>
                  <a:schemeClr val="accent1"/>
                </a:solidFill>
              </a:rPr>
              <a:t>isRed</a:t>
            </a:r>
            <a:r>
              <a:rPr lang="en-US" sz="1600" b="1" dirty="0" smtClean="0">
                <a:solidFill>
                  <a:schemeClr val="accent1"/>
                </a:solidFill>
              </a:rPr>
              <a:t>(</a:t>
            </a:r>
            <a:r>
              <a:rPr lang="en-US" sz="1600" b="1" dirty="0" err="1" smtClean="0">
                <a:solidFill>
                  <a:schemeClr val="accent1"/>
                </a:solidFill>
              </a:rPr>
              <a:t>h.left.left</a:t>
            </a:r>
            <a:r>
              <a:rPr lang="en-US" sz="1600" b="1" dirty="0" smtClean="0">
                <a:solidFill>
                  <a:schemeClr val="accent1"/>
                </a:solidFill>
              </a:rPr>
              <a:t>)) h = </a:t>
            </a:r>
            <a:r>
              <a:rPr lang="en-US" sz="1600" b="1" dirty="0" err="1" smtClean="0">
                <a:solidFill>
                  <a:schemeClr val="accent1"/>
                </a:solidFill>
              </a:rPr>
              <a:t>rotateRight</a:t>
            </a:r>
            <a:r>
              <a:rPr lang="en-US" sz="1600" b="1" dirty="0" smtClean="0">
                <a:solidFill>
                  <a:schemeClr val="accent1"/>
                </a:solidFill>
              </a:rPr>
              <a:t>(h);</a:t>
            </a:r>
          </a:p>
          <a:p>
            <a:endParaRPr lang="en-US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return h;</a:t>
            </a:r>
          </a:p>
          <a:p>
            <a:r>
              <a:rPr lang="fr-FR" sz="1600" b="1" dirty="0" smtClean="0"/>
              <a:t>}</a:t>
            </a:r>
          </a:p>
          <a:p>
            <a:r>
              <a:rPr lang="fr-FR" sz="1600" b="1" dirty="0" smtClean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85720" y="6050181"/>
            <a:ext cx="83582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Code Java pour implémenter   les arbres LLRB  ( Arbre de recherche binaire sans le code en bleu)</a:t>
            </a:r>
          </a:p>
        </p:txBody>
      </p:sp>
      <p:cxnSp>
        <p:nvCxnSpPr>
          <p:cNvPr id="10" name="Connecteur droit avec flèche 9"/>
          <p:cNvCxnSpPr>
            <a:stCxn id="4" idx="1"/>
          </p:cNvCxnSpPr>
          <p:nvPr/>
        </p:nvCxnSpPr>
        <p:spPr>
          <a:xfrm rot="10800000">
            <a:off x="5000628" y="3214686"/>
            <a:ext cx="1214446" cy="4759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10800000" flipV="1">
            <a:off x="928662" y="3714752"/>
            <a:ext cx="5286412" cy="12144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285720" y="1071546"/>
            <a:ext cx="76438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Généralisation :  famille  des arbres </a:t>
            </a:r>
            <a:r>
              <a:rPr lang="fr-FR" sz="1600" b="1" dirty="0" err="1" smtClean="0"/>
              <a:t>Red</a:t>
            </a:r>
            <a:r>
              <a:rPr lang="fr-FR" sz="1600" b="1" dirty="0" smtClean="0"/>
              <a:t> Black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Algorithme d'insertion TOP DOWN (4 modes)</a:t>
            </a:r>
          </a:p>
          <a:p>
            <a:endParaRPr lang="fr-FR" sz="1600" b="1" dirty="0" smtClean="0"/>
          </a:p>
          <a:p>
            <a:pPr lvl="1"/>
            <a:r>
              <a:rPr lang="fr-FR" sz="1600" b="1" dirty="0" smtClean="0"/>
              <a:t>RB 2-4 </a:t>
            </a:r>
            <a:r>
              <a:rPr lang="fr-FR" sz="1600" b="1" dirty="0" err="1" smtClean="0"/>
              <a:t>tree</a:t>
            </a:r>
            <a:endParaRPr lang="fr-FR" sz="1600" b="1" dirty="0" smtClean="0"/>
          </a:p>
          <a:p>
            <a:pPr lvl="1"/>
            <a:endParaRPr lang="fr-FR" sz="1600" b="1" dirty="0" smtClean="0"/>
          </a:p>
          <a:p>
            <a:pPr lvl="1"/>
            <a:r>
              <a:rPr lang="fr-FR" sz="1600" b="1" dirty="0" smtClean="0"/>
              <a:t>RB 2-3 </a:t>
            </a:r>
            <a:r>
              <a:rPr lang="fr-FR" sz="1600" b="1" dirty="0" err="1" smtClean="0"/>
              <a:t>tree</a:t>
            </a:r>
            <a:endParaRPr lang="fr-FR" sz="1600" b="1" dirty="0" smtClean="0"/>
          </a:p>
          <a:p>
            <a:pPr lvl="1"/>
            <a:endParaRPr lang="fr-FR" sz="1600" b="1" dirty="0" smtClean="0"/>
          </a:p>
          <a:p>
            <a:pPr lvl="1"/>
            <a:r>
              <a:rPr lang="fr-FR" sz="1600" b="1" dirty="0" smtClean="0"/>
              <a:t>LLRB 2-4 </a:t>
            </a:r>
            <a:r>
              <a:rPr lang="fr-FR" sz="1600" b="1" dirty="0" err="1" smtClean="0"/>
              <a:t>tree</a:t>
            </a:r>
            <a:endParaRPr lang="fr-FR" sz="1600" b="1" dirty="0" smtClean="0"/>
          </a:p>
          <a:p>
            <a:pPr lvl="1"/>
            <a:endParaRPr lang="fr-FR" sz="1600" b="1" dirty="0" smtClean="0"/>
          </a:p>
          <a:p>
            <a:pPr lvl="1"/>
            <a:r>
              <a:rPr lang="fr-FR" sz="1600" b="1" dirty="0" smtClean="0"/>
              <a:t>LLRB 2-3 </a:t>
            </a:r>
            <a:r>
              <a:rPr lang="fr-FR" sz="1600" b="1" dirty="0" err="1" smtClean="0"/>
              <a:t>tree</a:t>
            </a:r>
            <a:endParaRPr lang="fr-FR" sz="1600" b="1" dirty="0" smtClean="0"/>
          </a:p>
          <a:p>
            <a:endParaRPr lang="fr-FR" sz="1600" b="1" dirty="0" smtClean="0"/>
          </a:p>
          <a:p>
            <a:r>
              <a:rPr lang="fr-FR" sz="1600" b="1" dirty="0" smtClean="0"/>
              <a:t>Programmation Pascal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Utilisation des opérations 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Flipcolor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Rotateleft</a:t>
            </a:r>
            <a:r>
              <a:rPr lang="en-US" sz="1600" b="1" dirty="0" smtClean="0"/>
              <a:t> et </a:t>
            </a:r>
            <a:r>
              <a:rPr lang="en-US" sz="1600" b="1" dirty="0" err="1" smtClean="0"/>
              <a:t>Rotateright</a:t>
            </a:r>
            <a:r>
              <a:rPr lang="en-US" sz="1600" b="1" dirty="0" smtClean="0"/>
              <a:t>)</a:t>
            </a:r>
          </a:p>
          <a:p>
            <a:endParaRPr lang="fr-FR" sz="1600" b="1" dirty="0" smtClean="0"/>
          </a:p>
          <a:p>
            <a:r>
              <a:rPr lang="fr-FR" sz="1600" b="1" dirty="0" err="1" smtClean="0"/>
              <a:t>Mode_arbre</a:t>
            </a:r>
            <a:r>
              <a:rPr lang="fr-FR" sz="1600" b="1" dirty="0" smtClean="0"/>
              <a:t> désigne les 4  modes</a:t>
            </a:r>
          </a:p>
          <a:p>
            <a:r>
              <a:rPr lang="fr-FR" sz="1600" b="1" dirty="0" smtClean="0"/>
              <a:t>Si </a:t>
            </a:r>
            <a:r>
              <a:rPr lang="fr-FR" sz="1600" b="1" dirty="0" err="1" smtClean="0"/>
              <a:t>Mode_arbre</a:t>
            </a:r>
            <a:r>
              <a:rPr lang="fr-FR" sz="1600" b="1" dirty="0" smtClean="0"/>
              <a:t>  est différent des 4 modes, il s’agit d’un arbre de recherche binaire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57" name="Rectangle 56"/>
          <p:cNvSpPr/>
          <p:nvPr/>
        </p:nvSpPr>
        <p:spPr>
          <a:xfrm>
            <a:off x="285720" y="1071546"/>
            <a:ext cx="80724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 </a:t>
            </a:r>
            <a:r>
              <a:rPr lang="fr-FR" sz="1600" b="1" dirty="0" err="1" smtClean="0"/>
              <a:t>procedure</a:t>
            </a:r>
            <a:r>
              <a:rPr lang="fr-FR" sz="1600" b="1" dirty="0" smtClean="0"/>
              <a:t> insert ( val : </a:t>
            </a:r>
            <a:r>
              <a:rPr lang="fr-FR" sz="1600" b="1" dirty="0" err="1" smtClean="0"/>
              <a:t>typequelconque</a:t>
            </a:r>
            <a:r>
              <a:rPr lang="fr-FR" sz="1600" b="1" dirty="0" smtClean="0"/>
              <a:t>; var A : </a:t>
            </a:r>
            <a:r>
              <a:rPr lang="fr-FR" sz="1600" b="1" dirty="0" err="1" smtClean="0"/>
              <a:t>Ptr_noeud</a:t>
            </a:r>
            <a:r>
              <a:rPr lang="fr-FR" sz="1600" b="1" dirty="0" smtClean="0"/>
              <a:t>);</a:t>
            </a:r>
          </a:p>
          <a:p>
            <a:r>
              <a:rPr lang="fr-FR" sz="1600" b="1" dirty="0" smtClean="0"/>
              <a:t>    </a:t>
            </a:r>
            <a:r>
              <a:rPr lang="fr-FR" sz="1600" b="1" dirty="0" err="1" smtClean="0"/>
              <a:t>begin</a:t>
            </a:r>
            <a:endParaRPr lang="fr-FR" sz="1600" b="1" dirty="0" smtClean="0"/>
          </a:p>
          <a:p>
            <a:r>
              <a:rPr lang="fr-FR" sz="1600" b="1" dirty="0" smtClean="0"/>
              <a:t>      if A = </a:t>
            </a:r>
            <a:r>
              <a:rPr lang="fr-FR" sz="1600" b="1" dirty="0" err="1" smtClean="0"/>
              <a:t>nil</a:t>
            </a:r>
            <a:endParaRPr lang="fr-FR" sz="1600" b="1" dirty="0" smtClean="0"/>
          </a:p>
          <a:p>
            <a:r>
              <a:rPr lang="fr-FR" sz="1600" b="1" dirty="0" smtClean="0"/>
              <a:t>    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      </a:t>
            </a:r>
          </a:p>
          <a:p>
            <a:r>
              <a:rPr lang="fr-FR" sz="1600" b="1" dirty="0" smtClean="0"/>
              <a:t>         </a:t>
            </a:r>
            <a:r>
              <a:rPr lang="fr-FR" sz="1600" b="1" dirty="0" err="1" smtClean="0"/>
              <a:t>begin</a:t>
            </a:r>
            <a:endParaRPr lang="fr-FR" sz="1600" b="1" dirty="0" smtClean="0"/>
          </a:p>
          <a:p>
            <a:r>
              <a:rPr lang="fr-FR" sz="1600" b="1" dirty="0" smtClean="0"/>
              <a:t>            New(A); </a:t>
            </a:r>
            <a:r>
              <a:rPr lang="fr-FR" sz="1600" b="1" dirty="0" err="1" smtClean="0"/>
              <a:t>aff_info</a:t>
            </a:r>
            <a:r>
              <a:rPr lang="fr-FR" sz="1600" b="1" dirty="0" smtClean="0"/>
              <a:t>(A, val);      </a:t>
            </a:r>
          </a:p>
          <a:p>
            <a:r>
              <a:rPr lang="fr-FR" sz="1600" b="1" dirty="0" smtClean="0"/>
              <a:t>            </a:t>
            </a:r>
            <a:r>
              <a:rPr lang="fr-FR" sz="1600" b="1" dirty="0" err="1" smtClean="0"/>
              <a:t>aff_fg</a:t>
            </a:r>
            <a:r>
              <a:rPr lang="fr-FR" sz="1600" b="1" dirty="0" smtClean="0"/>
              <a:t>(A, </a:t>
            </a:r>
            <a:r>
              <a:rPr lang="fr-FR" sz="1600" b="1" dirty="0" err="1" smtClean="0"/>
              <a:t>nil</a:t>
            </a:r>
            <a:r>
              <a:rPr lang="fr-FR" sz="1600" b="1" dirty="0" smtClean="0"/>
              <a:t>);     </a:t>
            </a:r>
            <a:r>
              <a:rPr lang="fr-FR" sz="1600" b="1" dirty="0" err="1" smtClean="0"/>
              <a:t>Aff_fd</a:t>
            </a:r>
            <a:r>
              <a:rPr lang="fr-FR" sz="1600" b="1" dirty="0" smtClean="0"/>
              <a:t>(A, </a:t>
            </a:r>
            <a:r>
              <a:rPr lang="fr-FR" sz="1600" b="1" dirty="0" err="1" smtClean="0"/>
              <a:t>nil</a:t>
            </a:r>
            <a:r>
              <a:rPr lang="fr-FR" sz="1600" b="1" dirty="0" smtClean="0"/>
              <a:t>);      </a:t>
            </a:r>
            <a:r>
              <a:rPr lang="fr-FR" sz="1600" b="1" dirty="0" err="1" smtClean="0"/>
              <a:t>Aff_couleur</a:t>
            </a:r>
            <a:r>
              <a:rPr lang="fr-FR" sz="1600" b="1" dirty="0" smtClean="0"/>
              <a:t>(A, Rouge)</a:t>
            </a:r>
          </a:p>
          <a:p>
            <a:r>
              <a:rPr lang="fr-FR" sz="1600" b="1" dirty="0" smtClean="0"/>
              <a:t>        end</a:t>
            </a:r>
          </a:p>
          <a:p>
            <a:r>
              <a:rPr lang="fr-FR" sz="1600" b="1" dirty="0" smtClean="0"/>
              <a:t>      </a:t>
            </a:r>
            <a:r>
              <a:rPr lang="fr-FR" sz="1600" b="1" dirty="0" err="1" smtClean="0"/>
              <a:t>else</a:t>
            </a:r>
            <a:endParaRPr lang="fr-FR" sz="1600" b="1" dirty="0" smtClean="0"/>
          </a:p>
          <a:p>
            <a:r>
              <a:rPr lang="fr-FR" sz="1600" b="1" dirty="0" smtClean="0"/>
              <a:t>        </a:t>
            </a:r>
            <a:r>
              <a:rPr lang="fr-FR" sz="1600" b="1" dirty="0" err="1" smtClean="0"/>
              <a:t>begin</a:t>
            </a:r>
            <a:endParaRPr lang="fr-FR" sz="1600" b="1" dirty="0" smtClean="0"/>
          </a:p>
          <a:p>
            <a:r>
              <a:rPr lang="fr-FR" sz="1600" b="1" dirty="0" smtClean="0"/>
              <a:t>         // </a:t>
            </a:r>
            <a:r>
              <a:rPr lang="fr-FR" sz="1600" b="1" dirty="0" err="1" smtClean="0"/>
              <a:t>eclatemement</a:t>
            </a:r>
            <a:r>
              <a:rPr lang="fr-FR" sz="1600" b="1" dirty="0" smtClean="0"/>
              <a:t> pendant la descente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         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Mode_RB24) or 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Mode_LLRB24)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         </a:t>
            </a:r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       if (couleur(fg(A))= rouge) and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(A))= rouge)</a:t>
            </a:r>
          </a:p>
          <a:p>
            <a:r>
              <a:rPr lang="fr-FR" sz="1600" b="1" dirty="0" smtClean="0"/>
              <a:t>         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</a:t>
            </a:r>
            <a:r>
              <a:rPr lang="fr-FR" sz="1600" b="1" dirty="0" err="1" smtClean="0"/>
              <a:t>Flipcolors</a:t>
            </a:r>
            <a:r>
              <a:rPr lang="fr-FR" sz="1600" b="1" dirty="0" smtClean="0"/>
              <a:t>(A);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         if val= info(A)</a:t>
            </a:r>
          </a:p>
          <a:p>
            <a:r>
              <a:rPr lang="fr-FR" sz="1600" b="1" dirty="0" smtClean="0"/>
              <a:t>       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aff_info</a:t>
            </a:r>
            <a:r>
              <a:rPr lang="fr-FR" sz="1600" b="1" dirty="0" smtClean="0"/>
              <a:t>(A, Val)</a:t>
            </a:r>
          </a:p>
          <a:p>
            <a:r>
              <a:rPr lang="fr-FR" sz="1600" b="1" dirty="0" smtClean="0"/>
              <a:t>         </a:t>
            </a:r>
            <a:r>
              <a:rPr lang="fr-FR" sz="1600" b="1" dirty="0" err="1" smtClean="0"/>
              <a:t>else</a:t>
            </a:r>
            <a:endParaRPr lang="fr-FR" sz="1600" b="1" dirty="0" smtClean="0"/>
          </a:p>
          <a:p>
            <a:r>
              <a:rPr lang="fr-FR" sz="1600" b="1" dirty="0" smtClean="0"/>
              <a:t>           if Val &lt; info(A)</a:t>
            </a:r>
          </a:p>
          <a:p>
            <a:r>
              <a:rPr lang="fr-FR" sz="1600" b="1" dirty="0" smtClean="0"/>
              <a:t>         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insert( val, </a:t>
            </a:r>
            <a:r>
              <a:rPr lang="fr-FR" sz="1600" b="1" dirty="0" err="1" smtClean="0"/>
              <a:t>A.fg</a:t>
            </a:r>
            <a:r>
              <a:rPr lang="fr-FR" sz="1600" b="1" dirty="0" smtClean="0"/>
              <a:t>)</a:t>
            </a:r>
          </a:p>
          <a:p>
            <a:r>
              <a:rPr lang="fr-FR" sz="1600" b="1" dirty="0" smtClean="0"/>
              <a:t>           </a:t>
            </a:r>
            <a:r>
              <a:rPr lang="fr-FR" sz="1600" b="1" dirty="0" err="1" smtClean="0"/>
              <a:t>else</a:t>
            </a:r>
            <a:r>
              <a:rPr lang="fr-FR" sz="1600" b="1" dirty="0" smtClean="0"/>
              <a:t> insert( val, </a:t>
            </a:r>
            <a:r>
              <a:rPr lang="fr-FR" sz="1600" b="1" dirty="0" err="1" smtClean="0"/>
              <a:t>A.fd</a:t>
            </a:r>
            <a:r>
              <a:rPr lang="fr-FR" sz="1600" b="1" dirty="0" smtClean="0"/>
              <a:t>)   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785794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Left</a:t>
            </a:r>
            <a:r>
              <a:rPr lang="fr-FR" sz="3600" dirty="0" smtClean="0"/>
              <a:t> </a:t>
            </a:r>
            <a:r>
              <a:rPr lang="fr-FR" sz="3600" dirty="0" err="1" smtClean="0"/>
              <a:t>Leaning</a:t>
            </a:r>
            <a:r>
              <a:rPr lang="fr-FR" sz="3600" dirty="0" smtClean="0"/>
              <a:t> </a:t>
            </a:r>
            <a:r>
              <a:rPr lang="fr-FR" sz="3600" dirty="0" err="1" smtClean="0"/>
              <a:t>Red</a:t>
            </a:r>
            <a:r>
              <a:rPr lang="fr-FR" sz="3600" dirty="0" smtClean="0"/>
              <a:t>-Black </a:t>
            </a:r>
            <a:r>
              <a:rPr lang="fr-FR" sz="3600" dirty="0" err="1" smtClean="0"/>
              <a:t>Tree</a:t>
            </a:r>
            <a:endParaRPr lang="fr-FR" sz="3600" dirty="0"/>
          </a:p>
        </p:txBody>
      </p:sp>
      <p:sp>
        <p:nvSpPr>
          <p:cNvPr id="6" name="Rectangle 5"/>
          <p:cNvSpPr/>
          <p:nvPr/>
        </p:nvSpPr>
        <p:spPr>
          <a:xfrm>
            <a:off x="285720" y="1071546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// Restructuration pendant la remontée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Mode_LLRB24) Or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Mode_LLRB23)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   if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(A))= rouge) and (couleur(fg(A))= noir)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A := </a:t>
            </a:r>
            <a:r>
              <a:rPr lang="fr-FR" sz="1600" b="1" dirty="0" err="1" smtClean="0"/>
              <a:t>rotateLeft</a:t>
            </a:r>
            <a:r>
              <a:rPr lang="fr-FR" sz="1600" b="1" dirty="0" smtClean="0"/>
              <a:t>(A);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Mode_RB24) or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Mode_RB23)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 </a:t>
            </a:r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   if (couleur(fg(A))= rouge) and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(fg(A)))= rouge)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</a:t>
            </a:r>
            <a:r>
              <a:rPr lang="fr-FR" sz="1600" b="1" dirty="0" err="1" smtClean="0"/>
              <a:t>A.Fg</a:t>
            </a:r>
            <a:r>
              <a:rPr lang="fr-FR" sz="1600" b="1" dirty="0" smtClean="0"/>
              <a:t> := </a:t>
            </a:r>
            <a:r>
              <a:rPr lang="fr-FR" sz="1600" b="1" dirty="0" err="1" smtClean="0"/>
              <a:t>rotateleft</a:t>
            </a:r>
            <a:r>
              <a:rPr lang="fr-FR" sz="1600" b="1" dirty="0" smtClean="0"/>
              <a:t>(fg(A));</a:t>
            </a:r>
          </a:p>
          <a:p>
            <a:r>
              <a:rPr lang="fr-FR" sz="1600" b="1" dirty="0" smtClean="0"/>
              <a:t>        </a:t>
            </a:r>
          </a:p>
          <a:p>
            <a:r>
              <a:rPr lang="fr-FR" sz="1600" b="1" dirty="0" smtClean="0"/>
              <a:t>if (couleur(fg(A))= rouge) and (couleur(fg(fg(A)))= rouge)  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A := </a:t>
            </a:r>
            <a:r>
              <a:rPr lang="fr-FR" sz="1600" b="1" dirty="0" err="1" smtClean="0"/>
              <a:t>rotateRight</a:t>
            </a:r>
            <a:r>
              <a:rPr lang="fr-FR" sz="1600" b="1" dirty="0" smtClean="0"/>
              <a:t>(A);</a:t>
            </a:r>
          </a:p>
          <a:p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Mode_RB24)or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Mode_RB23)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if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(A))= rouge) and (couleur(fg(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(A)))= rouge)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</a:t>
            </a:r>
            <a:r>
              <a:rPr lang="fr-FR" sz="1600" b="1" dirty="0" err="1" smtClean="0"/>
              <a:t>A.fd</a:t>
            </a:r>
            <a:r>
              <a:rPr lang="fr-FR" sz="1600" b="1" dirty="0" smtClean="0"/>
              <a:t> := </a:t>
            </a:r>
            <a:r>
              <a:rPr lang="fr-FR" sz="1600" b="1" dirty="0" err="1" smtClean="0"/>
              <a:t>Rotateright</a:t>
            </a:r>
            <a:r>
              <a:rPr lang="fr-FR" sz="1600" b="1" dirty="0" smtClean="0"/>
              <a:t>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(A));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Mode_RB24) or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Mode_RB23)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 if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(A))= rouge) and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(A)))= rouge)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A := </a:t>
            </a:r>
            <a:r>
              <a:rPr lang="fr-FR" sz="1600" b="1" dirty="0" err="1" smtClean="0"/>
              <a:t>rotateleft</a:t>
            </a:r>
            <a:r>
              <a:rPr lang="fr-FR" sz="1600" b="1" dirty="0" smtClean="0"/>
              <a:t>(A);</a:t>
            </a:r>
          </a:p>
          <a:p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>
                <a:solidFill>
                  <a:schemeClr val="accent1"/>
                </a:solidFill>
              </a:rPr>
              <a:t>if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Mode_LLRB23) or  (</a:t>
            </a:r>
            <a:r>
              <a:rPr lang="fr-FR" sz="1600" b="1" dirty="0" err="1" smtClean="0">
                <a:solidFill>
                  <a:schemeClr val="accent1"/>
                </a:solidFill>
              </a:rPr>
              <a:t>mode_arbre</a:t>
            </a:r>
            <a:r>
              <a:rPr lang="fr-FR" sz="1600" b="1" dirty="0" smtClean="0">
                <a:solidFill>
                  <a:schemeClr val="accent1"/>
                </a:solidFill>
              </a:rPr>
              <a:t> = Mode_RB23)</a:t>
            </a:r>
          </a:p>
          <a:p>
            <a:r>
              <a:rPr lang="fr-FR" sz="1600" b="1" dirty="0" err="1" smtClean="0">
                <a:solidFill>
                  <a:schemeClr val="accent1"/>
                </a:solidFill>
              </a:rPr>
              <a:t>Then</a:t>
            </a:r>
            <a:endParaRPr lang="fr-FR" sz="16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/>
              <a:t>      if (couleur(fg(A))= rouge) and (couleur(</a:t>
            </a:r>
            <a:r>
              <a:rPr lang="fr-FR" sz="1600" b="1" dirty="0" err="1" smtClean="0"/>
              <a:t>fd</a:t>
            </a:r>
            <a:r>
              <a:rPr lang="fr-FR" sz="1600" b="1" dirty="0" smtClean="0"/>
              <a:t>(A))= rouge)  </a:t>
            </a:r>
            <a:r>
              <a:rPr lang="fr-FR" sz="1600" b="1" dirty="0" err="1" smtClean="0"/>
              <a:t>then</a:t>
            </a:r>
            <a:r>
              <a:rPr lang="fr-FR" sz="1600" b="1" dirty="0" smtClean="0"/>
              <a:t>  </a:t>
            </a:r>
            <a:r>
              <a:rPr lang="fr-FR" sz="1600" b="1" dirty="0" err="1" smtClean="0"/>
              <a:t>Flipcolors</a:t>
            </a:r>
            <a:r>
              <a:rPr lang="fr-FR" sz="1600" b="1" dirty="0" smtClean="0"/>
              <a:t>(A);</a:t>
            </a:r>
          </a:p>
          <a:p>
            <a:r>
              <a:rPr lang="fr-FR" sz="1600" b="1" dirty="0" smtClean="0"/>
              <a:t>     end</a:t>
            </a:r>
          </a:p>
          <a:p>
            <a:r>
              <a:rPr lang="fr-FR" sz="1600" b="1" dirty="0" smtClean="0"/>
              <a:t>   end;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1370</TotalTime>
  <Words>1267</Words>
  <Application>Microsoft Office PowerPoint</Application>
  <PresentationFormat>Affichage à l'écran (4:3)</PresentationFormat>
  <Paragraphs>294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Structures de données avancées :  Arbres ‘Left Leaning Red-Black’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  <vt:lpstr>Left Leaning Red-Black Tree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70</cp:revision>
  <dcterms:created xsi:type="dcterms:W3CDTF">2009-12-04T14:35:03Z</dcterms:created>
  <dcterms:modified xsi:type="dcterms:W3CDTF">2012-02-17T08:08:19Z</dcterms:modified>
</cp:coreProperties>
</file>