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426" r:id="rId2"/>
    <p:sldId id="428" r:id="rId3"/>
    <p:sldId id="429" r:id="rId4"/>
    <p:sldId id="417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27" r:id="rId25"/>
  </p:sldIdLst>
  <p:sldSz cx="9144000" cy="6858000" type="screen4x3"/>
  <p:notesSz cx="7086600" cy="10223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49C71FB-A9FD-416F-9219-9E6F0628410E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F2B7675-9A9F-4616-AC60-1939868CA7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0B1D1E6-D211-4D4E-9275-6737F455AD82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8660" y="4856163"/>
            <a:ext cx="5669280" cy="4600575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93184FC-6E39-4DAF-848B-7B0A419184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_zegour@esi.dz" TargetMode="External"/><Relationship Id="rId2" Type="http://schemas.openxmlformats.org/officeDocument/2006/relationships/hyperlink" Target="http://zegour.esi.d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wiki\File:AA_Tree_Skew2.svg" TargetMode="External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file:///C:\wiki\File:AA_Tree_Split2.svg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/>
              <a:t>Structures de données avancées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i="1" dirty="0" smtClean="0"/>
              <a:t>Arbres AA</a:t>
            </a:r>
            <a:endParaRPr lang="fr-FR" sz="3200" i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>
            <a:normAutofit/>
          </a:bodyPr>
          <a:lstStyle/>
          <a:p>
            <a:pPr marR="0" algn="ctr" eaLnBrk="1" hangingPunct="1"/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Pr ZEGOUR DJAMEL EDDINE</a:t>
            </a:r>
          </a:p>
          <a:p>
            <a:pPr marR="0" algn="ctr" eaLnBrk="1" hangingPunct="1"/>
            <a:r>
              <a:rPr lang="fr-FR" sz="1600" dirty="0" smtClean="0"/>
              <a:t>Ecole Supérieure d’Informatique (ESI)</a:t>
            </a:r>
          </a:p>
          <a:p>
            <a:pPr marR="0" algn="ctr"/>
            <a:r>
              <a:rPr lang="fr-FR" sz="1600" dirty="0" smtClean="0">
                <a:hlinkClick r:id="rId2"/>
              </a:rPr>
              <a:t>http://zegour.esi.dz</a:t>
            </a:r>
            <a:r>
              <a:rPr lang="fr-FR" sz="1600" dirty="0" smtClean="0"/>
              <a:t> </a:t>
            </a:r>
            <a:r>
              <a:rPr lang="fr-FR" sz="1600" dirty="0" smtClean="0"/>
              <a:t> </a:t>
            </a:r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email: </a:t>
            </a:r>
            <a:r>
              <a:rPr lang="fr-FR" sz="1600" dirty="0" smtClean="0">
                <a:hlinkClick r:id="rId3"/>
              </a:rPr>
              <a:t>d_zegour@esi.dz</a:t>
            </a:r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Forme libre 150"/>
          <p:cNvSpPr/>
          <p:nvPr/>
        </p:nvSpPr>
        <p:spPr>
          <a:xfrm>
            <a:off x="6527857" y="2500306"/>
            <a:ext cx="2500329" cy="2507724"/>
          </a:xfrm>
          <a:custGeom>
            <a:avLst/>
            <a:gdLst>
              <a:gd name="connsiteX0" fmla="*/ 4549 w 2133743"/>
              <a:gd name="connsiteY0" fmla="*/ 164351 h 2266106"/>
              <a:gd name="connsiteX1" fmla="*/ 31845 w 2133743"/>
              <a:gd name="connsiteY1" fmla="*/ 369068 h 2266106"/>
              <a:gd name="connsiteX2" fmla="*/ 59140 w 2133743"/>
              <a:gd name="connsiteY2" fmla="*/ 437306 h 2266106"/>
              <a:gd name="connsiteX3" fmla="*/ 72788 w 2133743"/>
              <a:gd name="connsiteY3" fmla="*/ 519193 h 2266106"/>
              <a:gd name="connsiteX4" fmla="*/ 100084 w 2133743"/>
              <a:gd name="connsiteY4" fmla="*/ 560136 h 2266106"/>
              <a:gd name="connsiteX5" fmla="*/ 154675 w 2133743"/>
              <a:gd name="connsiteY5" fmla="*/ 669318 h 2266106"/>
              <a:gd name="connsiteX6" fmla="*/ 195618 w 2133743"/>
              <a:gd name="connsiteY6" fmla="*/ 751205 h 2266106"/>
              <a:gd name="connsiteX7" fmla="*/ 263857 w 2133743"/>
              <a:gd name="connsiteY7" fmla="*/ 860387 h 2266106"/>
              <a:gd name="connsiteX8" fmla="*/ 304800 w 2133743"/>
              <a:gd name="connsiteY8" fmla="*/ 914978 h 2266106"/>
              <a:gd name="connsiteX9" fmla="*/ 359391 w 2133743"/>
              <a:gd name="connsiteY9" fmla="*/ 996865 h 2266106"/>
              <a:gd name="connsiteX10" fmla="*/ 427630 w 2133743"/>
              <a:gd name="connsiteY10" fmla="*/ 1133342 h 2266106"/>
              <a:gd name="connsiteX11" fmla="*/ 495869 w 2133743"/>
              <a:gd name="connsiteY11" fmla="*/ 1146990 h 2266106"/>
              <a:gd name="connsiteX12" fmla="*/ 673290 w 2133743"/>
              <a:gd name="connsiteY12" fmla="*/ 1338059 h 2266106"/>
              <a:gd name="connsiteX13" fmla="*/ 727881 w 2133743"/>
              <a:gd name="connsiteY13" fmla="*/ 1419945 h 2266106"/>
              <a:gd name="connsiteX14" fmla="*/ 809767 w 2133743"/>
              <a:gd name="connsiteY14" fmla="*/ 1501832 h 2266106"/>
              <a:gd name="connsiteX15" fmla="*/ 1069075 w 2133743"/>
              <a:gd name="connsiteY15" fmla="*/ 1883969 h 2266106"/>
              <a:gd name="connsiteX16" fmla="*/ 1178257 w 2133743"/>
              <a:gd name="connsiteY16" fmla="*/ 1993151 h 2266106"/>
              <a:gd name="connsiteX17" fmla="*/ 1219200 w 2133743"/>
              <a:gd name="connsiteY17" fmla="*/ 2020447 h 2266106"/>
              <a:gd name="connsiteX18" fmla="*/ 1287439 w 2133743"/>
              <a:gd name="connsiteY18" fmla="*/ 2034095 h 2266106"/>
              <a:gd name="connsiteX19" fmla="*/ 1369325 w 2133743"/>
              <a:gd name="connsiteY19" fmla="*/ 2061390 h 2266106"/>
              <a:gd name="connsiteX20" fmla="*/ 1505803 w 2133743"/>
              <a:gd name="connsiteY20" fmla="*/ 2156924 h 2266106"/>
              <a:gd name="connsiteX21" fmla="*/ 1614985 w 2133743"/>
              <a:gd name="connsiteY21" fmla="*/ 2252459 h 2266106"/>
              <a:gd name="connsiteX22" fmla="*/ 1751463 w 2133743"/>
              <a:gd name="connsiteY22" fmla="*/ 2266106 h 2266106"/>
              <a:gd name="connsiteX23" fmla="*/ 1956179 w 2133743"/>
              <a:gd name="connsiteY23" fmla="*/ 2252459 h 2266106"/>
              <a:gd name="connsiteX24" fmla="*/ 1997122 w 2133743"/>
              <a:gd name="connsiteY24" fmla="*/ 2238811 h 2266106"/>
              <a:gd name="connsiteX25" fmla="*/ 2051714 w 2133743"/>
              <a:gd name="connsiteY25" fmla="*/ 2225163 h 2266106"/>
              <a:gd name="connsiteX26" fmla="*/ 2106305 w 2133743"/>
              <a:gd name="connsiteY26" fmla="*/ 2034095 h 2266106"/>
              <a:gd name="connsiteX27" fmla="*/ 2079009 w 2133743"/>
              <a:gd name="connsiteY27" fmla="*/ 1733844 h 2266106"/>
              <a:gd name="connsiteX28" fmla="*/ 2065361 w 2133743"/>
              <a:gd name="connsiteY28" fmla="*/ 1679253 h 2266106"/>
              <a:gd name="connsiteX29" fmla="*/ 2038066 w 2133743"/>
              <a:gd name="connsiteY29" fmla="*/ 1638309 h 2266106"/>
              <a:gd name="connsiteX30" fmla="*/ 2024418 w 2133743"/>
              <a:gd name="connsiteY30" fmla="*/ 1597366 h 2266106"/>
              <a:gd name="connsiteX31" fmla="*/ 1997122 w 2133743"/>
              <a:gd name="connsiteY31" fmla="*/ 1542775 h 2266106"/>
              <a:gd name="connsiteX32" fmla="*/ 1983475 w 2133743"/>
              <a:gd name="connsiteY32" fmla="*/ 1501832 h 2266106"/>
              <a:gd name="connsiteX33" fmla="*/ 1928884 w 2133743"/>
              <a:gd name="connsiteY33" fmla="*/ 1447241 h 2266106"/>
              <a:gd name="connsiteX34" fmla="*/ 1887940 w 2133743"/>
              <a:gd name="connsiteY34" fmla="*/ 1392650 h 2266106"/>
              <a:gd name="connsiteX35" fmla="*/ 1833349 w 2133743"/>
              <a:gd name="connsiteY35" fmla="*/ 1338059 h 2266106"/>
              <a:gd name="connsiteX36" fmla="*/ 1806054 w 2133743"/>
              <a:gd name="connsiteY36" fmla="*/ 1297115 h 2266106"/>
              <a:gd name="connsiteX37" fmla="*/ 1765111 w 2133743"/>
              <a:gd name="connsiteY37" fmla="*/ 1256172 h 2266106"/>
              <a:gd name="connsiteX38" fmla="*/ 1696872 w 2133743"/>
              <a:gd name="connsiteY38" fmla="*/ 1119695 h 2266106"/>
              <a:gd name="connsiteX39" fmla="*/ 1614985 w 2133743"/>
              <a:gd name="connsiteY39" fmla="*/ 1010512 h 2266106"/>
              <a:gd name="connsiteX40" fmla="*/ 1574042 w 2133743"/>
              <a:gd name="connsiteY40" fmla="*/ 969569 h 2266106"/>
              <a:gd name="connsiteX41" fmla="*/ 1492155 w 2133743"/>
              <a:gd name="connsiteY41" fmla="*/ 833092 h 2266106"/>
              <a:gd name="connsiteX42" fmla="*/ 1451212 w 2133743"/>
              <a:gd name="connsiteY42" fmla="*/ 792148 h 2266106"/>
              <a:gd name="connsiteX43" fmla="*/ 1423916 w 2133743"/>
              <a:gd name="connsiteY43" fmla="*/ 737557 h 2266106"/>
              <a:gd name="connsiteX44" fmla="*/ 1260143 w 2133743"/>
              <a:gd name="connsiteY44" fmla="*/ 587432 h 2266106"/>
              <a:gd name="connsiteX45" fmla="*/ 1205552 w 2133743"/>
              <a:gd name="connsiteY45" fmla="*/ 505545 h 2266106"/>
              <a:gd name="connsiteX46" fmla="*/ 1178257 w 2133743"/>
              <a:gd name="connsiteY46" fmla="*/ 450954 h 2266106"/>
              <a:gd name="connsiteX47" fmla="*/ 1137314 w 2133743"/>
              <a:gd name="connsiteY47" fmla="*/ 410011 h 2266106"/>
              <a:gd name="connsiteX48" fmla="*/ 1110018 w 2133743"/>
              <a:gd name="connsiteY48" fmla="*/ 369068 h 2266106"/>
              <a:gd name="connsiteX49" fmla="*/ 1014484 w 2133743"/>
              <a:gd name="connsiteY49" fmla="*/ 259886 h 2266106"/>
              <a:gd name="connsiteX50" fmla="*/ 973540 w 2133743"/>
              <a:gd name="connsiteY50" fmla="*/ 246238 h 2266106"/>
              <a:gd name="connsiteX51" fmla="*/ 878006 w 2133743"/>
              <a:gd name="connsiteY51" fmla="*/ 191647 h 2266106"/>
              <a:gd name="connsiteX52" fmla="*/ 837063 w 2133743"/>
              <a:gd name="connsiteY52" fmla="*/ 177999 h 2266106"/>
              <a:gd name="connsiteX53" fmla="*/ 727881 w 2133743"/>
              <a:gd name="connsiteY53" fmla="*/ 164351 h 2266106"/>
              <a:gd name="connsiteX54" fmla="*/ 632346 w 2133743"/>
              <a:gd name="connsiteY54" fmla="*/ 123408 h 2266106"/>
              <a:gd name="connsiteX55" fmla="*/ 591403 w 2133743"/>
              <a:gd name="connsiteY55" fmla="*/ 96112 h 2266106"/>
              <a:gd name="connsiteX56" fmla="*/ 509516 w 2133743"/>
              <a:gd name="connsiteY56" fmla="*/ 68817 h 2266106"/>
              <a:gd name="connsiteX57" fmla="*/ 468573 w 2133743"/>
              <a:gd name="connsiteY57" fmla="*/ 55169 h 2266106"/>
              <a:gd name="connsiteX58" fmla="*/ 427630 w 2133743"/>
              <a:gd name="connsiteY58" fmla="*/ 41521 h 2266106"/>
              <a:gd name="connsiteX59" fmla="*/ 345743 w 2133743"/>
              <a:gd name="connsiteY59" fmla="*/ 578 h 2266106"/>
              <a:gd name="connsiteX60" fmla="*/ 141027 w 2133743"/>
              <a:gd name="connsiteY60" fmla="*/ 27874 h 2266106"/>
              <a:gd name="connsiteX61" fmla="*/ 100084 w 2133743"/>
              <a:gd name="connsiteY61" fmla="*/ 55169 h 2266106"/>
              <a:gd name="connsiteX62" fmla="*/ 59140 w 2133743"/>
              <a:gd name="connsiteY62" fmla="*/ 96112 h 2266106"/>
              <a:gd name="connsiteX63" fmla="*/ 4549 w 2133743"/>
              <a:gd name="connsiteY63" fmla="*/ 164351 h 226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133743" h="2266106">
                <a:moveTo>
                  <a:pt x="4549" y="164351"/>
                </a:moveTo>
                <a:cubicBezTo>
                  <a:pt x="0" y="209844"/>
                  <a:pt x="18344" y="301562"/>
                  <a:pt x="31845" y="369068"/>
                </a:cubicBezTo>
                <a:cubicBezTo>
                  <a:pt x="36649" y="393090"/>
                  <a:pt x="52694" y="413671"/>
                  <a:pt x="59140" y="437306"/>
                </a:cubicBezTo>
                <a:cubicBezTo>
                  <a:pt x="66421" y="464003"/>
                  <a:pt x="64037" y="492941"/>
                  <a:pt x="72788" y="519193"/>
                </a:cubicBezTo>
                <a:cubicBezTo>
                  <a:pt x="77975" y="534754"/>
                  <a:pt x="92230" y="545736"/>
                  <a:pt x="100084" y="560136"/>
                </a:cubicBezTo>
                <a:cubicBezTo>
                  <a:pt x="119568" y="595857"/>
                  <a:pt x="136478" y="632924"/>
                  <a:pt x="154675" y="669318"/>
                </a:cubicBezTo>
                <a:cubicBezTo>
                  <a:pt x="168323" y="696614"/>
                  <a:pt x="177308" y="726791"/>
                  <a:pt x="195618" y="751205"/>
                </a:cubicBezTo>
                <a:cubicBezTo>
                  <a:pt x="311603" y="905852"/>
                  <a:pt x="170187" y="710516"/>
                  <a:pt x="263857" y="860387"/>
                </a:cubicBezTo>
                <a:cubicBezTo>
                  <a:pt x="275912" y="879676"/>
                  <a:pt x="291756" y="896344"/>
                  <a:pt x="304800" y="914978"/>
                </a:cubicBezTo>
                <a:cubicBezTo>
                  <a:pt x="323612" y="941853"/>
                  <a:pt x="359391" y="996865"/>
                  <a:pt x="359391" y="996865"/>
                </a:cubicBezTo>
                <a:cubicBezTo>
                  <a:pt x="368282" y="1032427"/>
                  <a:pt x="384870" y="1124790"/>
                  <a:pt x="427630" y="1133342"/>
                </a:cubicBezTo>
                <a:lnTo>
                  <a:pt x="495869" y="1146990"/>
                </a:lnTo>
                <a:cubicBezTo>
                  <a:pt x="571546" y="1222667"/>
                  <a:pt x="612575" y="1257106"/>
                  <a:pt x="673290" y="1338059"/>
                </a:cubicBezTo>
                <a:cubicBezTo>
                  <a:pt x="692973" y="1364303"/>
                  <a:pt x="706880" y="1394743"/>
                  <a:pt x="727881" y="1419945"/>
                </a:cubicBezTo>
                <a:cubicBezTo>
                  <a:pt x="752593" y="1449600"/>
                  <a:pt x="786900" y="1470733"/>
                  <a:pt x="809767" y="1501832"/>
                </a:cubicBezTo>
                <a:cubicBezTo>
                  <a:pt x="900958" y="1625851"/>
                  <a:pt x="960225" y="1775119"/>
                  <a:pt x="1069075" y="1883969"/>
                </a:cubicBezTo>
                <a:cubicBezTo>
                  <a:pt x="1105469" y="1920363"/>
                  <a:pt x="1135433" y="1964601"/>
                  <a:pt x="1178257" y="1993151"/>
                </a:cubicBezTo>
                <a:cubicBezTo>
                  <a:pt x="1191905" y="2002250"/>
                  <a:pt x="1203842" y="2014688"/>
                  <a:pt x="1219200" y="2020447"/>
                </a:cubicBezTo>
                <a:cubicBezTo>
                  <a:pt x="1240920" y="2028592"/>
                  <a:pt x="1265060" y="2027992"/>
                  <a:pt x="1287439" y="2034095"/>
                </a:cubicBezTo>
                <a:cubicBezTo>
                  <a:pt x="1315197" y="2041665"/>
                  <a:pt x="1369325" y="2061390"/>
                  <a:pt x="1369325" y="2061390"/>
                </a:cubicBezTo>
                <a:cubicBezTo>
                  <a:pt x="1469974" y="2162037"/>
                  <a:pt x="1329338" y="2028586"/>
                  <a:pt x="1505803" y="2156924"/>
                </a:cubicBezTo>
                <a:cubicBezTo>
                  <a:pt x="1530696" y="2175028"/>
                  <a:pt x="1580273" y="2242541"/>
                  <a:pt x="1614985" y="2252459"/>
                </a:cubicBezTo>
                <a:cubicBezTo>
                  <a:pt x="1658945" y="2265019"/>
                  <a:pt x="1705970" y="2261557"/>
                  <a:pt x="1751463" y="2266106"/>
                </a:cubicBezTo>
                <a:cubicBezTo>
                  <a:pt x="1819702" y="2261557"/>
                  <a:pt x="1888207" y="2260011"/>
                  <a:pt x="1956179" y="2252459"/>
                </a:cubicBezTo>
                <a:cubicBezTo>
                  <a:pt x="1970477" y="2250870"/>
                  <a:pt x="1983290" y="2242763"/>
                  <a:pt x="1997122" y="2238811"/>
                </a:cubicBezTo>
                <a:cubicBezTo>
                  <a:pt x="2015158" y="2233658"/>
                  <a:pt x="2033517" y="2229712"/>
                  <a:pt x="2051714" y="2225163"/>
                </a:cubicBezTo>
                <a:cubicBezTo>
                  <a:pt x="2133743" y="2170478"/>
                  <a:pt x="2106305" y="2204207"/>
                  <a:pt x="2106305" y="2034095"/>
                </a:cubicBezTo>
                <a:cubicBezTo>
                  <a:pt x="2106305" y="1894632"/>
                  <a:pt x="2103356" y="1843404"/>
                  <a:pt x="2079009" y="1733844"/>
                </a:cubicBezTo>
                <a:cubicBezTo>
                  <a:pt x="2074940" y="1715534"/>
                  <a:pt x="2072750" y="1696493"/>
                  <a:pt x="2065361" y="1679253"/>
                </a:cubicBezTo>
                <a:cubicBezTo>
                  <a:pt x="2058900" y="1664177"/>
                  <a:pt x="2045401" y="1652980"/>
                  <a:pt x="2038066" y="1638309"/>
                </a:cubicBezTo>
                <a:cubicBezTo>
                  <a:pt x="2031632" y="1625442"/>
                  <a:pt x="2030085" y="1610589"/>
                  <a:pt x="2024418" y="1597366"/>
                </a:cubicBezTo>
                <a:cubicBezTo>
                  <a:pt x="2016404" y="1578666"/>
                  <a:pt x="2005136" y="1561475"/>
                  <a:pt x="1997122" y="1542775"/>
                </a:cubicBezTo>
                <a:cubicBezTo>
                  <a:pt x="1991455" y="1529552"/>
                  <a:pt x="1991837" y="1513538"/>
                  <a:pt x="1983475" y="1501832"/>
                </a:cubicBezTo>
                <a:cubicBezTo>
                  <a:pt x="1968517" y="1480891"/>
                  <a:pt x="1945830" y="1466608"/>
                  <a:pt x="1928884" y="1447241"/>
                </a:cubicBezTo>
                <a:cubicBezTo>
                  <a:pt x="1913905" y="1430123"/>
                  <a:pt x="1902919" y="1409768"/>
                  <a:pt x="1887940" y="1392650"/>
                </a:cubicBezTo>
                <a:cubicBezTo>
                  <a:pt x="1870994" y="1373283"/>
                  <a:pt x="1850097" y="1357598"/>
                  <a:pt x="1833349" y="1338059"/>
                </a:cubicBezTo>
                <a:cubicBezTo>
                  <a:pt x="1822674" y="1325605"/>
                  <a:pt x="1816555" y="1309716"/>
                  <a:pt x="1806054" y="1297115"/>
                </a:cubicBezTo>
                <a:cubicBezTo>
                  <a:pt x="1793698" y="1282288"/>
                  <a:pt x="1776691" y="1271613"/>
                  <a:pt x="1765111" y="1256172"/>
                </a:cubicBezTo>
                <a:cubicBezTo>
                  <a:pt x="1652090" y="1105478"/>
                  <a:pt x="1788943" y="1269311"/>
                  <a:pt x="1696872" y="1119695"/>
                </a:cubicBezTo>
                <a:cubicBezTo>
                  <a:pt x="1673029" y="1080951"/>
                  <a:pt x="1647153" y="1042680"/>
                  <a:pt x="1614985" y="1010512"/>
                </a:cubicBezTo>
                <a:cubicBezTo>
                  <a:pt x="1601337" y="996864"/>
                  <a:pt x="1585028" y="985438"/>
                  <a:pt x="1574042" y="969569"/>
                </a:cubicBezTo>
                <a:cubicBezTo>
                  <a:pt x="1543844" y="925949"/>
                  <a:pt x="1529669" y="870606"/>
                  <a:pt x="1492155" y="833092"/>
                </a:cubicBezTo>
                <a:cubicBezTo>
                  <a:pt x="1478507" y="819444"/>
                  <a:pt x="1462430" y="807854"/>
                  <a:pt x="1451212" y="792148"/>
                </a:cubicBezTo>
                <a:cubicBezTo>
                  <a:pt x="1439387" y="775593"/>
                  <a:pt x="1437313" y="752868"/>
                  <a:pt x="1423916" y="737557"/>
                </a:cubicBezTo>
                <a:cubicBezTo>
                  <a:pt x="1326410" y="626122"/>
                  <a:pt x="1367156" y="747952"/>
                  <a:pt x="1260143" y="587432"/>
                </a:cubicBezTo>
                <a:cubicBezTo>
                  <a:pt x="1241946" y="560136"/>
                  <a:pt x="1222430" y="533675"/>
                  <a:pt x="1205552" y="505545"/>
                </a:cubicBezTo>
                <a:cubicBezTo>
                  <a:pt x="1195085" y="488099"/>
                  <a:pt x="1190082" y="467509"/>
                  <a:pt x="1178257" y="450954"/>
                </a:cubicBezTo>
                <a:cubicBezTo>
                  <a:pt x="1167039" y="435248"/>
                  <a:pt x="1149670" y="424838"/>
                  <a:pt x="1137314" y="410011"/>
                </a:cubicBezTo>
                <a:cubicBezTo>
                  <a:pt x="1126813" y="397410"/>
                  <a:pt x="1119552" y="382415"/>
                  <a:pt x="1110018" y="369068"/>
                </a:cubicBezTo>
                <a:cubicBezTo>
                  <a:pt x="1085144" y="334244"/>
                  <a:pt x="1049510" y="284905"/>
                  <a:pt x="1014484" y="259886"/>
                </a:cubicBezTo>
                <a:cubicBezTo>
                  <a:pt x="1002777" y="251524"/>
                  <a:pt x="987188" y="250787"/>
                  <a:pt x="973540" y="246238"/>
                </a:cubicBezTo>
                <a:cubicBezTo>
                  <a:pt x="932419" y="218823"/>
                  <a:pt x="926493" y="212427"/>
                  <a:pt x="878006" y="191647"/>
                </a:cubicBezTo>
                <a:cubicBezTo>
                  <a:pt x="864783" y="185980"/>
                  <a:pt x="851217" y="180572"/>
                  <a:pt x="837063" y="177999"/>
                </a:cubicBezTo>
                <a:cubicBezTo>
                  <a:pt x="800977" y="171438"/>
                  <a:pt x="764275" y="168900"/>
                  <a:pt x="727881" y="164351"/>
                </a:cubicBezTo>
                <a:cubicBezTo>
                  <a:pt x="681949" y="149040"/>
                  <a:pt x="679564" y="150390"/>
                  <a:pt x="632346" y="123408"/>
                </a:cubicBezTo>
                <a:cubicBezTo>
                  <a:pt x="618105" y="115270"/>
                  <a:pt x="606392" y="102774"/>
                  <a:pt x="591403" y="96112"/>
                </a:cubicBezTo>
                <a:cubicBezTo>
                  <a:pt x="565111" y="84427"/>
                  <a:pt x="536812" y="77915"/>
                  <a:pt x="509516" y="68817"/>
                </a:cubicBezTo>
                <a:lnTo>
                  <a:pt x="468573" y="55169"/>
                </a:lnTo>
                <a:cubicBezTo>
                  <a:pt x="454925" y="50620"/>
                  <a:pt x="439600" y="49501"/>
                  <a:pt x="427630" y="41521"/>
                </a:cubicBezTo>
                <a:cubicBezTo>
                  <a:pt x="374717" y="6246"/>
                  <a:pt x="402248" y="19413"/>
                  <a:pt x="345743" y="578"/>
                </a:cubicBezTo>
                <a:cubicBezTo>
                  <a:pt x="309147" y="3628"/>
                  <a:pt x="196776" y="0"/>
                  <a:pt x="141027" y="27874"/>
                </a:cubicBezTo>
                <a:cubicBezTo>
                  <a:pt x="126356" y="35209"/>
                  <a:pt x="112685" y="44669"/>
                  <a:pt x="100084" y="55169"/>
                </a:cubicBezTo>
                <a:cubicBezTo>
                  <a:pt x="85256" y="67525"/>
                  <a:pt x="73967" y="83756"/>
                  <a:pt x="59140" y="96112"/>
                </a:cubicBezTo>
                <a:cubicBezTo>
                  <a:pt x="2675" y="143166"/>
                  <a:pt x="9098" y="118858"/>
                  <a:pt x="4549" y="16435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Forme libre 117"/>
          <p:cNvSpPr/>
          <p:nvPr/>
        </p:nvSpPr>
        <p:spPr>
          <a:xfrm>
            <a:off x="4286248" y="3214686"/>
            <a:ext cx="1256258" cy="1933433"/>
          </a:xfrm>
          <a:custGeom>
            <a:avLst/>
            <a:gdLst>
              <a:gd name="connsiteX0" fmla="*/ 546430 w 1203888"/>
              <a:gd name="connsiteY0" fmla="*/ 29570 h 1762836"/>
              <a:gd name="connsiteX1" fmla="*/ 478191 w 1203888"/>
              <a:gd name="connsiteY1" fmla="*/ 193343 h 1762836"/>
              <a:gd name="connsiteX2" fmla="*/ 450895 w 1203888"/>
              <a:gd name="connsiteY2" fmla="*/ 261582 h 1762836"/>
              <a:gd name="connsiteX3" fmla="*/ 437247 w 1203888"/>
              <a:gd name="connsiteY3" fmla="*/ 302526 h 1762836"/>
              <a:gd name="connsiteX4" fmla="*/ 355361 w 1203888"/>
              <a:gd name="connsiteY4" fmla="*/ 398060 h 1762836"/>
              <a:gd name="connsiteX5" fmla="*/ 328065 w 1203888"/>
              <a:gd name="connsiteY5" fmla="*/ 493594 h 1762836"/>
              <a:gd name="connsiteX6" fmla="*/ 314418 w 1203888"/>
              <a:gd name="connsiteY6" fmla="*/ 548185 h 1762836"/>
              <a:gd name="connsiteX7" fmla="*/ 300770 w 1203888"/>
              <a:gd name="connsiteY7" fmla="*/ 589129 h 1762836"/>
              <a:gd name="connsiteX8" fmla="*/ 259827 w 1203888"/>
              <a:gd name="connsiteY8" fmla="*/ 616424 h 1762836"/>
              <a:gd name="connsiteX9" fmla="*/ 218883 w 1203888"/>
              <a:gd name="connsiteY9" fmla="*/ 752902 h 1762836"/>
              <a:gd name="connsiteX10" fmla="*/ 177940 w 1203888"/>
              <a:gd name="connsiteY10" fmla="*/ 766549 h 1762836"/>
              <a:gd name="connsiteX11" fmla="*/ 150644 w 1203888"/>
              <a:gd name="connsiteY11" fmla="*/ 862084 h 1762836"/>
              <a:gd name="connsiteX12" fmla="*/ 136997 w 1203888"/>
              <a:gd name="connsiteY12" fmla="*/ 916675 h 1762836"/>
              <a:gd name="connsiteX13" fmla="*/ 96053 w 1203888"/>
              <a:gd name="connsiteY13" fmla="*/ 971266 h 1762836"/>
              <a:gd name="connsiteX14" fmla="*/ 82406 w 1203888"/>
              <a:gd name="connsiteY14" fmla="*/ 1025857 h 1762836"/>
              <a:gd name="connsiteX15" fmla="*/ 68758 w 1203888"/>
              <a:gd name="connsiteY15" fmla="*/ 1107743 h 1762836"/>
              <a:gd name="connsiteX16" fmla="*/ 27815 w 1203888"/>
              <a:gd name="connsiteY16" fmla="*/ 1148687 h 1762836"/>
              <a:gd name="connsiteX17" fmla="*/ 519 w 1203888"/>
              <a:gd name="connsiteY17" fmla="*/ 1244221 h 1762836"/>
              <a:gd name="connsiteX18" fmla="*/ 27815 w 1203888"/>
              <a:gd name="connsiteY18" fmla="*/ 1599063 h 1762836"/>
              <a:gd name="connsiteX19" fmla="*/ 82406 w 1203888"/>
              <a:gd name="connsiteY19" fmla="*/ 1640006 h 1762836"/>
              <a:gd name="connsiteX20" fmla="*/ 246179 w 1203888"/>
              <a:gd name="connsiteY20" fmla="*/ 1694597 h 1762836"/>
              <a:gd name="connsiteX21" fmla="*/ 396304 w 1203888"/>
              <a:gd name="connsiteY21" fmla="*/ 1762836 h 1762836"/>
              <a:gd name="connsiteX22" fmla="*/ 464543 w 1203888"/>
              <a:gd name="connsiteY22" fmla="*/ 1735540 h 1762836"/>
              <a:gd name="connsiteX23" fmla="*/ 546430 w 1203888"/>
              <a:gd name="connsiteY23" fmla="*/ 1680949 h 1762836"/>
              <a:gd name="connsiteX24" fmla="*/ 587373 w 1203888"/>
              <a:gd name="connsiteY24" fmla="*/ 1653654 h 1762836"/>
              <a:gd name="connsiteX25" fmla="*/ 682907 w 1203888"/>
              <a:gd name="connsiteY25" fmla="*/ 1612711 h 1762836"/>
              <a:gd name="connsiteX26" fmla="*/ 710203 w 1203888"/>
              <a:gd name="connsiteY26" fmla="*/ 1571767 h 1762836"/>
              <a:gd name="connsiteX27" fmla="*/ 819385 w 1203888"/>
              <a:gd name="connsiteY27" fmla="*/ 1462585 h 1762836"/>
              <a:gd name="connsiteX28" fmla="*/ 860328 w 1203888"/>
              <a:gd name="connsiteY28" fmla="*/ 1394346 h 1762836"/>
              <a:gd name="connsiteX29" fmla="*/ 928567 w 1203888"/>
              <a:gd name="connsiteY29" fmla="*/ 1312460 h 1762836"/>
              <a:gd name="connsiteX30" fmla="*/ 983158 w 1203888"/>
              <a:gd name="connsiteY30" fmla="*/ 1203278 h 1762836"/>
              <a:gd name="connsiteX31" fmla="*/ 996806 w 1203888"/>
              <a:gd name="connsiteY31" fmla="*/ 1148687 h 1762836"/>
              <a:gd name="connsiteX32" fmla="*/ 1092340 w 1203888"/>
              <a:gd name="connsiteY32" fmla="*/ 1025857 h 1762836"/>
              <a:gd name="connsiteX33" fmla="*/ 1133283 w 1203888"/>
              <a:gd name="connsiteY33" fmla="*/ 943970 h 1762836"/>
              <a:gd name="connsiteX34" fmla="*/ 1146931 w 1203888"/>
              <a:gd name="connsiteY34" fmla="*/ 766549 h 1762836"/>
              <a:gd name="connsiteX35" fmla="*/ 1174227 w 1203888"/>
              <a:gd name="connsiteY35" fmla="*/ 671015 h 1762836"/>
              <a:gd name="connsiteX36" fmla="*/ 1201522 w 1203888"/>
              <a:gd name="connsiteY36" fmla="*/ 561833 h 1762836"/>
              <a:gd name="connsiteX37" fmla="*/ 1187874 w 1203888"/>
              <a:gd name="connsiteY37" fmla="*/ 234287 h 1762836"/>
              <a:gd name="connsiteX38" fmla="*/ 1146931 w 1203888"/>
              <a:gd name="connsiteY38" fmla="*/ 193343 h 1762836"/>
              <a:gd name="connsiteX39" fmla="*/ 1092340 w 1203888"/>
              <a:gd name="connsiteY39" fmla="*/ 138752 h 1762836"/>
              <a:gd name="connsiteX40" fmla="*/ 1010453 w 1203888"/>
              <a:gd name="connsiteY40" fmla="*/ 70514 h 1762836"/>
              <a:gd name="connsiteX41" fmla="*/ 969510 w 1203888"/>
              <a:gd name="connsiteY41" fmla="*/ 56866 h 1762836"/>
              <a:gd name="connsiteX42" fmla="*/ 887624 w 1203888"/>
              <a:gd name="connsiteY42" fmla="*/ 15923 h 1762836"/>
              <a:gd name="connsiteX43" fmla="*/ 546430 w 1203888"/>
              <a:gd name="connsiteY43" fmla="*/ 29570 h 1762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3888" h="1762836">
                <a:moveTo>
                  <a:pt x="546430" y="29570"/>
                </a:moveTo>
                <a:cubicBezTo>
                  <a:pt x="478191" y="59140"/>
                  <a:pt x="500709" y="138657"/>
                  <a:pt x="478191" y="193343"/>
                </a:cubicBezTo>
                <a:cubicBezTo>
                  <a:pt x="468863" y="215996"/>
                  <a:pt x="458642" y="238341"/>
                  <a:pt x="450895" y="261582"/>
                </a:cubicBezTo>
                <a:cubicBezTo>
                  <a:pt x="446346" y="275230"/>
                  <a:pt x="443681" y="289659"/>
                  <a:pt x="437247" y="302526"/>
                </a:cubicBezTo>
                <a:cubicBezTo>
                  <a:pt x="416462" y="344097"/>
                  <a:pt x="388940" y="364481"/>
                  <a:pt x="355361" y="398060"/>
                </a:cubicBezTo>
                <a:cubicBezTo>
                  <a:pt x="312682" y="568773"/>
                  <a:pt x="367234" y="356499"/>
                  <a:pt x="328065" y="493594"/>
                </a:cubicBezTo>
                <a:cubicBezTo>
                  <a:pt x="322912" y="511629"/>
                  <a:pt x="319571" y="530150"/>
                  <a:pt x="314418" y="548185"/>
                </a:cubicBezTo>
                <a:cubicBezTo>
                  <a:pt x="310466" y="562018"/>
                  <a:pt x="309757" y="577895"/>
                  <a:pt x="300770" y="589129"/>
                </a:cubicBezTo>
                <a:cubicBezTo>
                  <a:pt x="290524" y="601937"/>
                  <a:pt x="273475" y="607326"/>
                  <a:pt x="259827" y="616424"/>
                </a:cubicBezTo>
                <a:cubicBezTo>
                  <a:pt x="254955" y="635913"/>
                  <a:pt x="227945" y="749882"/>
                  <a:pt x="218883" y="752902"/>
                </a:cubicBezTo>
                <a:lnTo>
                  <a:pt x="177940" y="766549"/>
                </a:lnTo>
                <a:cubicBezTo>
                  <a:pt x="135262" y="937260"/>
                  <a:pt x="189813" y="724989"/>
                  <a:pt x="150644" y="862084"/>
                </a:cubicBezTo>
                <a:cubicBezTo>
                  <a:pt x="145491" y="880119"/>
                  <a:pt x="145385" y="899898"/>
                  <a:pt x="136997" y="916675"/>
                </a:cubicBezTo>
                <a:cubicBezTo>
                  <a:pt x="126825" y="937020"/>
                  <a:pt x="109701" y="953069"/>
                  <a:pt x="96053" y="971266"/>
                </a:cubicBezTo>
                <a:cubicBezTo>
                  <a:pt x="91504" y="989463"/>
                  <a:pt x="86084" y="1007464"/>
                  <a:pt x="82406" y="1025857"/>
                </a:cubicBezTo>
                <a:cubicBezTo>
                  <a:pt x="76979" y="1052992"/>
                  <a:pt x="79997" y="1082456"/>
                  <a:pt x="68758" y="1107743"/>
                </a:cubicBezTo>
                <a:cubicBezTo>
                  <a:pt x="60919" y="1125380"/>
                  <a:pt x="41463" y="1135039"/>
                  <a:pt x="27815" y="1148687"/>
                </a:cubicBezTo>
                <a:cubicBezTo>
                  <a:pt x="21777" y="1166800"/>
                  <a:pt x="0" y="1228642"/>
                  <a:pt x="519" y="1244221"/>
                </a:cubicBezTo>
                <a:cubicBezTo>
                  <a:pt x="4471" y="1362785"/>
                  <a:pt x="3780" y="1482893"/>
                  <a:pt x="27815" y="1599063"/>
                </a:cubicBezTo>
                <a:cubicBezTo>
                  <a:pt x="32424" y="1621337"/>
                  <a:pt x="61567" y="1630889"/>
                  <a:pt x="82406" y="1640006"/>
                </a:cubicBezTo>
                <a:cubicBezTo>
                  <a:pt x="135125" y="1663071"/>
                  <a:pt x="194710" y="1668863"/>
                  <a:pt x="246179" y="1694597"/>
                </a:cubicBezTo>
                <a:cubicBezTo>
                  <a:pt x="368228" y="1755622"/>
                  <a:pt x="316759" y="1736320"/>
                  <a:pt x="396304" y="1762836"/>
                </a:cubicBezTo>
                <a:cubicBezTo>
                  <a:pt x="419050" y="1753737"/>
                  <a:pt x="443036" y="1747271"/>
                  <a:pt x="464543" y="1735540"/>
                </a:cubicBezTo>
                <a:cubicBezTo>
                  <a:pt x="493343" y="1719831"/>
                  <a:pt x="519134" y="1699146"/>
                  <a:pt x="546430" y="1680949"/>
                </a:cubicBezTo>
                <a:cubicBezTo>
                  <a:pt x="560078" y="1671851"/>
                  <a:pt x="572702" y="1660989"/>
                  <a:pt x="587373" y="1653654"/>
                </a:cubicBezTo>
                <a:cubicBezTo>
                  <a:pt x="654831" y="1619924"/>
                  <a:pt x="622663" y="1632791"/>
                  <a:pt x="682907" y="1612711"/>
                </a:cubicBezTo>
                <a:cubicBezTo>
                  <a:pt x="692006" y="1599063"/>
                  <a:pt x="699169" y="1583904"/>
                  <a:pt x="710203" y="1571767"/>
                </a:cubicBezTo>
                <a:cubicBezTo>
                  <a:pt x="744825" y="1533683"/>
                  <a:pt x="792905" y="1506719"/>
                  <a:pt x="819385" y="1462585"/>
                </a:cubicBezTo>
                <a:cubicBezTo>
                  <a:pt x="833033" y="1439839"/>
                  <a:pt x="844412" y="1415567"/>
                  <a:pt x="860328" y="1394346"/>
                </a:cubicBezTo>
                <a:cubicBezTo>
                  <a:pt x="905601" y="1333982"/>
                  <a:pt x="896742" y="1376110"/>
                  <a:pt x="928567" y="1312460"/>
                </a:cubicBezTo>
                <a:cubicBezTo>
                  <a:pt x="995342" y="1178911"/>
                  <a:pt x="919918" y="1298135"/>
                  <a:pt x="983158" y="1203278"/>
                </a:cubicBezTo>
                <a:cubicBezTo>
                  <a:pt x="987707" y="1185081"/>
                  <a:pt x="989417" y="1165927"/>
                  <a:pt x="996806" y="1148687"/>
                </a:cubicBezTo>
                <a:cubicBezTo>
                  <a:pt x="1009397" y="1119308"/>
                  <a:pt x="1088143" y="1031253"/>
                  <a:pt x="1092340" y="1025857"/>
                </a:cubicBezTo>
                <a:cubicBezTo>
                  <a:pt x="1123205" y="986173"/>
                  <a:pt x="1118316" y="988871"/>
                  <a:pt x="1133283" y="943970"/>
                </a:cubicBezTo>
                <a:cubicBezTo>
                  <a:pt x="1137832" y="884830"/>
                  <a:pt x="1140000" y="825458"/>
                  <a:pt x="1146931" y="766549"/>
                </a:cubicBezTo>
                <a:cubicBezTo>
                  <a:pt x="1152605" y="718324"/>
                  <a:pt x="1163439" y="714166"/>
                  <a:pt x="1174227" y="671015"/>
                </a:cubicBezTo>
                <a:lnTo>
                  <a:pt x="1201522" y="561833"/>
                </a:lnTo>
                <a:cubicBezTo>
                  <a:pt x="1196973" y="452651"/>
                  <a:pt x="1203888" y="342384"/>
                  <a:pt x="1187874" y="234287"/>
                </a:cubicBezTo>
                <a:cubicBezTo>
                  <a:pt x="1185045" y="215194"/>
                  <a:pt x="1157637" y="209402"/>
                  <a:pt x="1146931" y="193343"/>
                </a:cubicBezTo>
                <a:cubicBezTo>
                  <a:pt x="1105338" y="130954"/>
                  <a:pt x="1170326" y="164748"/>
                  <a:pt x="1092340" y="138752"/>
                </a:cubicBezTo>
                <a:cubicBezTo>
                  <a:pt x="1062154" y="108566"/>
                  <a:pt x="1048458" y="89516"/>
                  <a:pt x="1010453" y="70514"/>
                </a:cubicBezTo>
                <a:cubicBezTo>
                  <a:pt x="997586" y="64080"/>
                  <a:pt x="982377" y="63300"/>
                  <a:pt x="969510" y="56866"/>
                </a:cubicBezTo>
                <a:cubicBezTo>
                  <a:pt x="863692" y="3956"/>
                  <a:pt x="990528" y="50223"/>
                  <a:pt x="887624" y="15923"/>
                </a:cubicBezTo>
                <a:cubicBezTo>
                  <a:pt x="567297" y="29849"/>
                  <a:pt x="614669" y="0"/>
                  <a:pt x="546430" y="295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 (Insertion/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90" name="Ellipse 89"/>
          <p:cNvSpPr/>
          <p:nvPr/>
        </p:nvSpPr>
        <p:spPr>
          <a:xfrm>
            <a:off x="3456023" y="201238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4259217" y="270602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2" name="Connecteur droit 91"/>
          <p:cNvCxnSpPr>
            <a:stCxn id="90" idx="6"/>
            <a:endCxn id="91" idx="0"/>
          </p:cNvCxnSpPr>
          <p:nvPr/>
        </p:nvCxnSpPr>
        <p:spPr>
          <a:xfrm>
            <a:off x="4000496" y="2247436"/>
            <a:ext cx="530958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Ellipse 92"/>
          <p:cNvSpPr/>
          <p:nvPr/>
        </p:nvSpPr>
        <p:spPr>
          <a:xfrm>
            <a:off x="2857488" y="274750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4" name="Connecteur droit 93"/>
          <p:cNvCxnSpPr>
            <a:stCxn id="90" idx="2"/>
            <a:endCxn id="93" idx="0"/>
          </p:cNvCxnSpPr>
          <p:nvPr/>
        </p:nvCxnSpPr>
        <p:spPr>
          <a:xfrm rot="10800000" flipV="1">
            <a:off x="3129725" y="2247436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643438" y="2428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6" name="Rectangle 95"/>
          <p:cNvSpPr/>
          <p:nvPr/>
        </p:nvSpPr>
        <p:spPr>
          <a:xfrm>
            <a:off x="3259085" y="25124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7" name="Rectangle 96"/>
          <p:cNvSpPr/>
          <p:nvPr/>
        </p:nvSpPr>
        <p:spPr>
          <a:xfrm>
            <a:off x="3886093" y="178592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98" name="Ellipse 97"/>
          <p:cNvSpPr/>
          <p:nvPr/>
        </p:nvSpPr>
        <p:spPr>
          <a:xfrm>
            <a:off x="3483054" y="356327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956089" y="329826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00" name="Connecteur droit 99"/>
          <p:cNvCxnSpPr>
            <a:stCxn id="93" idx="6"/>
            <a:endCxn id="98" idx="0"/>
          </p:cNvCxnSpPr>
          <p:nvPr/>
        </p:nvCxnSpPr>
        <p:spPr>
          <a:xfrm>
            <a:off x="3401961" y="2982556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Ellipse 100"/>
          <p:cNvSpPr/>
          <p:nvPr/>
        </p:nvSpPr>
        <p:spPr>
          <a:xfrm>
            <a:off x="4902159" y="351258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187911" y="322682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03" name="Connecteur droit 102"/>
          <p:cNvCxnSpPr>
            <a:stCxn id="91" idx="6"/>
            <a:endCxn id="101" idx="0"/>
          </p:cNvCxnSpPr>
          <p:nvPr/>
        </p:nvCxnSpPr>
        <p:spPr>
          <a:xfrm>
            <a:off x="4803690" y="2941076"/>
            <a:ext cx="37070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lèche droite 86"/>
          <p:cNvSpPr/>
          <p:nvPr/>
        </p:nvSpPr>
        <p:spPr>
          <a:xfrm>
            <a:off x="2285984" y="221455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2285984" y="185736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90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5" name="Ellipse 104"/>
          <p:cNvSpPr/>
          <p:nvPr/>
        </p:nvSpPr>
        <p:spPr>
          <a:xfrm>
            <a:off x="4357686" y="442913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43438" y="414338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7" name="Connecteur droit 116"/>
          <p:cNvCxnSpPr>
            <a:stCxn id="101" idx="2"/>
            <a:endCxn id="105" idx="0"/>
          </p:cNvCxnSpPr>
          <p:nvPr/>
        </p:nvCxnSpPr>
        <p:spPr>
          <a:xfrm rot="10800000" flipV="1">
            <a:off x="4629923" y="3747634"/>
            <a:ext cx="272236" cy="681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>
          <a:xfrm>
            <a:off x="752476" y="214311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0" name="Ellipse 119"/>
          <p:cNvSpPr/>
          <p:nvPr/>
        </p:nvSpPr>
        <p:spPr>
          <a:xfrm>
            <a:off x="1555670" y="28367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21" name="Connecteur droit 120"/>
          <p:cNvCxnSpPr>
            <a:stCxn id="119" idx="6"/>
            <a:endCxn id="120" idx="0"/>
          </p:cNvCxnSpPr>
          <p:nvPr/>
        </p:nvCxnSpPr>
        <p:spPr>
          <a:xfrm>
            <a:off x="1296949" y="2378170"/>
            <a:ext cx="530958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Ellipse 121"/>
          <p:cNvSpPr/>
          <p:nvPr/>
        </p:nvSpPr>
        <p:spPr>
          <a:xfrm>
            <a:off x="153941" y="28782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23" name="Connecteur droit 122"/>
          <p:cNvCxnSpPr>
            <a:stCxn id="119" idx="2"/>
            <a:endCxn id="122" idx="0"/>
          </p:cNvCxnSpPr>
          <p:nvPr/>
        </p:nvCxnSpPr>
        <p:spPr>
          <a:xfrm rot="10800000" flipV="1">
            <a:off x="426178" y="2378170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2028705" y="257174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25" name="Rectangle 124"/>
          <p:cNvSpPr/>
          <p:nvPr/>
        </p:nvSpPr>
        <p:spPr>
          <a:xfrm>
            <a:off x="555538" y="264318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26" name="Rectangle 125"/>
          <p:cNvSpPr/>
          <p:nvPr/>
        </p:nvSpPr>
        <p:spPr>
          <a:xfrm>
            <a:off x="1182546" y="19166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27" name="Ellipse 126"/>
          <p:cNvSpPr/>
          <p:nvPr/>
        </p:nvSpPr>
        <p:spPr>
          <a:xfrm>
            <a:off x="779507" y="369401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1252542" y="34290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29" name="Connecteur droit 128"/>
          <p:cNvCxnSpPr>
            <a:stCxn id="122" idx="6"/>
            <a:endCxn id="127" idx="0"/>
          </p:cNvCxnSpPr>
          <p:nvPr/>
        </p:nvCxnSpPr>
        <p:spPr>
          <a:xfrm>
            <a:off x="698414" y="311329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lipse 129"/>
          <p:cNvSpPr/>
          <p:nvPr/>
        </p:nvSpPr>
        <p:spPr>
          <a:xfrm>
            <a:off x="2198612" y="364331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484364" y="33575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32" name="Connecteur droit 131"/>
          <p:cNvCxnSpPr>
            <a:stCxn id="120" idx="6"/>
            <a:endCxn id="130" idx="0"/>
          </p:cNvCxnSpPr>
          <p:nvPr/>
        </p:nvCxnSpPr>
        <p:spPr>
          <a:xfrm>
            <a:off x="2100143" y="3071810"/>
            <a:ext cx="37070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lipse 132"/>
          <p:cNvSpPr/>
          <p:nvPr/>
        </p:nvSpPr>
        <p:spPr>
          <a:xfrm>
            <a:off x="6027791" y="192880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6830985" y="26224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5" name="Connecteur droit 134"/>
          <p:cNvCxnSpPr>
            <a:stCxn id="133" idx="6"/>
            <a:endCxn id="134" idx="0"/>
          </p:cNvCxnSpPr>
          <p:nvPr/>
        </p:nvCxnSpPr>
        <p:spPr>
          <a:xfrm>
            <a:off x="6572264" y="2163856"/>
            <a:ext cx="530958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lipse 135"/>
          <p:cNvSpPr/>
          <p:nvPr/>
        </p:nvSpPr>
        <p:spPr>
          <a:xfrm>
            <a:off x="5429256" y="266392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7" name="Connecteur droit 136"/>
          <p:cNvCxnSpPr>
            <a:stCxn id="133" idx="1"/>
            <a:endCxn id="136" idx="0"/>
          </p:cNvCxnSpPr>
          <p:nvPr/>
        </p:nvCxnSpPr>
        <p:spPr>
          <a:xfrm rot="16200000" flipH="1" flipV="1">
            <a:off x="5571373" y="2127768"/>
            <a:ext cx="666274" cy="406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7304020" y="23574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39" name="Rectangle 138"/>
          <p:cNvSpPr/>
          <p:nvPr/>
        </p:nvSpPr>
        <p:spPr>
          <a:xfrm>
            <a:off x="5857884" y="250030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40" name="Rectangle 139"/>
          <p:cNvSpPr/>
          <p:nvPr/>
        </p:nvSpPr>
        <p:spPr>
          <a:xfrm>
            <a:off x="6457861" y="170234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41" name="Ellipse 140"/>
          <p:cNvSpPr/>
          <p:nvPr/>
        </p:nvSpPr>
        <p:spPr>
          <a:xfrm>
            <a:off x="6054822" y="347969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6527857" y="321468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43" name="Connecteur droit 142"/>
          <p:cNvCxnSpPr>
            <a:stCxn id="136" idx="6"/>
            <a:endCxn id="141" idx="0"/>
          </p:cNvCxnSpPr>
          <p:nvPr/>
        </p:nvCxnSpPr>
        <p:spPr>
          <a:xfrm>
            <a:off x="5973729" y="2898976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Ellipse 143"/>
          <p:cNvSpPr/>
          <p:nvPr/>
        </p:nvSpPr>
        <p:spPr>
          <a:xfrm>
            <a:off x="7473927" y="34290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7759679" y="31432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46" name="Connecteur droit 145"/>
          <p:cNvCxnSpPr>
            <a:stCxn id="134" idx="6"/>
            <a:endCxn id="144" idx="0"/>
          </p:cNvCxnSpPr>
          <p:nvPr/>
        </p:nvCxnSpPr>
        <p:spPr>
          <a:xfrm>
            <a:off x="7375458" y="2857496"/>
            <a:ext cx="37070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Ellipse 146"/>
          <p:cNvSpPr/>
          <p:nvPr/>
        </p:nvSpPr>
        <p:spPr>
          <a:xfrm>
            <a:off x="8126492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49" name="Connecteur droit 148"/>
          <p:cNvCxnSpPr>
            <a:stCxn id="144" idx="6"/>
            <a:endCxn id="147" idx="0"/>
          </p:cNvCxnSpPr>
          <p:nvPr/>
        </p:nvCxnSpPr>
        <p:spPr>
          <a:xfrm>
            <a:off x="8018400" y="3664054"/>
            <a:ext cx="380329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8369279" y="385762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3" name="Ellipse 152"/>
          <p:cNvSpPr/>
          <p:nvPr/>
        </p:nvSpPr>
        <p:spPr>
          <a:xfrm>
            <a:off x="1857356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2946302" y="497989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2401829" y="4521310"/>
            <a:ext cx="816710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857224" y="502137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1129462" y="4521310"/>
            <a:ext cx="72789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3419337" y="47148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1258821" y="47863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2287426" y="40598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1482790" y="583715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955825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1401697" y="525643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2357422" y="5857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2643174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2629660" y="5214950"/>
            <a:ext cx="316643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3471957" y="5857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3490775" y="5214950"/>
            <a:ext cx="253419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3714744" y="542926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77" name="Flèche droite 176"/>
          <p:cNvSpPr/>
          <p:nvPr/>
        </p:nvSpPr>
        <p:spPr>
          <a:xfrm>
            <a:off x="4768938" y="221455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Rectangle 177"/>
          <p:cNvSpPr/>
          <p:nvPr/>
        </p:nvSpPr>
        <p:spPr>
          <a:xfrm>
            <a:off x="4483186" y="1857364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SKEW(91)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79" name="Flèche droite 178"/>
          <p:cNvSpPr/>
          <p:nvPr/>
        </p:nvSpPr>
        <p:spPr>
          <a:xfrm>
            <a:off x="7858148" y="221455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Rectangle 179"/>
          <p:cNvSpPr/>
          <p:nvPr/>
        </p:nvSpPr>
        <p:spPr>
          <a:xfrm>
            <a:off x="7572396" y="1845222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SPLIT(86)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81" name="Flèche droite 180"/>
          <p:cNvSpPr/>
          <p:nvPr/>
        </p:nvSpPr>
        <p:spPr>
          <a:xfrm>
            <a:off x="4929190" y="5715016"/>
            <a:ext cx="242889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Rectangle 181"/>
          <p:cNvSpPr/>
          <p:nvPr/>
        </p:nvSpPr>
        <p:spPr>
          <a:xfrm>
            <a:off x="4857752" y="5357826"/>
            <a:ext cx="2496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44, 45, 85, 82, 26, 50, 39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118" grpId="0" animBg="1"/>
      <p:bldP spid="90" grpId="0" animBg="1"/>
      <p:bldP spid="91" grpId="0" animBg="1"/>
      <p:bldP spid="93" grpId="0" animBg="1"/>
      <p:bldP spid="95" grpId="0"/>
      <p:bldP spid="96" grpId="0"/>
      <p:bldP spid="97" grpId="0"/>
      <p:bldP spid="98" grpId="0" animBg="1"/>
      <p:bldP spid="99" grpId="0"/>
      <p:bldP spid="101" grpId="0" animBg="1"/>
      <p:bldP spid="102" grpId="0"/>
      <p:bldP spid="87" grpId="0" animBg="1"/>
      <p:bldP spid="104" grpId="0"/>
      <p:bldP spid="105" grpId="0" animBg="1"/>
      <p:bldP spid="115" grpId="0"/>
      <p:bldP spid="119" grpId="0" animBg="1"/>
      <p:bldP spid="120" grpId="0" animBg="1"/>
      <p:bldP spid="122" grpId="0" animBg="1"/>
      <p:bldP spid="124" grpId="0"/>
      <p:bldP spid="125" grpId="0"/>
      <p:bldP spid="126" grpId="0"/>
      <p:bldP spid="127" grpId="0" animBg="1"/>
      <p:bldP spid="128" grpId="0"/>
      <p:bldP spid="130" grpId="0" animBg="1"/>
      <p:bldP spid="131" grpId="0"/>
      <p:bldP spid="133" grpId="0" animBg="1"/>
      <p:bldP spid="134" grpId="0" animBg="1"/>
      <p:bldP spid="136" grpId="0" animBg="1"/>
      <p:bldP spid="138" grpId="0"/>
      <p:bldP spid="139" grpId="0"/>
      <p:bldP spid="140" grpId="0"/>
      <p:bldP spid="141" grpId="0" animBg="1"/>
      <p:bldP spid="142" grpId="0"/>
      <p:bldP spid="144" grpId="0" animBg="1"/>
      <p:bldP spid="145" grpId="0"/>
      <p:bldP spid="147" grpId="0" animBg="1"/>
      <p:bldP spid="150" grpId="0"/>
      <p:bldP spid="153" grpId="0" animBg="1"/>
      <p:bldP spid="154" grpId="0" animBg="1"/>
      <p:bldP spid="156" grpId="0" animBg="1"/>
      <p:bldP spid="158" grpId="0"/>
      <p:bldP spid="159" grpId="0"/>
      <p:bldP spid="160" grpId="0"/>
      <p:bldP spid="161" grpId="0" animBg="1"/>
      <p:bldP spid="162" grpId="0"/>
      <p:bldP spid="164" grpId="0" animBg="1"/>
      <p:bldP spid="165" grpId="0"/>
      <p:bldP spid="167" grpId="0" animBg="1"/>
      <p:bldP spid="169" grpId="0"/>
      <p:bldP spid="177" grpId="0" animBg="1"/>
      <p:bldP spid="178" grpId="0"/>
      <p:bldP spid="179" grpId="0" animBg="1"/>
      <p:bldP spid="180" grpId="0"/>
      <p:bldP spid="181" grpId="0" animBg="1"/>
      <p:bldP spid="1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AA(Insertion/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2" name="Ellipse 81"/>
          <p:cNvSpPr/>
          <p:nvPr/>
        </p:nvSpPr>
        <p:spPr>
          <a:xfrm>
            <a:off x="2125732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598767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4" name="Connecteur droit 83"/>
          <p:cNvCxnSpPr>
            <a:stCxn id="80" idx="6"/>
            <a:endCxn id="82" idx="0"/>
          </p:cNvCxnSpPr>
          <p:nvPr/>
        </p:nvCxnSpPr>
        <p:spPr>
          <a:xfrm>
            <a:off x="2044639" y="4113422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7" name="Ellipse 106"/>
          <p:cNvSpPr/>
          <p:nvPr/>
        </p:nvSpPr>
        <p:spPr>
          <a:xfrm>
            <a:off x="6743613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029365" y="450057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9" name="Ellipse 108"/>
          <p:cNvSpPr/>
          <p:nvPr/>
        </p:nvSpPr>
        <p:spPr>
          <a:xfrm>
            <a:off x="8028055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342280" y="4429132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2" name="Connecteur droit 111"/>
          <p:cNvCxnSpPr>
            <a:stCxn id="167" idx="2"/>
            <a:endCxn id="107" idx="0"/>
          </p:cNvCxnSpPr>
          <p:nvPr/>
        </p:nvCxnSpPr>
        <p:spPr>
          <a:xfrm rot="10800000" flipV="1">
            <a:off x="7015851" y="4122640"/>
            <a:ext cx="369263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>
            <a:stCxn id="167" idx="6"/>
            <a:endCxn id="109" idx="0"/>
          </p:cNvCxnSpPr>
          <p:nvPr/>
        </p:nvCxnSpPr>
        <p:spPr>
          <a:xfrm>
            <a:off x="7929586" y="4122640"/>
            <a:ext cx="37070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2" name="Ellipse 151"/>
          <p:cNvSpPr/>
          <p:nvPr/>
        </p:nvSpPr>
        <p:spPr>
          <a:xfrm>
            <a:off x="3884651" y="56735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241841" y="5265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1" name="Connecteur droit 170"/>
          <p:cNvCxnSpPr>
            <a:stCxn id="116" idx="6"/>
            <a:endCxn id="152" idx="0"/>
          </p:cNvCxnSpPr>
          <p:nvPr/>
        </p:nvCxnSpPr>
        <p:spPr>
          <a:xfrm>
            <a:off x="3687713" y="4949938"/>
            <a:ext cx="469175" cy="723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 (Suppression)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Supprimer le nœud de la feuille</a:t>
            </a:r>
          </a:p>
          <a:p>
            <a:r>
              <a:rPr lang="fr-FR" b="1" dirty="0" smtClean="0">
                <a:cs typeface="Times New Roman" pitchFamily="18" charset="0"/>
              </a:rPr>
              <a:t>Suivre la branche du nœud  supprimé vers la racine. Pour chaque nœud P rencontré faire :</a:t>
            </a:r>
          </a:p>
          <a:p>
            <a:endParaRPr lang="fr-FR" b="1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b="1" dirty="0" smtClean="0">
                <a:cs typeface="Times New Roman" pitchFamily="18" charset="0"/>
              </a:rPr>
              <a:t>Si la différence de niveau entre P et l’un de ses fils devient égale à 2, décrémenter le niveau de P par une  unité. Si , après, le niveau de P est égal au niveau de son fils doit, décrémenter le niveau de  ce dernier.</a:t>
            </a:r>
          </a:p>
          <a:p>
            <a:pPr>
              <a:buFontTx/>
              <a:buChar char="-"/>
            </a:pPr>
            <a:endParaRPr lang="fr-FR" b="1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b="1" dirty="0" smtClean="0">
                <a:cs typeface="Times New Roman" pitchFamily="18" charset="0"/>
              </a:rPr>
              <a:t> </a:t>
            </a:r>
            <a:r>
              <a:rPr lang="fr-FR" b="1" dirty="0" err="1" smtClean="0">
                <a:cs typeface="Times New Roman" pitchFamily="18" charset="0"/>
              </a:rPr>
              <a:t>Skew</a:t>
            </a:r>
            <a:r>
              <a:rPr lang="fr-FR" b="1" dirty="0" smtClean="0">
                <a:cs typeface="Times New Roman" pitchFamily="18" charset="0"/>
              </a:rPr>
              <a:t>(P)</a:t>
            </a:r>
          </a:p>
          <a:p>
            <a:pPr>
              <a:buFontTx/>
              <a:buChar char="-"/>
            </a:pPr>
            <a:endParaRPr lang="fr-FR" b="1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b="1" dirty="0" smtClean="0">
                <a:cs typeface="Times New Roman" pitchFamily="18" charset="0"/>
              </a:rPr>
              <a:t> Split(P) 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2" name="Ellipse 81"/>
          <p:cNvSpPr/>
          <p:nvPr/>
        </p:nvSpPr>
        <p:spPr>
          <a:xfrm>
            <a:off x="2125732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598767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4" name="Connecteur droit 83"/>
          <p:cNvCxnSpPr>
            <a:stCxn id="80" idx="6"/>
            <a:endCxn id="82" idx="0"/>
          </p:cNvCxnSpPr>
          <p:nvPr/>
        </p:nvCxnSpPr>
        <p:spPr>
          <a:xfrm>
            <a:off x="2044639" y="4113422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7" name="Ellipse 106"/>
          <p:cNvSpPr/>
          <p:nvPr/>
        </p:nvSpPr>
        <p:spPr>
          <a:xfrm>
            <a:off x="6743613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029365" y="450057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9" name="Ellipse 108"/>
          <p:cNvSpPr/>
          <p:nvPr/>
        </p:nvSpPr>
        <p:spPr>
          <a:xfrm>
            <a:off x="8028055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342280" y="4429132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2" name="Connecteur droit 111"/>
          <p:cNvCxnSpPr>
            <a:stCxn id="167" idx="2"/>
            <a:endCxn id="107" idx="0"/>
          </p:cNvCxnSpPr>
          <p:nvPr/>
        </p:nvCxnSpPr>
        <p:spPr>
          <a:xfrm rot="10800000" flipV="1">
            <a:off x="7015851" y="4122640"/>
            <a:ext cx="369263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>
            <a:stCxn id="167" idx="6"/>
            <a:endCxn id="109" idx="0"/>
          </p:cNvCxnSpPr>
          <p:nvPr/>
        </p:nvCxnSpPr>
        <p:spPr>
          <a:xfrm>
            <a:off x="7929586" y="4122640"/>
            <a:ext cx="37070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2" name="Ellipse 151"/>
          <p:cNvSpPr/>
          <p:nvPr/>
        </p:nvSpPr>
        <p:spPr>
          <a:xfrm>
            <a:off x="3884651" y="56735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241841" y="5265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1" name="Connecteur droit 170"/>
          <p:cNvCxnSpPr>
            <a:stCxn id="116" idx="6"/>
            <a:endCxn id="152" idx="0"/>
          </p:cNvCxnSpPr>
          <p:nvPr/>
        </p:nvCxnSpPr>
        <p:spPr>
          <a:xfrm>
            <a:off x="3687713" y="4949938"/>
            <a:ext cx="469175" cy="723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6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7" name="Ellipse 106"/>
          <p:cNvSpPr/>
          <p:nvPr/>
        </p:nvSpPr>
        <p:spPr>
          <a:xfrm>
            <a:off x="6743613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029365" y="450057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9" name="Ellipse 108"/>
          <p:cNvSpPr/>
          <p:nvPr/>
        </p:nvSpPr>
        <p:spPr>
          <a:xfrm>
            <a:off x="8028055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342280" y="4429132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2" name="Connecteur droit 111"/>
          <p:cNvCxnSpPr>
            <a:stCxn id="167" idx="2"/>
            <a:endCxn id="107" idx="0"/>
          </p:cNvCxnSpPr>
          <p:nvPr/>
        </p:nvCxnSpPr>
        <p:spPr>
          <a:xfrm rot="10800000" flipV="1">
            <a:off x="7015851" y="4122640"/>
            <a:ext cx="369263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/>
          <p:cNvCxnSpPr>
            <a:stCxn id="167" idx="6"/>
            <a:endCxn id="109" idx="0"/>
          </p:cNvCxnSpPr>
          <p:nvPr/>
        </p:nvCxnSpPr>
        <p:spPr>
          <a:xfrm>
            <a:off x="7929586" y="4122640"/>
            <a:ext cx="37070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2" name="Ellipse 151"/>
          <p:cNvSpPr/>
          <p:nvPr/>
        </p:nvSpPr>
        <p:spPr>
          <a:xfrm>
            <a:off x="3884651" y="56735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241841" y="5265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1" name="Connecteur droit 170"/>
          <p:cNvCxnSpPr>
            <a:stCxn id="116" idx="6"/>
            <a:endCxn id="152" idx="0"/>
          </p:cNvCxnSpPr>
          <p:nvPr/>
        </p:nvCxnSpPr>
        <p:spPr>
          <a:xfrm>
            <a:off x="3687713" y="4949938"/>
            <a:ext cx="469175" cy="723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68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072198" y="5429264"/>
            <a:ext cx="24320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Remplacer 68 par 82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Niv</a:t>
            </a:r>
            <a:r>
              <a:rPr lang="fr-FR" b="1" dirty="0" smtClean="0">
                <a:solidFill>
                  <a:srgbClr val="FF0000"/>
                </a:solidFill>
              </a:rPr>
              <a:t>(85)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 1;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(90)1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(90); Split(85)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09" name="Ellipse 108"/>
          <p:cNvSpPr/>
          <p:nvPr/>
        </p:nvSpPr>
        <p:spPr>
          <a:xfrm>
            <a:off x="8028055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342280" y="4429132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14" name="Connecteur droit 113"/>
          <p:cNvCxnSpPr>
            <a:stCxn id="167" idx="6"/>
            <a:endCxn id="109" idx="0"/>
          </p:cNvCxnSpPr>
          <p:nvPr/>
        </p:nvCxnSpPr>
        <p:spPr>
          <a:xfrm>
            <a:off x="7929586" y="4122640"/>
            <a:ext cx="37070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2" name="Ellipse 151"/>
          <p:cNvSpPr/>
          <p:nvPr/>
        </p:nvSpPr>
        <p:spPr>
          <a:xfrm>
            <a:off x="3884651" y="567353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4241841" y="5265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1" name="Connecteur droit 170"/>
          <p:cNvCxnSpPr>
            <a:stCxn id="116" idx="6"/>
            <a:endCxn id="152" idx="0"/>
          </p:cNvCxnSpPr>
          <p:nvPr/>
        </p:nvCxnSpPr>
        <p:spPr>
          <a:xfrm>
            <a:off x="3687713" y="4949938"/>
            <a:ext cx="469175" cy="723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76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91, 27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lipse 163"/>
          <p:cNvSpPr/>
          <p:nvPr/>
        </p:nvSpPr>
        <p:spPr>
          <a:xfrm>
            <a:off x="6054822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6340574" y="36018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66" name="Connecteur droit 165"/>
          <p:cNvCxnSpPr>
            <a:stCxn id="154" idx="2"/>
            <a:endCxn id="164" idx="0"/>
          </p:cNvCxnSpPr>
          <p:nvPr/>
        </p:nvCxnSpPr>
        <p:spPr>
          <a:xfrm rot="10800000" flipV="1">
            <a:off x="6327060" y="3265384"/>
            <a:ext cx="316643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86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72198" y="5429264"/>
            <a:ext cx="2270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Remplacer 86 par 90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Niv</a:t>
            </a:r>
            <a:r>
              <a:rPr lang="fr-FR" b="1" dirty="0" smtClean="0">
                <a:solidFill>
                  <a:srgbClr val="FF0000"/>
                </a:solidFill>
              </a:rPr>
              <a:t>(90)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 1;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(90)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4572000" y="229813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643702" y="30303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116473" y="2533188"/>
            <a:ext cx="1799466" cy="497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00298" y="30332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56" idx="0"/>
          </p:cNvCxnSpPr>
          <p:nvPr/>
        </p:nvCxnSpPr>
        <p:spPr>
          <a:xfrm rot="10800000" flipV="1">
            <a:off x="2772536" y="2533188"/>
            <a:ext cx="1799465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116737" y="276531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01895" y="279820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002070" y="2071678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cxnSp>
        <p:nvCxnSpPr>
          <p:cNvPr id="163" name="Connecteur droit 162"/>
          <p:cNvCxnSpPr>
            <a:stCxn id="156" idx="6"/>
            <a:endCxn id="161" idx="0"/>
          </p:cNvCxnSpPr>
          <p:nvPr/>
        </p:nvCxnSpPr>
        <p:spPr>
          <a:xfrm>
            <a:off x="3044771" y="3268308"/>
            <a:ext cx="1024745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/>
          <p:cNvSpPr/>
          <p:nvPr/>
        </p:nvSpPr>
        <p:spPr>
          <a:xfrm>
            <a:off x="7385113" y="388758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88175" y="3265384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500166" y="38783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901763" y="36433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1772404" y="3268308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072198" y="5429264"/>
            <a:ext cx="2217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(82)2;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(82)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5070624" y="286963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5956353" y="383688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5615097" y="3104692"/>
            <a:ext cx="613493" cy="732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3786182" y="20002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161" idx="0"/>
          </p:cNvCxnSpPr>
          <p:nvPr/>
        </p:nvCxnSpPr>
        <p:spPr>
          <a:xfrm rot="10800000" flipV="1">
            <a:off x="4069516" y="3104692"/>
            <a:ext cx="1001108" cy="744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6429388" y="357187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4187779" y="1765186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500694" y="264318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97279" y="384903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70314" y="358401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7" name="Ellipse 166"/>
          <p:cNvSpPr/>
          <p:nvPr/>
        </p:nvSpPr>
        <p:spPr>
          <a:xfrm>
            <a:off x="6697764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6500826" y="4071942"/>
            <a:ext cx="469175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011989" y="4378434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2786050" y="28453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187647" y="26103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3058288" y="2235294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440221" y="469414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13256" y="44291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143240" y="47148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44837" y="44798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88" idx="0"/>
          </p:cNvCxnSpPr>
          <p:nvPr/>
        </p:nvCxnSpPr>
        <p:spPr>
          <a:xfrm>
            <a:off x="4341752" y="4084084"/>
            <a:ext cx="370706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415477" y="4084084"/>
            <a:ext cx="381802" cy="63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072198" y="5429264"/>
            <a:ext cx="1062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(82)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38" name="Connecteur droit 37"/>
          <p:cNvCxnSpPr>
            <a:stCxn id="156" idx="6"/>
            <a:endCxn id="153" idx="0"/>
          </p:cNvCxnSpPr>
          <p:nvPr/>
        </p:nvCxnSpPr>
        <p:spPr>
          <a:xfrm>
            <a:off x="4330655" y="2235294"/>
            <a:ext cx="1012206" cy="634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5554756" y="315539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583361" y="403046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6099229" y="3390444"/>
            <a:ext cx="756369" cy="640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912992" y="20002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88" idx="0"/>
          </p:cNvCxnSpPr>
          <p:nvPr/>
        </p:nvCxnSpPr>
        <p:spPr>
          <a:xfrm rot="10800000" flipV="1">
            <a:off x="5042618" y="3390444"/>
            <a:ext cx="512139" cy="681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056396" y="376545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3314589" y="1765186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984826" y="29289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4270314" y="247956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743349" y="221455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7" name="Ellipse 166"/>
          <p:cNvSpPr/>
          <p:nvPr/>
        </p:nvSpPr>
        <p:spPr>
          <a:xfrm>
            <a:off x="7385113" y="481628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68" name="Connecteur droit 167"/>
          <p:cNvCxnSpPr>
            <a:stCxn id="154" idx="6"/>
            <a:endCxn id="167" idx="0"/>
          </p:cNvCxnSpPr>
          <p:nvPr/>
        </p:nvCxnSpPr>
        <p:spPr>
          <a:xfrm>
            <a:off x="7127834" y="4265516"/>
            <a:ext cx="529516" cy="550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7699338" y="4500570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912860" y="28453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314457" y="26103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2185098" y="2235294"/>
            <a:ext cx="727895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770380" y="40719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243415" y="38069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368651" y="33068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770248" y="307181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153" idx="0"/>
          </p:cNvCxnSpPr>
          <p:nvPr/>
        </p:nvCxnSpPr>
        <p:spPr>
          <a:xfrm>
            <a:off x="4814787" y="2714620"/>
            <a:ext cx="1012206" cy="440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16" idx="0"/>
          </p:cNvCxnSpPr>
          <p:nvPr/>
        </p:nvCxnSpPr>
        <p:spPr>
          <a:xfrm rot="10800000" flipV="1">
            <a:off x="3640888" y="2714620"/>
            <a:ext cx="629426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56" idx="6"/>
            <a:endCxn id="161" idx="0"/>
          </p:cNvCxnSpPr>
          <p:nvPr/>
        </p:nvCxnSpPr>
        <p:spPr>
          <a:xfrm>
            <a:off x="3457465" y="2235294"/>
            <a:ext cx="1085086" cy="244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072198" y="5429264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Split(39)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2-3 vers les arbres BB (</a:t>
            </a:r>
            <a:r>
              <a:rPr lang="fr-FR" b="1" u="sng" dirty="0" err="1" smtClean="0"/>
              <a:t>Binary</a:t>
            </a:r>
            <a:r>
              <a:rPr lang="fr-FR" b="1" u="sng" dirty="0" smtClean="0"/>
              <a:t> B-</a:t>
            </a:r>
            <a:r>
              <a:rPr lang="fr-FR" b="1" u="sng" dirty="0" err="1" smtClean="0"/>
              <a:t>trees</a:t>
            </a:r>
            <a:r>
              <a:rPr lang="fr-FR" b="1" u="sng" dirty="0" smtClean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2914" y="0"/>
            <a:ext cx="3301086" cy="1357322"/>
          </a:xfrm>
          <a:prstGeom prst="rect">
            <a:avLst/>
          </a:prstGeom>
          <a:noFill/>
        </p:spPr>
      </p:pic>
      <p:grpSp>
        <p:nvGrpSpPr>
          <p:cNvPr id="2" name="Groupe 75"/>
          <p:cNvGrpSpPr/>
          <p:nvPr/>
        </p:nvGrpSpPr>
        <p:grpSpPr>
          <a:xfrm>
            <a:off x="412663" y="3458958"/>
            <a:ext cx="8302741" cy="2041744"/>
            <a:chOff x="412663" y="3458958"/>
            <a:chExt cx="8302741" cy="2041744"/>
          </a:xfrm>
        </p:grpSpPr>
        <p:sp>
          <p:nvSpPr>
            <p:cNvPr id="8" name="Ellipse 7"/>
            <p:cNvSpPr/>
            <p:nvPr/>
          </p:nvSpPr>
          <p:spPr>
            <a:xfrm>
              <a:off x="2912993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683010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112704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3698811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754580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326216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2"/>
            </p:cNvCxnSpPr>
            <p:nvPr/>
          </p:nvCxnSpPr>
          <p:spPr>
            <a:xfrm>
              <a:off x="3428992" y="36225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385043" y="36225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2" idx="0"/>
            </p:cNvCxnSpPr>
            <p:nvPr/>
          </p:nvCxnSpPr>
          <p:spPr>
            <a:xfrm rot="10800000" flipV="1">
              <a:off x="3956812" y="36225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>
              <a:stCxn id="13" idx="6"/>
              <a:endCxn id="15" idx="2"/>
            </p:cNvCxnSpPr>
            <p:nvPr/>
          </p:nvCxnSpPr>
          <p:spPr>
            <a:xfrm>
              <a:off x="6270579" y="43369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41266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611176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53987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avec flèche 34"/>
            <p:cNvCxnSpPr>
              <a:stCxn id="33" idx="6"/>
              <a:endCxn id="34" idx="2"/>
            </p:cNvCxnSpPr>
            <p:nvPr/>
          </p:nvCxnSpPr>
          <p:spPr>
            <a:xfrm>
              <a:off x="2127175" y="53370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318281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3" idx="0"/>
            </p:cNvCxnSpPr>
            <p:nvPr/>
          </p:nvCxnSpPr>
          <p:spPr>
            <a:xfrm>
              <a:off x="5199009" y="36225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670663" y="43369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>
              <a:stCxn id="10" idx="6"/>
              <a:endCxn id="33" idx="0"/>
            </p:cNvCxnSpPr>
            <p:nvPr/>
          </p:nvCxnSpPr>
          <p:spPr>
            <a:xfrm>
              <a:off x="1643042" y="43369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6" idx="0"/>
            </p:cNvCxnSpPr>
            <p:nvPr/>
          </p:nvCxnSpPr>
          <p:spPr>
            <a:xfrm rot="10800000" flipV="1">
              <a:off x="3440813" y="43369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4214810" y="43369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6" y="43369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stCxn id="38" idx="6"/>
              <a:endCxn id="40" idx="2"/>
            </p:cNvCxnSpPr>
            <p:nvPr/>
          </p:nvCxnSpPr>
          <p:spPr>
            <a:xfrm>
              <a:off x="5500694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V="1">
              <a:off x="6957208" y="43369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>
              <a:stCxn id="15" idx="6"/>
              <a:endCxn id="44" idx="0"/>
            </p:cNvCxnSpPr>
            <p:nvPr/>
          </p:nvCxnSpPr>
          <p:spPr>
            <a:xfrm>
              <a:off x="7842215" y="43369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>
              <a:stCxn id="41" idx="6"/>
              <a:endCxn id="43" idx="2"/>
            </p:cNvCxnSpPr>
            <p:nvPr/>
          </p:nvCxnSpPr>
          <p:spPr>
            <a:xfrm>
              <a:off x="7215206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72"/>
          <p:cNvGrpSpPr/>
          <p:nvPr/>
        </p:nvGrpSpPr>
        <p:grpSpPr>
          <a:xfrm>
            <a:off x="642910" y="2214554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69" name="Connecteur droit avec flèche 68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5554756" y="2958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583361" y="37746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6099229" y="3193946"/>
            <a:ext cx="756369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27329" y="294967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88" idx="0"/>
          </p:cNvCxnSpPr>
          <p:nvPr/>
        </p:nvCxnSpPr>
        <p:spPr>
          <a:xfrm rot="10800000" flipV="1">
            <a:off x="5042618" y="3193946"/>
            <a:ext cx="512139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056396" y="350043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28926" y="271462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984826" y="27324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86182" y="18573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59217" y="1592352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797015" y="379478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198612" y="35597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2069253" y="3184728"/>
            <a:ext cx="458077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770380" y="381614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243415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286116" y="378619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687713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153" idx="0"/>
          </p:cNvCxnSpPr>
          <p:nvPr/>
        </p:nvCxnSpPr>
        <p:spPr>
          <a:xfrm>
            <a:off x="4330655" y="2092418"/>
            <a:ext cx="1496338" cy="86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56" idx="0"/>
          </p:cNvCxnSpPr>
          <p:nvPr/>
        </p:nvCxnSpPr>
        <p:spPr>
          <a:xfrm rot="10800000" flipV="1">
            <a:off x="2799566" y="2092418"/>
            <a:ext cx="98661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90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7456551" y="460196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90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3" name="Connecteur droit 32"/>
          <p:cNvCxnSpPr>
            <a:stCxn id="154" idx="6"/>
            <a:endCxn id="32" idx="0"/>
          </p:cNvCxnSpPr>
          <p:nvPr/>
        </p:nvCxnSpPr>
        <p:spPr>
          <a:xfrm>
            <a:off x="7127834" y="4009722"/>
            <a:ext cx="600954" cy="592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7770776" y="4286256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43" name="Connecteur droit 42"/>
          <p:cNvCxnSpPr>
            <a:stCxn id="156" idx="6"/>
            <a:endCxn id="116" idx="0"/>
          </p:cNvCxnSpPr>
          <p:nvPr/>
        </p:nvCxnSpPr>
        <p:spPr>
          <a:xfrm>
            <a:off x="3071802" y="3184728"/>
            <a:ext cx="486551" cy="601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5554756" y="2958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583361" y="37746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6099229" y="3193946"/>
            <a:ext cx="756369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27329" y="294967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88" idx="0"/>
          </p:cNvCxnSpPr>
          <p:nvPr/>
        </p:nvCxnSpPr>
        <p:spPr>
          <a:xfrm rot="10800000" flipV="1">
            <a:off x="5042618" y="3193946"/>
            <a:ext cx="512139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056396" y="350043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28926" y="2714620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984826" y="27324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86182" y="18573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59217" y="159235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80" name="Ellipse 79"/>
          <p:cNvSpPr/>
          <p:nvPr/>
        </p:nvSpPr>
        <p:spPr>
          <a:xfrm>
            <a:off x="1797015" y="379478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198612" y="35597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6" name="Connecteur droit 85"/>
          <p:cNvCxnSpPr>
            <a:stCxn id="156" idx="2"/>
            <a:endCxn id="80" idx="0"/>
          </p:cNvCxnSpPr>
          <p:nvPr/>
        </p:nvCxnSpPr>
        <p:spPr>
          <a:xfrm rot="10800000" flipV="1">
            <a:off x="2069253" y="3184728"/>
            <a:ext cx="458077" cy="61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4770380" y="381614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243415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286116" y="378619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687713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153" idx="0"/>
          </p:cNvCxnSpPr>
          <p:nvPr/>
        </p:nvCxnSpPr>
        <p:spPr>
          <a:xfrm>
            <a:off x="4330655" y="2092418"/>
            <a:ext cx="1496338" cy="86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56" idx="0"/>
          </p:cNvCxnSpPr>
          <p:nvPr/>
        </p:nvCxnSpPr>
        <p:spPr>
          <a:xfrm rot="10800000" flipV="1">
            <a:off x="2799566" y="2092418"/>
            <a:ext cx="98661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44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43" name="Connecteur droit 42"/>
          <p:cNvCxnSpPr>
            <a:stCxn id="156" idx="6"/>
            <a:endCxn id="116" idx="0"/>
          </p:cNvCxnSpPr>
          <p:nvPr/>
        </p:nvCxnSpPr>
        <p:spPr>
          <a:xfrm>
            <a:off x="3071802" y="3184728"/>
            <a:ext cx="486551" cy="601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072198" y="5429264"/>
            <a:ext cx="2334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(39) 1;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(39);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(45) 2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53" name="Ellipse 152"/>
          <p:cNvSpPr/>
          <p:nvPr/>
        </p:nvSpPr>
        <p:spPr>
          <a:xfrm>
            <a:off x="5554756" y="2958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82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6583361" y="377466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85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5" name="Connecteur droit 154"/>
          <p:cNvCxnSpPr>
            <a:stCxn id="153" idx="6"/>
            <a:endCxn id="154" idx="0"/>
          </p:cNvCxnSpPr>
          <p:nvPr/>
        </p:nvCxnSpPr>
        <p:spPr>
          <a:xfrm>
            <a:off x="6099229" y="3193946"/>
            <a:ext cx="756369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2527329" y="294967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57" name="Connecteur droit 156"/>
          <p:cNvCxnSpPr>
            <a:stCxn id="153" idx="2"/>
            <a:endCxn id="88" idx="0"/>
          </p:cNvCxnSpPr>
          <p:nvPr/>
        </p:nvCxnSpPr>
        <p:spPr>
          <a:xfrm rot="10800000" flipV="1">
            <a:off x="5042618" y="3193946"/>
            <a:ext cx="512139" cy="622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7056396" y="350043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9" name="Rectangle 158"/>
          <p:cNvSpPr/>
          <p:nvPr/>
        </p:nvSpPr>
        <p:spPr>
          <a:xfrm>
            <a:off x="2928926" y="271462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60" name="Rectangle 159"/>
          <p:cNvSpPr/>
          <p:nvPr/>
        </p:nvSpPr>
        <p:spPr>
          <a:xfrm>
            <a:off x="5984826" y="27324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1" name="Ellipse 160"/>
          <p:cNvSpPr/>
          <p:nvPr/>
        </p:nvSpPr>
        <p:spPr>
          <a:xfrm>
            <a:off x="3786182" y="18573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45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259217" y="159235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8" name="Ellipse 87"/>
          <p:cNvSpPr/>
          <p:nvPr/>
        </p:nvSpPr>
        <p:spPr>
          <a:xfrm>
            <a:off x="4770380" y="381614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50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243415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3286116" y="378619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39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687713" y="35511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73" name="Connecteur droit 172"/>
          <p:cNvCxnSpPr>
            <a:stCxn id="161" idx="6"/>
            <a:endCxn id="153" idx="0"/>
          </p:cNvCxnSpPr>
          <p:nvPr/>
        </p:nvCxnSpPr>
        <p:spPr>
          <a:xfrm>
            <a:off x="4330655" y="2092418"/>
            <a:ext cx="1496338" cy="866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174"/>
          <p:cNvCxnSpPr>
            <a:stCxn id="161" idx="2"/>
            <a:endCxn id="156" idx="0"/>
          </p:cNvCxnSpPr>
          <p:nvPr/>
        </p:nvCxnSpPr>
        <p:spPr>
          <a:xfrm rot="10800000" flipV="1">
            <a:off x="2799566" y="2092418"/>
            <a:ext cx="986616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èche droite 43"/>
          <p:cNvSpPr/>
          <p:nvPr/>
        </p:nvSpPr>
        <p:spPr>
          <a:xfrm>
            <a:off x="1428728" y="600076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428728" y="564357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45</a:t>
            </a:r>
            <a:endParaRPr lang="fr-FR" b="1" dirty="0">
              <a:solidFill>
                <a:srgbClr val="FF0000"/>
              </a:solidFill>
            </a:endParaRPr>
          </a:p>
        </p:txBody>
      </p:sp>
      <p:cxnSp>
        <p:nvCxnSpPr>
          <p:cNvPr id="43" name="Connecteur droit 42"/>
          <p:cNvCxnSpPr>
            <a:stCxn id="156" idx="6"/>
            <a:endCxn id="116" idx="0"/>
          </p:cNvCxnSpPr>
          <p:nvPr/>
        </p:nvCxnSpPr>
        <p:spPr>
          <a:xfrm>
            <a:off x="3071802" y="3184728"/>
            <a:ext cx="486551" cy="601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072198" y="5429264"/>
            <a:ext cx="21675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Remplacer 45 par 50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(82) 1; 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AA(Suppression/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44" name="Flèche droite 43"/>
          <p:cNvSpPr/>
          <p:nvPr/>
        </p:nvSpPr>
        <p:spPr>
          <a:xfrm>
            <a:off x="3714744" y="250030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3714744" y="214311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85</a:t>
            </a:r>
            <a:endParaRPr lang="fr-FR" b="1" dirty="0">
              <a:solidFill>
                <a:srgbClr val="FF0000"/>
              </a:solidFill>
            </a:endParaRPr>
          </a:p>
        </p:txBody>
      </p:sp>
      <p:grpSp>
        <p:nvGrpSpPr>
          <p:cNvPr id="2" name="Groupe 25"/>
          <p:cNvGrpSpPr/>
          <p:nvPr/>
        </p:nvGrpSpPr>
        <p:grpSpPr>
          <a:xfrm>
            <a:off x="785786" y="2071678"/>
            <a:ext cx="3143272" cy="1640150"/>
            <a:chOff x="2471825" y="1574536"/>
            <a:chExt cx="4830753" cy="2663946"/>
          </a:xfrm>
        </p:grpSpPr>
        <p:sp>
          <p:nvSpPr>
            <p:cNvPr id="153" name="Ellipse 152"/>
            <p:cNvSpPr/>
            <p:nvPr/>
          </p:nvSpPr>
          <p:spPr>
            <a:xfrm>
              <a:off x="5499252" y="2941076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82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54" name="Ellipse 153"/>
            <p:cNvSpPr/>
            <p:nvPr/>
          </p:nvSpPr>
          <p:spPr>
            <a:xfrm>
              <a:off x="6527857" y="3756852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85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Connecteur droit 154"/>
            <p:cNvCxnSpPr>
              <a:stCxn id="153" idx="6"/>
              <a:endCxn id="154" idx="0"/>
            </p:cNvCxnSpPr>
            <p:nvPr/>
          </p:nvCxnSpPr>
          <p:spPr>
            <a:xfrm>
              <a:off x="6043725" y="3176130"/>
              <a:ext cx="756369" cy="5807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Ellipse 155"/>
            <p:cNvSpPr/>
            <p:nvPr/>
          </p:nvSpPr>
          <p:spPr>
            <a:xfrm>
              <a:off x="2471825" y="2931858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26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7000892" y="3482622"/>
              <a:ext cx="30168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2873422" y="269680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929321" y="2714620"/>
              <a:ext cx="463648" cy="5998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161" name="Ellipse 160"/>
            <p:cNvSpPr/>
            <p:nvPr/>
          </p:nvSpPr>
          <p:spPr>
            <a:xfrm>
              <a:off x="3730678" y="1839548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50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203713" y="1574536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2</a:t>
              </a:r>
              <a:endParaRPr lang="fr-FR" dirty="0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3230612" y="3768374"/>
              <a:ext cx="544473" cy="4701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39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632209" y="353332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cxnSp>
          <p:nvCxnSpPr>
            <p:cNvPr id="173" name="Connecteur droit 172"/>
            <p:cNvCxnSpPr>
              <a:stCxn id="161" idx="6"/>
              <a:endCxn id="153" idx="0"/>
            </p:cNvCxnSpPr>
            <p:nvPr/>
          </p:nvCxnSpPr>
          <p:spPr>
            <a:xfrm>
              <a:off x="4275151" y="2074602"/>
              <a:ext cx="1496338" cy="866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/>
            <p:cNvCxnSpPr>
              <a:stCxn id="161" idx="2"/>
              <a:endCxn id="156" idx="0"/>
            </p:cNvCxnSpPr>
            <p:nvPr/>
          </p:nvCxnSpPr>
          <p:spPr>
            <a:xfrm rot="10800000" flipV="1">
              <a:off x="2744062" y="2074602"/>
              <a:ext cx="986616" cy="8572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156" idx="6"/>
              <a:endCxn id="116" idx="0"/>
            </p:cNvCxnSpPr>
            <p:nvPr/>
          </p:nvCxnSpPr>
          <p:spPr>
            <a:xfrm>
              <a:off x="3016298" y="3166912"/>
              <a:ext cx="486551" cy="6014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45"/>
          <p:cNvGrpSpPr/>
          <p:nvPr/>
        </p:nvGrpSpPr>
        <p:grpSpPr>
          <a:xfrm>
            <a:off x="4714876" y="2071678"/>
            <a:ext cx="2551408" cy="1640150"/>
            <a:chOff x="4714876" y="2071678"/>
            <a:chExt cx="2551408" cy="1640150"/>
          </a:xfrm>
        </p:grpSpPr>
        <p:sp>
          <p:nvSpPr>
            <p:cNvPr id="28" name="Ellipse 27"/>
            <p:cNvSpPr/>
            <p:nvPr/>
          </p:nvSpPr>
          <p:spPr>
            <a:xfrm>
              <a:off x="6684761" y="2913035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82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4714876" y="2907360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26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976187" y="2762641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964598" y="277361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36" name="Ellipse 35"/>
            <p:cNvSpPr/>
            <p:nvPr/>
          </p:nvSpPr>
          <p:spPr>
            <a:xfrm>
              <a:off x="5533986" y="2234842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50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841780" y="2071678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2</a:t>
              </a:r>
              <a:endParaRPr lang="fr-FR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5208603" y="3422390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39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469914" y="3277671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cxnSp>
          <p:nvCxnSpPr>
            <p:cNvPr id="40" name="Connecteur droit 39"/>
            <p:cNvCxnSpPr>
              <a:stCxn id="36" idx="6"/>
              <a:endCxn id="28" idx="0"/>
            </p:cNvCxnSpPr>
            <p:nvPr/>
          </p:nvCxnSpPr>
          <p:spPr>
            <a:xfrm>
              <a:off x="5888263" y="2379561"/>
              <a:ext cx="973636" cy="533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36" idx="2"/>
              <a:endCxn id="32" idx="0"/>
            </p:cNvCxnSpPr>
            <p:nvPr/>
          </p:nvCxnSpPr>
          <p:spPr>
            <a:xfrm rot="10800000" flipV="1">
              <a:off x="4892015" y="2379561"/>
              <a:ext cx="641971" cy="5277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32" idx="6"/>
              <a:endCxn id="38" idx="0"/>
            </p:cNvCxnSpPr>
            <p:nvPr/>
          </p:nvCxnSpPr>
          <p:spPr>
            <a:xfrm>
              <a:off x="5069153" y="3052079"/>
              <a:ext cx="316589" cy="3703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Flèche droite 46"/>
          <p:cNvSpPr/>
          <p:nvPr/>
        </p:nvSpPr>
        <p:spPr>
          <a:xfrm>
            <a:off x="7643834" y="250030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7643834" y="214311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82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42910" y="5000636"/>
            <a:ext cx="23348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Niv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(50) 1;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(50);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Skew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(50); Split(26)</a:t>
            </a:r>
            <a:endParaRPr lang="fr-FR" b="1" dirty="0">
              <a:solidFill>
                <a:srgbClr val="FF0000"/>
              </a:solidFill>
            </a:endParaRPr>
          </a:p>
        </p:txBody>
      </p:sp>
      <p:grpSp>
        <p:nvGrpSpPr>
          <p:cNvPr id="5" name="Groupe 61"/>
          <p:cNvGrpSpPr/>
          <p:nvPr/>
        </p:nvGrpSpPr>
        <p:grpSpPr>
          <a:xfrm>
            <a:off x="4000496" y="4429132"/>
            <a:ext cx="2551408" cy="1130795"/>
            <a:chOff x="4000496" y="4429132"/>
            <a:chExt cx="2551408" cy="1130795"/>
          </a:xfrm>
        </p:grpSpPr>
        <p:sp>
          <p:nvSpPr>
            <p:cNvPr id="51" name="Ellipse 50"/>
            <p:cNvSpPr/>
            <p:nvPr/>
          </p:nvSpPr>
          <p:spPr>
            <a:xfrm>
              <a:off x="5970381" y="5270489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50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Ellipse 51"/>
            <p:cNvSpPr/>
            <p:nvPr/>
          </p:nvSpPr>
          <p:spPr>
            <a:xfrm>
              <a:off x="4000496" y="5264814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26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304261" y="5120095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50218" y="513106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1</a:t>
              </a:r>
              <a:endParaRPr lang="fr-FR" dirty="0"/>
            </a:p>
          </p:txBody>
        </p:sp>
        <p:sp>
          <p:nvSpPr>
            <p:cNvPr id="55" name="Ellipse 54"/>
            <p:cNvSpPr/>
            <p:nvPr/>
          </p:nvSpPr>
          <p:spPr>
            <a:xfrm>
              <a:off x="4819606" y="4592296"/>
              <a:ext cx="354277" cy="28943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39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127400" y="4429132"/>
              <a:ext cx="196301" cy="2273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 smtClean="0"/>
                <a:t>2</a:t>
              </a:r>
              <a:endParaRPr lang="fr-FR" dirty="0"/>
            </a:p>
          </p:txBody>
        </p:sp>
        <p:cxnSp>
          <p:nvCxnSpPr>
            <p:cNvPr id="59" name="Connecteur droit 58"/>
            <p:cNvCxnSpPr>
              <a:stCxn id="55" idx="6"/>
              <a:endCxn id="51" idx="0"/>
            </p:cNvCxnSpPr>
            <p:nvPr/>
          </p:nvCxnSpPr>
          <p:spPr>
            <a:xfrm>
              <a:off x="5173883" y="4737015"/>
              <a:ext cx="973636" cy="533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>
              <a:stCxn id="55" idx="2"/>
              <a:endCxn id="52" idx="0"/>
            </p:cNvCxnSpPr>
            <p:nvPr/>
          </p:nvCxnSpPr>
          <p:spPr>
            <a:xfrm rot="10800000" flipV="1">
              <a:off x="4177635" y="4737015"/>
              <a:ext cx="641971" cy="5277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7" grpId="0" animBg="1"/>
      <p:bldP spid="48" grpId="0"/>
      <p:bldP spid="4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 comme des arbres RB particuliers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e 116"/>
          <p:cNvGrpSpPr/>
          <p:nvPr/>
        </p:nvGrpSpPr>
        <p:grpSpPr>
          <a:xfrm>
            <a:off x="126911" y="2143116"/>
            <a:ext cx="8731369" cy="4000528"/>
            <a:chOff x="126911" y="2143116"/>
            <a:chExt cx="8731369" cy="4000528"/>
          </a:xfrm>
        </p:grpSpPr>
        <p:sp>
          <p:nvSpPr>
            <p:cNvPr id="8" name="Ellipse 7"/>
            <p:cNvSpPr/>
            <p:nvPr/>
          </p:nvSpPr>
          <p:spPr>
            <a:xfrm>
              <a:off x="2643174" y="2143116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50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484629" y="2816016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912729" y="2786058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20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3500430" y="364331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70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754580" y="360183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120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056397" y="445909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0"/>
            </p:cNvCxnSpPr>
            <p:nvPr/>
          </p:nvCxnSpPr>
          <p:spPr>
            <a:xfrm>
              <a:off x="3159173" y="2306732"/>
              <a:ext cx="1583456" cy="509284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170730" y="2306732"/>
              <a:ext cx="147244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2" idx="0"/>
            </p:cNvCxnSpPr>
            <p:nvPr/>
          </p:nvCxnSpPr>
          <p:spPr>
            <a:xfrm rot="10800000" flipV="1">
              <a:off x="3758431" y="2979632"/>
              <a:ext cx="726199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>
              <a:stCxn id="13" idx="6"/>
              <a:endCxn id="15" idx="0"/>
            </p:cNvCxnSpPr>
            <p:nvPr/>
          </p:nvCxnSpPr>
          <p:spPr>
            <a:xfrm>
              <a:off x="6270579" y="3765450"/>
              <a:ext cx="1043818" cy="69364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126911" y="364331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555671" y="3643314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30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270051" y="4429132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avec flèche 34"/>
            <p:cNvCxnSpPr>
              <a:stCxn id="33" idx="6"/>
              <a:endCxn id="34" idx="0"/>
            </p:cNvCxnSpPr>
            <p:nvPr/>
          </p:nvCxnSpPr>
          <p:spPr>
            <a:xfrm>
              <a:off x="2071670" y="3806930"/>
              <a:ext cx="456381" cy="622202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3071802" y="442913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60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071934" y="442913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80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4429132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100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984827" y="5173470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130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786710" y="5816412"/>
              <a:ext cx="515999" cy="3272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342281" y="5173470"/>
              <a:ext cx="515999" cy="32723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bg1"/>
                  </a:solidFill>
                </a:rPr>
                <a:t>160</a:t>
              </a:r>
              <a:endParaRPr lang="fr-FR" sz="900" dirty="0">
                <a:solidFill>
                  <a:schemeClr val="bg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3" idx="0"/>
            </p:cNvCxnSpPr>
            <p:nvPr/>
          </p:nvCxnSpPr>
          <p:spPr>
            <a:xfrm>
              <a:off x="5000628" y="2979632"/>
              <a:ext cx="1011952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384911" y="2949674"/>
              <a:ext cx="527818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>
              <a:stCxn id="10" idx="6"/>
              <a:endCxn id="33" idx="0"/>
            </p:cNvCxnSpPr>
            <p:nvPr/>
          </p:nvCxnSpPr>
          <p:spPr>
            <a:xfrm>
              <a:off x="1428728" y="2949674"/>
              <a:ext cx="384943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6" idx="0"/>
            </p:cNvCxnSpPr>
            <p:nvPr/>
          </p:nvCxnSpPr>
          <p:spPr>
            <a:xfrm rot="10800000" flipV="1">
              <a:off x="3329802" y="3806930"/>
              <a:ext cx="170628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4016429" y="3806930"/>
              <a:ext cx="313505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6" y="3765450"/>
              <a:ext cx="511885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stCxn id="38" idx="6"/>
              <a:endCxn id="40" idx="0"/>
            </p:cNvCxnSpPr>
            <p:nvPr/>
          </p:nvCxnSpPr>
          <p:spPr>
            <a:xfrm>
              <a:off x="5500694" y="4592748"/>
              <a:ext cx="742133" cy="580722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V="1">
              <a:off x="6957207" y="4622706"/>
              <a:ext cx="9919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>
              <a:stCxn id="15" idx="6"/>
              <a:endCxn id="44" idx="0"/>
            </p:cNvCxnSpPr>
            <p:nvPr/>
          </p:nvCxnSpPr>
          <p:spPr>
            <a:xfrm>
              <a:off x="7572396" y="4622706"/>
              <a:ext cx="1027885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/>
            <p:nvPr/>
          </p:nvCxnSpPr>
          <p:spPr>
            <a:xfrm>
              <a:off x="7187453" y="5337086"/>
              <a:ext cx="885009" cy="479326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84"/>
          <p:cNvGrpSpPr/>
          <p:nvPr/>
        </p:nvGrpSpPr>
        <p:grpSpPr>
          <a:xfrm>
            <a:off x="5286380" y="142852"/>
            <a:ext cx="3714744" cy="1357322"/>
            <a:chOff x="565063" y="3611358"/>
            <a:chExt cx="8302741" cy="2041744"/>
          </a:xfrm>
        </p:grpSpPr>
        <p:sp>
          <p:nvSpPr>
            <p:cNvPr id="86" name="Ellipse 85"/>
            <p:cNvSpPr/>
            <p:nvPr/>
          </p:nvSpPr>
          <p:spPr>
            <a:xfrm>
              <a:off x="3065393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7" name="Ellipse 86"/>
            <p:cNvSpPr/>
            <p:nvPr/>
          </p:nvSpPr>
          <p:spPr>
            <a:xfrm>
              <a:off x="4835410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8" name="Ellipse 87"/>
            <p:cNvSpPr/>
            <p:nvPr/>
          </p:nvSpPr>
          <p:spPr>
            <a:xfrm>
              <a:off x="1279443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89" name="Ellipse 88"/>
            <p:cNvSpPr/>
            <p:nvPr/>
          </p:nvSpPr>
          <p:spPr>
            <a:xfrm>
              <a:off x="3851211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0" name="Ellipse 89"/>
            <p:cNvSpPr/>
            <p:nvPr/>
          </p:nvSpPr>
          <p:spPr>
            <a:xfrm>
              <a:off x="5906980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1" name="Ellipse 90"/>
            <p:cNvSpPr/>
            <p:nvPr/>
          </p:nvSpPr>
          <p:spPr>
            <a:xfrm>
              <a:off x="7478616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2" name="Connecteur droit avec flèche 91"/>
            <p:cNvCxnSpPr>
              <a:stCxn id="86" idx="6"/>
              <a:endCxn id="87" idx="2"/>
            </p:cNvCxnSpPr>
            <p:nvPr/>
          </p:nvCxnSpPr>
          <p:spPr>
            <a:xfrm>
              <a:off x="3581392" y="37749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avec flèche 92"/>
            <p:cNvCxnSpPr>
              <a:stCxn id="86" idx="2"/>
              <a:endCxn id="88" idx="0"/>
            </p:cNvCxnSpPr>
            <p:nvPr/>
          </p:nvCxnSpPr>
          <p:spPr>
            <a:xfrm rot="10800000" flipV="1">
              <a:off x="1537443" y="37749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avec flèche 93"/>
            <p:cNvCxnSpPr>
              <a:stCxn id="87" idx="2"/>
              <a:endCxn id="89" idx="0"/>
            </p:cNvCxnSpPr>
            <p:nvPr/>
          </p:nvCxnSpPr>
          <p:spPr>
            <a:xfrm rot="10800000" flipV="1">
              <a:off x="4109212" y="37749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/>
            <p:cNvCxnSpPr>
              <a:stCxn id="90" idx="6"/>
              <a:endCxn id="91" idx="2"/>
            </p:cNvCxnSpPr>
            <p:nvPr/>
          </p:nvCxnSpPr>
          <p:spPr>
            <a:xfrm>
              <a:off x="6422979" y="44893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Ellipse 95"/>
            <p:cNvSpPr/>
            <p:nvPr/>
          </p:nvSpPr>
          <p:spPr>
            <a:xfrm>
              <a:off x="56506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7" name="Ellipse 96"/>
            <p:cNvSpPr/>
            <p:nvPr/>
          </p:nvSpPr>
          <p:spPr>
            <a:xfrm>
              <a:off x="1763576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8" name="Ellipse 97"/>
            <p:cNvSpPr/>
            <p:nvPr/>
          </p:nvSpPr>
          <p:spPr>
            <a:xfrm>
              <a:off x="2692270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9" name="Connecteur droit avec flèche 98"/>
            <p:cNvCxnSpPr>
              <a:stCxn id="97" idx="6"/>
              <a:endCxn id="98" idx="2"/>
            </p:cNvCxnSpPr>
            <p:nvPr/>
          </p:nvCxnSpPr>
          <p:spPr>
            <a:xfrm>
              <a:off x="2279575" y="54894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Ellipse 99"/>
            <p:cNvSpPr/>
            <p:nvPr/>
          </p:nvSpPr>
          <p:spPr>
            <a:xfrm>
              <a:off x="333521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1" name="Ellipse 100"/>
            <p:cNvSpPr/>
            <p:nvPr/>
          </p:nvSpPr>
          <p:spPr>
            <a:xfrm>
              <a:off x="440678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2" name="Ellipse 101"/>
            <p:cNvSpPr/>
            <p:nvPr/>
          </p:nvSpPr>
          <p:spPr>
            <a:xfrm>
              <a:off x="513709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3" name="Ellipse 102"/>
            <p:cNvSpPr/>
            <p:nvPr/>
          </p:nvSpPr>
          <p:spPr>
            <a:xfrm>
              <a:off x="592291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4" name="Ellipse 103"/>
            <p:cNvSpPr/>
            <p:nvPr/>
          </p:nvSpPr>
          <p:spPr>
            <a:xfrm>
              <a:off x="6851607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5" name="Ellipse 104"/>
            <p:cNvSpPr/>
            <p:nvPr/>
          </p:nvSpPr>
          <p:spPr>
            <a:xfrm>
              <a:off x="763742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6" name="Ellipse 105"/>
            <p:cNvSpPr/>
            <p:nvPr/>
          </p:nvSpPr>
          <p:spPr>
            <a:xfrm>
              <a:off x="835180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07" name="Connecteur droit avec flèche 106"/>
            <p:cNvCxnSpPr>
              <a:stCxn id="87" idx="6"/>
              <a:endCxn id="90" idx="0"/>
            </p:cNvCxnSpPr>
            <p:nvPr/>
          </p:nvCxnSpPr>
          <p:spPr>
            <a:xfrm>
              <a:off x="5351409" y="37749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avec flèche 107"/>
            <p:cNvCxnSpPr>
              <a:stCxn id="88" idx="2"/>
              <a:endCxn id="96" idx="0"/>
            </p:cNvCxnSpPr>
            <p:nvPr/>
          </p:nvCxnSpPr>
          <p:spPr>
            <a:xfrm rot="10800000" flipV="1">
              <a:off x="823063" y="44893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avec flèche 108"/>
            <p:cNvCxnSpPr>
              <a:stCxn id="88" idx="6"/>
              <a:endCxn id="97" idx="0"/>
            </p:cNvCxnSpPr>
            <p:nvPr/>
          </p:nvCxnSpPr>
          <p:spPr>
            <a:xfrm>
              <a:off x="1795442" y="44893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avec flèche 109"/>
            <p:cNvCxnSpPr>
              <a:stCxn id="89" idx="2"/>
              <a:endCxn id="100" idx="0"/>
            </p:cNvCxnSpPr>
            <p:nvPr/>
          </p:nvCxnSpPr>
          <p:spPr>
            <a:xfrm rot="10800000" flipV="1">
              <a:off x="3593213" y="44893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avec flèche 110"/>
            <p:cNvCxnSpPr>
              <a:stCxn id="89" idx="6"/>
              <a:endCxn id="101" idx="0"/>
            </p:cNvCxnSpPr>
            <p:nvPr/>
          </p:nvCxnSpPr>
          <p:spPr>
            <a:xfrm>
              <a:off x="4367210" y="44893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avec flèche 111"/>
            <p:cNvCxnSpPr>
              <a:stCxn id="90" idx="2"/>
              <a:endCxn id="102" idx="0"/>
            </p:cNvCxnSpPr>
            <p:nvPr/>
          </p:nvCxnSpPr>
          <p:spPr>
            <a:xfrm rot="10800000" flipV="1">
              <a:off x="5395096" y="44893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avec flèche 112"/>
            <p:cNvCxnSpPr>
              <a:stCxn id="102" idx="6"/>
              <a:endCxn id="103" idx="2"/>
            </p:cNvCxnSpPr>
            <p:nvPr/>
          </p:nvCxnSpPr>
          <p:spPr>
            <a:xfrm>
              <a:off x="5653094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avec flèche 113"/>
            <p:cNvCxnSpPr>
              <a:stCxn id="91" idx="2"/>
              <a:endCxn id="104" idx="0"/>
            </p:cNvCxnSpPr>
            <p:nvPr/>
          </p:nvCxnSpPr>
          <p:spPr>
            <a:xfrm rot="10800000" flipV="1">
              <a:off x="7109608" y="44893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avec flèche 114"/>
            <p:cNvCxnSpPr>
              <a:stCxn id="91" idx="6"/>
              <a:endCxn id="106" idx="0"/>
            </p:cNvCxnSpPr>
            <p:nvPr/>
          </p:nvCxnSpPr>
          <p:spPr>
            <a:xfrm>
              <a:off x="7994615" y="44893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avec flèche 115"/>
            <p:cNvCxnSpPr>
              <a:stCxn id="104" idx="6"/>
              <a:endCxn id="105" idx="2"/>
            </p:cNvCxnSpPr>
            <p:nvPr/>
          </p:nvCxnSpPr>
          <p:spPr>
            <a:xfrm>
              <a:off x="7367606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2-3 vers les arbres 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e 89"/>
          <p:cNvGrpSpPr/>
          <p:nvPr/>
        </p:nvGrpSpPr>
        <p:grpSpPr>
          <a:xfrm>
            <a:off x="5286380" y="142852"/>
            <a:ext cx="3714744" cy="1357322"/>
            <a:chOff x="565063" y="3611358"/>
            <a:chExt cx="8302741" cy="2041744"/>
          </a:xfrm>
        </p:grpSpPr>
        <p:sp>
          <p:nvSpPr>
            <p:cNvPr id="45" name="Ellipse 44"/>
            <p:cNvSpPr/>
            <p:nvPr/>
          </p:nvSpPr>
          <p:spPr>
            <a:xfrm>
              <a:off x="3065393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6" name="Ellipse 45"/>
            <p:cNvSpPr/>
            <p:nvPr/>
          </p:nvSpPr>
          <p:spPr>
            <a:xfrm>
              <a:off x="4835410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7" name="Ellipse 46"/>
            <p:cNvSpPr/>
            <p:nvPr/>
          </p:nvSpPr>
          <p:spPr>
            <a:xfrm>
              <a:off x="1279443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9" name="Ellipse 48"/>
            <p:cNvSpPr/>
            <p:nvPr/>
          </p:nvSpPr>
          <p:spPr>
            <a:xfrm>
              <a:off x="3851211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51" name="Ellipse 50"/>
            <p:cNvSpPr/>
            <p:nvPr/>
          </p:nvSpPr>
          <p:spPr>
            <a:xfrm>
              <a:off x="5906980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53" name="Ellipse 52"/>
            <p:cNvSpPr/>
            <p:nvPr/>
          </p:nvSpPr>
          <p:spPr>
            <a:xfrm>
              <a:off x="7478616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Connecteur droit avec flèche 54"/>
            <p:cNvCxnSpPr>
              <a:stCxn id="45" idx="6"/>
              <a:endCxn id="46" idx="2"/>
            </p:cNvCxnSpPr>
            <p:nvPr/>
          </p:nvCxnSpPr>
          <p:spPr>
            <a:xfrm>
              <a:off x="3581392" y="37749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avec flèche 56"/>
            <p:cNvCxnSpPr>
              <a:stCxn id="45" idx="2"/>
              <a:endCxn id="47" idx="0"/>
            </p:cNvCxnSpPr>
            <p:nvPr/>
          </p:nvCxnSpPr>
          <p:spPr>
            <a:xfrm rot="10800000" flipV="1">
              <a:off x="1537443" y="37749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avec flèche 58"/>
            <p:cNvCxnSpPr>
              <a:stCxn id="46" idx="2"/>
              <a:endCxn id="49" idx="0"/>
            </p:cNvCxnSpPr>
            <p:nvPr/>
          </p:nvCxnSpPr>
          <p:spPr>
            <a:xfrm rot="10800000" flipV="1">
              <a:off x="4109212" y="37749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>
              <a:stCxn id="51" idx="6"/>
              <a:endCxn id="53" idx="2"/>
            </p:cNvCxnSpPr>
            <p:nvPr/>
          </p:nvCxnSpPr>
          <p:spPr>
            <a:xfrm>
              <a:off x="6422979" y="44893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Ellipse 62"/>
            <p:cNvSpPr/>
            <p:nvPr/>
          </p:nvSpPr>
          <p:spPr>
            <a:xfrm>
              <a:off x="56506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64" name="Ellipse 63"/>
            <p:cNvSpPr/>
            <p:nvPr/>
          </p:nvSpPr>
          <p:spPr>
            <a:xfrm>
              <a:off x="1763576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66" name="Ellipse 65"/>
            <p:cNvSpPr/>
            <p:nvPr/>
          </p:nvSpPr>
          <p:spPr>
            <a:xfrm>
              <a:off x="2692270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Connecteur droit avec flèche 67"/>
            <p:cNvCxnSpPr>
              <a:stCxn id="64" idx="6"/>
              <a:endCxn id="66" idx="2"/>
            </p:cNvCxnSpPr>
            <p:nvPr/>
          </p:nvCxnSpPr>
          <p:spPr>
            <a:xfrm>
              <a:off x="2279575" y="54894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Ellipse 72"/>
            <p:cNvSpPr/>
            <p:nvPr/>
          </p:nvSpPr>
          <p:spPr>
            <a:xfrm>
              <a:off x="333521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440678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>
              <a:off x="513709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6" name="Ellipse 75"/>
            <p:cNvSpPr/>
            <p:nvPr/>
          </p:nvSpPr>
          <p:spPr>
            <a:xfrm>
              <a:off x="592291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7" name="Ellipse 76"/>
            <p:cNvSpPr/>
            <p:nvPr/>
          </p:nvSpPr>
          <p:spPr>
            <a:xfrm>
              <a:off x="6851607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8" name="Ellipse 77"/>
            <p:cNvSpPr/>
            <p:nvPr/>
          </p:nvSpPr>
          <p:spPr>
            <a:xfrm>
              <a:off x="763742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79" name="Ellipse 78"/>
            <p:cNvSpPr/>
            <p:nvPr/>
          </p:nvSpPr>
          <p:spPr>
            <a:xfrm>
              <a:off x="835180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80" name="Connecteur droit avec flèche 79"/>
            <p:cNvCxnSpPr>
              <a:stCxn id="46" idx="6"/>
              <a:endCxn id="51" idx="0"/>
            </p:cNvCxnSpPr>
            <p:nvPr/>
          </p:nvCxnSpPr>
          <p:spPr>
            <a:xfrm>
              <a:off x="5351409" y="37749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avec flèche 80"/>
            <p:cNvCxnSpPr>
              <a:stCxn id="47" idx="2"/>
              <a:endCxn id="63" idx="0"/>
            </p:cNvCxnSpPr>
            <p:nvPr/>
          </p:nvCxnSpPr>
          <p:spPr>
            <a:xfrm rot="10800000" flipV="1">
              <a:off x="823063" y="44893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>
              <a:stCxn id="47" idx="6"/>
              <a:endCxn id="64" idx="0"/>
            </p:cNvCxnSpPr>
            <p:nvPr/>
          </p:nvCxnSpPr>
          <p:spPr>
            <a:xfrm>
              <a:off x="1795442" y="44893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>
              <a:stCxn id="49" idx="2"/>
              <a:endCxn id="73" idx="0"/>
            </p:cNvCxnSpPr>
            <p:nvPr/>
          </p:nvCxnSpPr>
          <p:spPr>
            <a:xfrm rot="10800000" flipV="1">
              <a:off x="3593213" y="44893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avec flèche 83"/>
            <p:cNvCxnSpPr>
              <a:stCxn id="49" idx="6"/>
              <a:endCxn id="74" idx="0"/>
            </p:cNvCxnSpPr>
            <p:nvPr/>
          </p:nvCxnSpPr>
          <p:spPr>
            <a:xfrm>
              <a:off x="4367210" y="44893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avec flèche 84"/>
            <p:cNvCxnSpPr>
              <a:stCxn id="51" idx="2"/>
              <a:endCxn id="75" idx="0"/>
            </p:cNvCxnSpPr>
            <p:nvPr/>
          </p:nvCxnSpPr>
          <p:spPr>
            <a:xfrm rot="10800000" flipV="1">
              <a:off x="5395096" y="44893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avec flèche 85"/>
            <p:cNvCxnSpPr>
              <a:stCxn id="75" idx="6"/>
              <a:endCxn id="76" idx="2"/>
            </p:cNvCxnSpPr>
            <p:nvPr/>
          </p:nvCxnSpPr>
          <p:spPr>
            <a:xfrm>
              <a:off x="5653094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avec flèche 86"/>
            <p:cNvCxnSpPr>
              <a:stCxn id="53" idx="2"/>
              <a:endCxn id="77" idx="0"/>
            </p:cNvCxnSpPr>
            <p:nvPr/>
          </p:nvCxnSpPr>
          <p:spPr>
            <a:xfrm rot="10800000" flipV="1">
              <a:off x="7109608" y="44893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>
              <a:stCxn id="53" idx="6"/>
              <a:endCxn id="79" idx="0"/>
            </p:cNvCxnSpPr>
            <p:nvPr/>
          </p:nvCxnSpPr>
          <p:spPr>
            <a:xfrm>
              <a:off x="7994615" y="44893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/>
            <p:cNvCxnSpPr>
              <a:stCxn id="77" idx="6"/>
              <a:endCxn id="78" idx="2"/>
            </p:cNvCxnSpPr>
            <p:nvPr/>
          </p:nvCxnSpPr>
          <p:spPr>
            <a:xfrm>
              <a:off x="7367606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Flèche courbée vers le bas 95"/>
          <p:cNvSpPr/>
          <p:nvPr/>
        </p:nvSpPr>
        <p:spPr>
          <a:xfrm rot="2634936">
            <a:off x="6886803" y="3166299"/>
            <a:ext cx="857256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672621" y="3166299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45°</a:t>
            </a:r>
            <a:endParaRPr lang="fr-FR" b="1" dirty="0">
              <a:solidFill>
                <a:srgbClr val="C00000"/>
              </a:solidFill>
            </a:endParaRPr>
          </a:p>
        </p:txBody>
      </p:sp>
      <p:grpSp>
        <p:nvGrpSpPr>
          <p:cNvPr id="3" name="Groupe 98"/>
          <p:cNvGrpSpPr/>
          <p:nvPr/>
        </p:nvGrpSpPr>
        <p:grpSpPr>
          <a:xfrm>
            <a:off x="285720" y="5643578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100" name="Connecteur droit avec flèche 99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avec flèche 100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ZoneTexte 101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grpSp>
        <p:nvGrpSpPr>
          <p:cNvPr id="5" name="Groupe 143"/>
          <p:cNvGrpSpPr/>
          <p:nvPr/>
        </p:nvGrpSpPr>
        <p:grpSpPr>
          <a:xfrm>
            <a:off x="126911" y="2143116"/>
            <a:ext cx="8731369" cy="4000528"/>
            <a:chOff x="126911" y="2143116"/>
            <a:chExt cx="8731369" cy="4000528"/>
          </a:xfrm>
        </p:grpSpPr>
        <p:sp>
          <p:nvSpPr>
            <p:cNvPr id="91" name="Ellipse 90"/>
            <p:cNvSpPr/>
            <p:nvPr/>
          </p:nvSpPr>
          <p:spPr>
            <a:xfrm>
              <a:off x="2643174" y="21431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2" name="Ellipse 91"/>
            <p:cNvSpPr/>
            <p:nvPr/>
          </p:nvSpPr>
          <p:spPr>
            <a:xfrm>
              <a:off x="4484629" y="28160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>
              <a:off x="912729" y="27860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>
              <a:off x="3500430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5" name="Ellipse 94"/>
            <p:cNvSpPr/>
            <p:nvPr/>
          </p:nvSpPr>
          <p:spPr>
            <a:xfrm>
              <a:off x="5754580" y="360183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8" name="Ellipse 97"/>
            <p:cNvSpPr/>
            <p:nvPr/>
          </p:nvSpPr>
          <p:spPr>
            <a:xfrm>
              <a:off x="7056397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9" name="Connecteur droit avec flèche 98"/>
            <p:cNvCxnSpPr>
              <a:stCxn id="91" idx="6"/>
              <a:endCxn id="92" idx="0"/>
            </p:cNvCxnSpPr>
            <p:nvPr/>
          </p:nvCxnSpPr>
          <p:spPr>
            <a:xfrm>
              <a:off x="3159173" y="2306732"/>
              <a:ext cx="1583456" cy="50928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91" idx="2"/>
              <a:endCxn id="93" idx="0"/>
            </p:cNvCxnSpPr>
            <p:nvPr/>
          </p:nvCxnSpPr>
          <p:spPr>
            <a:xfrm rot="10800000" flipV="1">
              <a:off x="1170730" y="2306732"/>
              <a:ext cx="147244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avec flèche 104"/>
            <p:cNvCxnSpPr>
              <a:stCxn id="92" idx="2"/>
              <a:endCxn id="94" idx="0"/>
            </p:cNvCxnSpPr>
            <p:nvPr/>
          </p:nvCxnSpPr>
          <p:spPr>
            <a:xfrm rot="10800000" flipV="1">
              <a:off x="3758431" y="2979632"/>
              <a:ext cx="726199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avec flèche 105"/>
            <p:cNvCxnSpPr>
              <a:stCxn id="95" idx="6"/>
              <a:endCxn id="98" idx="0"/>
            </p:cNvCxnSpPr>
            <p:nvPr/>
          </p:nvCxnSpPr>
          <p:spPr>
            <a:xfrm>
              <a:off x="6270579" y="3765450"/>
              <a:ext cx="1043818" cy="69364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Ellipse 106"/>
            <p:cNvSpPr/>
            <p:nvPr/>
          </p:nvSpPr>
          <p:spPr>
            <a:xfrm>
              <a:off x="12691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155567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2270051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Connecteur droit avec flèche 109"/>
            <p:cNvCxnSpPr>
              <a:stCxn id="108" idx="6"/>
              <a:endCxn id="109" idx="0"/>
            </p:cNvCxnSpPr>
            <p:nvPr/>
          </p:nvCxnSpPr>
          <p:spPr>
            <a:xfrm>
              <a:off x="2071670" y="3806930"/>
              <a:ext cx="456381" cy="62220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Ellipse 110"/>
            <p:cNvSpPr/>
            <p:nvPr/>
          </p:nvSpPr>
          <p:spPr>
            <a:xfrm>
              <a:off x="3071802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2" name="Ellipse 111"/>
            <p:cNvSpPr/>
            <p:nvPr/>
          </p:nvSpPr>
          <p:spPr>
            <a:xfrm>
              <a:off x="4071934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/>
            <p:nvPr/>
          </p:nvSpPr>
          <p:spPr>
            <a:xfrm>
              <a:off x="4984695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4" name="Ellipse 113"/>
            <p:cNvSpPr/>
            <p:nvPr/>
          </p:nvSpPr>
          <p:spPr>
            <a:xfrm>
              <a:off x="598482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5" name="Ellipse 114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6" name="Ellipse 115"/>
            <p:cNvSpPr/>
            <p:nvPr/>
          </p:nvSpPr>
          <p:spPr>
            <a:xfrm>
              <a:off x="7786710" y="58164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7" name="Ellipse 116"/>
            <p:cNvSpPr/>
            <p:nvPr/>
          </p:nvSpPr>
          <p:spPr>
            <a:xfrm>
              <a:off x="834228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Connecteur droit avec flèche 117"/>
            <p:cNvCxnSpPr>
              <a:stCxn id="92" idx="6"/>
              <a:endCxn id="95" idx="0"/>
            </p:cNvCxnSpPr>
            <p:nvPr/>
          </p:nvCxnSpPr>
          <p:spPr>
            <a:xfrm>
              <a:off x="5000628" y="2979632"/>
              <a:ext cx="1011952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/>
            <p:cNvCxnSpPr>
              <a:stCxn id="93" idx="2"/>
              <a:endCxn id="107" idx="0"/>
            </p:cNvCxnSpPr>
            <p:nvPr/>
          </p:nvCxnSpPr>
          <p:spPr>
            <a:xfrm rot="10800000" flipV="1">
              <a:off x="384911" y="2949674"/>
              <a:ext cx="527818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avec flèche 119"/>
            <p:cNvCxnSpPr>
              <a:stCxn id="93" idx="6"/>
              <a:endCxn id="108" idx="0"/>
            </p:cNvCxnSpPr>
            <p:nvPr/>
          </p:nvCxnSpPr>
          <p:spPr>
            <a:xfrm>
              <a:off x="1428728" y="2949674"/>
              <a:ext cx="384943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avec flèche 120"/>
            <p:cNvCxnSpPr>
              <a:stCxn id="94" idx="2"/>
              <a:endCxn id="111" idx="0"/>
            </p:cNvCxnSpPr>
            <p:nvPr/>
          </p:nvCxnSpPr>
          <p:spPr>
            <a:xfrm rot="10800000" flipV="1">
              <a:off x="3329802" y="3806930"/>
              <a:ext cx="170628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eur droit avec flèche 121"/>
            <p:cNvCxnSpPr>
              <a:stCxn id="94" idx="6"/>
              <a:endCxn id="112" idx="0"/>
            </p:cNvCxnSpPr>
            <p:nvPr/>
          </p:nvCxnSpPr>
          <p:spPr>
            <a:xfrm>
              <a:off x="4016429" y="3806930"/>
              <a:ext cx="313505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avec flèche 122"/>
            <p:cNvCxnSpPr>
              <a:stCxn id="95" idx="2"/>
              <a:endCxn id="113" idx="0"/>
            </p:cNvCxnSpPr>
            <p:nvPr/>
          </p:nvCxnSpPr>
          <p:spPr>
            <a:xfrm rot="10800000" flipV="1">
              <a:off x="5242696" y="3765450"/>
              <a:ext cx="511885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avec flèche 123"/>
            <p:cNvCxnSpPr>
              <a:stCxn id="113" idx="6"/>
              <a:endCxn id="114" idx="0"/>
            </p:cNvCxnSpPr>
            <p:nvPr/>
          </p:nvCxnSpPr>
          <p:spPr>
            <a:xfrm>
              <a:off x="5500694" y="4592748"/>
              <a:ext cx="742133" cy="5807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avec flèche 124"/>
            <p:cNvCxnSpPr>
              <a:stCxn id="98" idx="2"/>
              <a:endCxn id="115" idx="0"/>
            </p:cNvCxnSpPr>
            <p:nvPr/>
          </p:nvCxnSpPr>
          <p:spPr>
            <a:xfrm rot="10800000" flipV="1">
              <a:off x="6957207" y="4622706"/>
              <a:ext cx="9919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droit avec flèche 125"/>
            <p:cNvCxnSpPr>
              <a:stCxn id="98" idx="6"/>
              <a:endCxn id="117" idx="0"/>
            </p:cNvCxnSpPr>
            <p:nvPr/>
          </p:nvCxnSpPr>
          <p:spPr>
            <a:xfrm>
              <a:off x="7572396" y="4622706"/>
              <a:ext cx="1027885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avec flèche 126"/>
            <p:cNvCxnSpPr/>
            <p:nvPr/>
          </p:nvCxnSpPr>
          <p:spPr>
            <a:xfrm>
              <a:off x="7187453" y="5337086"/>
              <a:ext cx="885009" cy="47932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BB vers les arbres AA (Arne Anderson)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99" name="Groupe 198"/>
          <p:cNvGrpSpPr/>
          <p:nvPr/>
        </p:nvGrpSpPr>
        <p:grpSpPr>
          <a:xfrm>
            <a:off x="126911" y="1928802"/>
            <a:ext cx="8731369" cy="4584174"/>
            <a:chOff x="126911" y="1928802"/>
            <a:chExt cx="8731369" cy="4584174"/>
          </a:xfrm>
        </p:grpSpPr>
        <p:sp>
          <p:nvSpPr>
            <p:cNvPr id="8" name="Ellipse 7"/>
            <p:cNvSpPr/>
            <p:nvPr/>
          </p:nvSpPr>
          <p:spPr>
            <a:xfrm>
              <a:off x="2643174" y="21431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4484629" y="281601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912729" y="27860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3500430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754580" y="360183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056397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0"/>
            </p:cNvCxnSpPr>
            <p:nvPr/>
          </p:nvCxnSpPr>
          <p:spPr>
            <a:xfrm>
              <a:off x="3159173" y="2306732"/>
              <a:ext cx="1583456" cy="509284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170730" y="2306732"/>
              <a:ext cx="147244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2" idx="0"/>
            </p:cNvCxnSpPr>
            <p:nvPr/>
          </p:nvCxnSpPr>
          <p:spPr>
            <a:xfrm rot="10800000" flipV="1">
              <a:off x="3758431" y="2979632"/>
              <a:ext cx="726199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>
              <a:stCxn id="13" idx="6"/>
              <a:endCxn id="15" idx="0"/>
            </p:cNvCxnSpPr>
            <p:nvPr/>
          </p:nvCxnSpPr>
          <p:spPr>
            <a:xfrm>
              <a:off x="6270579" y="3765450"/>
              <a:ext cx="1043818" cy="69364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12691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555671" y="364331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270051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avec flèche 34"/>
            <p:cNvCxnSpPr>
              <a:stCxn id="33" idx="6"/>
              <a:endCxn id="34" idx="0"/>
            </p:cNvCxnSpPr>
            <p:nvPr/>
          </p:nvCxnSpPr>
          <p:spPr>
            <a:xfrm>
              <a:off x="2071670" y="3806930"/>
              <a:ext cx="456381" cy="622202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/>
            <p:nvPr/>
          </p:nvSpPr>
          <p:spPr>
            <a:xfrm>
              <a:off x="3071802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071934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98482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699207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786710" y="58164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34228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3" idx="0"/>
            </p:cNvCxnSpPr>
            <p:nvPr/>
          </p:nvCxnSpPr>
          <p:spPr>
            <a:xfrm>
              <a:off x="5000628" y="2979632"/>
              <a:ext cx="1011952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384911" y="2949674"/>
              <a:ext cx="527818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>
              <a:stCxn id="10" idx="6"/>
              <a:endCxn id="33" idx="0"/>
            </p:cNvCxnSpPr>
            <p:nvPr/>
          </p:nvCxnSpPr>
          <p:spPr>
            <a:xfrm>
              <a:off x="1428728" y="2949674"/>
              <a:ext cx="384943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6" idx="0"/>
            </p:cNvCxnSpPr>
            <p:nvPr/>
          </p:nvCxnSpPr>
          <p:spPr>
            <a:xfrm rot="10800000" flipV="1">
              <a:off x="3329802" y="3806930"/>
              <a:ext cx="170628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4016429" y="3806930"/>
              <a:ext cx="313505" cy="6222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6" y="3765450"/>
              <a:ext cx="511885" cy="663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stCxn id="38" idx="6"/>
              <a:endCxn id="40" idx="0"/>
            </p:cNvCxnSpPr>
            <p:nvPr/>
          </p:nvCxnSpPr>
          <p:spPr>
            <a:xfrm>
              <a:off x="5500694" y="4592748"/>
              <a:ext cx="742133" cy="580722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V="1">
              <a:off x="6957207" y="4622706"/>
              <a:ext cx="9919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/>
            <p:cNvCxnSpPr>
              <a:stCxn id="15" idx="6"/>
              <a:endCxn id="44" idx="0"/>
            </p:cNvCxnSpPr>
            <p:nvPr/>
          </p:nvCxnSpPr>
          <p:spPr>
            <a:xfrm>
              <a:off x="7572396" y="4622706"/>
              <a:ext cx="1027885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avec flèche 66"/>
            <p:cNvCxnSpPr/>
            <p:nvPr/>
          </p:nvCxnSpPr>
          <p:spPr>
            <a:xfrm>
              <a:off x="7187453" y="5337086"/>
              <a:ext cx="885009" cy="479326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ZoneTexte 150"/>
            <p:cNvSpPr txBox="1"/>
            <p:nvPr/>
          </p:nvSpPr>
          <p:spPr>
            <a:xfrm>
              <a:off x="2071670" y="350043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14282" y="400050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357422" y="478632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214678" y="478632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143372" y="478632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6072198" y="550070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786578" y="550070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7929586" y="614364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8429652" y="550070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500694" y="421481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428728" y="257174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2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143240" y="192880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3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7572396" y="4286256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2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6286512" y="3429000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2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4000496" y="3500438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2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000628" y="257174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C00000"/>
                  </a:solidFill>
                </a:rPr>
                <a:t>3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67" name="Groupe 166"/>
          <p:cNvGrpSpPr/>
          <p:nvPr/>
        </p:nvGrpSpPr>
        <p:grpSpPr>
          <a:xfrm>
            <a:off x="5286380" y="142852"/>
            <a:ext cx="3714744" cy="1357322"/>
            <a:chOff x="565063" y="3611358"/>
            <a:chExt cx="8302741" cy="2041744"/>
          </a:xfrm>
        </p:grpSpPr>
        <p:sp>
          <p:nvSpPr>
            <p:cNvPr id="168" name="Ellipse 167"/>
            <p:cNvSpPr/>
            <p:nvPr/>
          </p:nvSpPr>
          <p:spPr>
            <a:xfrm>
              <a:off x="3065393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69" name="Ellipse 168"/>
            <p:cNvSpPr/>
            <p:nvPr/>
          </p:nvSpPr>
          <p:spPr>
            <a:xfrm>
              <a:off x="4835410" y="36113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0" name="Ellipse 169"/>
            <p:cNvSpPr/>
            <p:nvPr/>
          </p:nvSpPr>
          <p:spPr>
            <a:xfrm>
              <a:off x="1279443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1" name="Ellipse 170"/>
            <p:cNvSpPr/>
            <p:nvPr/>
          </p:nvSpPr>
          <p:spPr>
            <a:xfrm>
              <a:off x="3851211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2" name="Ellipse 171"/>
            <p:cNvSpPr/>
            <p:nvPr/>
          </p:nvSpPr>
          <p:spPr>
            <a:xfrm>
              <a:off x="5906980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3" name="Ellipse 172"/>
            <p:cNvSpPr/>
            <p:nvPr/>
          </p:nvSpPr>
          <p:spPr>
            <a:xfrm>
              <a:off x="7478616" y="43257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74" name="Connecteur droit avec flèche 173"/>
            <p:cNvCxnSpPr>
              <a:stCxn id="168" idx="6"/>
              <a:endCxn id="169" idx="2"/>
            </p:cNvCxnSpPr>
            <p:nvPr/>
          </p:nvCxnSpPr>
          <p:spPr>
            <a:xfrm>
              <a:off x="3581392" y="3774974"/>
              <a:ext cx="1254018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avec flèche 174"/>
            <p:cNvCxnSpPr>
              <a:stCxn id="168" idx="2"/>
              <a:endCxn id="170" idx="0"/>
            </p:cNvCxnSpPr>
            <p:nvPr/>
          </p:nvCxnSpPr>
          <p:spPr>
            <a:xfrm rot="10800000" flipV="1">
              <a:off x="1537443" y="3774974"/>
              <a:ext cx="1527950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avec flèche 175"/>
            <p:cNvCxnSpPr>
              <a:stCxn id="169" idx="2"/>
              <a:endCxn id="171" idx="0"/>
            </p:cNvCxnSpPr>
            <p:nvPr/>
          </p:nvCxnSpPr>
          <p:spPr>
            <a:xfrm rot="10800000" flipV="1">
              <a:off x="4109212" y="3774974"/>
              <a:ext cx="726199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avec flèche 176"/>
            <p:cNvCxnSpPr>
              <a:stCxn id="172" idx="6"/>
              <a:endCxn id="173" idx="2"/>
            </p:cNvCxnSpPr>
            <p:nvPr/>
          </p:nvCxnSpPr>
          <p:spPr>
            <a:xfrm>
              <a:off x="6422979" y="4489354"/>
              <a:ext cx="105563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Ellipse 177"/>
            <p:cNvSpPr/>
            <p:nvPr/>
          </p:nvSpPr>
          <p:spPr>
            <a:xfrm>
              <a:off x="56506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79" name="Ellipse 178"/>
            <p:cNvSpPr/>
            <p:nvPr/>
          </p:nvSpPr>
          <p:spPr>
            <a:xfrm>
              <a:off x="1763576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0" name="Ellipse 179"/>
            <p:cNvSpPr/>
            <p:nvPr/>
          </p:nvSpPr>
          <p:spPr>
            <a:xfrm>
              <a:off x="2692270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81" name="Connecteur droit avec flèche 180"/>
            <p:cNvCxnSpPr>
              <a:stCxn id="179" idx="6"/>
              <a:endCxn id="180" idx="2"/>
            </p:cNvCxnSpPr>
            <p:nvPr/>
          </p:nvCxnSpPr>
          <p:spPr>
            <a:xfrm>
              <a:off x="2279575" y="5489486"/>
              <a:ext cx="41269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Ellipse 181"/>
            <p:cNvSpPr/>
            <p:nvPr/>
          </p:nvSpPr>
          <p:spPr>
            <a:xfrm>
              <a:off x="333521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3" name="Ellipse 182"/>
            <p:cNvSpPr/>
            <p:nvPr/>
          </p:nvSpPr>
          <p:spPr>
            <a:xfrm>
              <a:off x="4406782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4" name="Ellipse 183"/>
            <p:cNvSpPr/>
            <p:nvPr/>
          </p:nvSpPr>
          <p:spPr>
            <a:xfrm>
              <a:off x="513709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5" name="Ellipse 184"/>
            <p:cNvSpPr/>
            <p:nvPr/>
          </p:nvSpPr>
          <p:spPr>
            <a:xfrm>
              <a:off x="5922913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6" name="Ellipse 185"/>
            <p:cNvSpPr/>
            <p:nvPr/>
          </p:nvSpPr>
          <p:spPr>
            <a:xfrm>
              <a:off x="6851607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7" name="Ellipse 186"/>
            <p:cNvSpPr/>
            <p:nvPr/>
          </p:nvSpPr>
          <p:spPr>
            <a:xfrm>
              <a:off x="763742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88" name="Ellipse 187"/>
            <p:cNvSpPr/>
            <p:nvPr/>
          </p:nvSpPr>
          <p:spPr>
            <a:xfrm>
              <a:off x="8351805" y="53258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89" name="Connecteur droit avec flèche 188"/>
            <p:cNvCxnSpPr>
              <a:stCxn id="169" idx="6"/>
              <a:endCxn id="172" idx="0"/>
            </p:cNvCxnSpPr>
            <p:nvPr/>
          </p:nvCxnSpPr>
          <p:spPr>
            <a:xfrm>
              <a:off x="5351409" y="3774974"/>
              <a:ext cx="813571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droit avec flèche 189"/>
            <p:cNvCxnSpPr>
              <a:stCxn id="170" idx="2"/>
              <a:endCxn id="178" idx="0"/>
            </p:cNvCxnSpPr>
            <p:nvPr/>
          </p:nvCxnSpPr>
          <p:spPr>
            <a:xfrm rot="10800000" flipV="1">
              <a:off x="823063" y="4489354"/>
              <a:ext cx="45638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cteur droit avec flèche 190"/>
            <p:cNvCxnSpPr>
              <a:stCxn id="170" idx="6"/>
              <a:endCxn id="179" idx="0"/>
            </p:cNvCxnSpPr>
            <p:nvPr/>
          </p:nvCxnSpPr>
          <p:spPr>
            <a:xfrm>
              <a:off x="1795442" y="4489354"/>
              <a:ext cx="226134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cteur droit avec flèche 191"/>
            <p:cNvCxnSpPr>
              <a:stCxn id="171" idx="2"/>
              <a:endCxn id="182" idx="0"/>
            </p:cNvCxnSpPr>
            <p:nvPr/>
          </p:nvCxnSpPr>
          <p:spPr>
            <a:xfrm rot="10800000" flipV="1">
              <a:off x="3593213" y="4489354"/>
              <a:ext cx="25799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cteur droit avec flèche 192"/>
            <p:cNvCxnSpPr>
              <a:stCxn id="171" idx="6"/>
              <a:endCxn id="183" idx="0"/>
            </p:cNvCxnSpPr>
            <p:nvPr/>
          </p:nvCxnSpPr>
          <p:spPr>
            <a:xfrm>
              <a:off x="4367210" y="4489354"/>
              <a:ext cx="29757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cteur droit avec flèche 193"/>
            <p:cNvCxnSpPr>
              <a:stCxn id="172" idx="2"/>
              <a:endCxn id="184" idx="0"/>
            </p:cNvCxnSpPr>
            <p:nvPr/>
          </p:nvCxnSpPr>
          <p:spPr>
            <a:xfrm rot="10800000" flipV="1">
              <a:off x="5395096" y="4489354"/>
              <a:ext cx="511885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cteur droit avec flèche 194"/>
            <p:cNvCxnSpPr>
              <a:stCxn id="184" idx="6"/>
              <a:endCxn id="185" idx="2"/>
            </p:cNvCxnSpPr>
            <p:nvPr/>
          </p:nvCxnSpPr>
          <p:spPr>
            <a:xfrm>
              <a:off x="5653094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cteur droit avec flèche 195"/>
            <p:cNvCxnSpPr>
              <a:stCxn id="173" idx="2"/>
              <a:endCxn id="186" idx="0"/>
            </p:cNvCxnSpPr>
            <p:nvPr/>
          </p:nvCxnSpPr>
          <p:spPr>
            <a:xfrm rot="10800000" flipV="1">
              <a:off x="7109608" y="4489354"/>
              <a:ext cx="36900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cteur droit avec flèche 196"/>
            <p:cNvCxnSpPr>
              <a:stCxn id="173" idx="6"/>
              <a:endCxn id="188" idx="0"/>
            </p:cNvCxnSpPr>
            <p:nvPr/>
          </p:nvCxnSpPr>
          <p:spPr>
            <a:xfrm>
              <a:off x="7994615" y="4489354"/>
              <a:ext cx="615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cteur droit avec flèche 197"/>
            <p:cNvCxnSpPr>
              <a:stCxn id="186" idx="6"/>
              <a:endCxn id="187" idx="2"/>
            </p:cNvCxnSpPr>
            <p:nvPr/>
          </p:nvCxnSpPr>
          <p:spPr>
            <a:xfrm>
              <a:off x="7367606" y="54894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Un arbre AA (Arne Anderson) est un arbre binaire de recherche où chaque nœud a un champ Niveau.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802" y="2719984"/>
            <a:ext cx="77867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Le </a:t>
            </a:r>
            <a:r>
              <a:rPr lang="en-US" b="1" dirty="0" err="1" smtClean="0"/>
              <a:t>niveau</a:t>
            </a:r>
            <a:r>
              <a:rPr lang="en-US" b="1" dirty="0" smtClean="0"/>
              <a:t> </a:t>
            </a:r>
            <a:r>
              <a:rPr lang="en-US" b="1" dirty="0" err="1" smtClean="0"/>
              <a:t>d’une</a:t>
            </a:r>
            <a:r>
              <a:rPr lang="en-US" b="1" dirty="0" smtClean="0"/>
              <a:t> </a:t>
            </a:r>
            <a:r>
              <a:rPr lang="en-US" b="1" dirty="0" err="1" smtClean="0"/>
              <a:t>feuille</a:t>
            </a:r>
            <a:r>
              <a:rPr lang="en-US" b="1" dirty="0" smtClean="0"/>
              <a:t>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égal</a:t>
            </a:r>
            <a:r>
              <a:rPr lang="en-US" b="1" dirty="0" smtClean="0"/>
              <a:t> à 1. </a:t>
            </a:r>
          </a:p>
          <a:p>
            <a:endParaRPr lang="en-US" b="1" dirty="0" smtClean="0"/>
          </a:p>
          <a:p>
            <a:r>
              <a:rPr lang="en-US" b="1" dirty="0" smtClean="0"/>
              <a:t>Le </a:t>
            </a:r>
            <a:r>
              <a:rPr lang="en-US" b="1" dirty="0" err="1" smtClean="0"/>
              <a:t>niveau</a:t>
            </a:r>
            <a:r>
              <a:rPr lang="en-US" b="1" dirty="0" smtClean="0"/>
              <a:t> d’un </a:t>
            </a:r>
            <a:r>
              <a:rPr lang="en-US" b="1" dirty="0" err="1" smtClean="0"/>
              <a:t>fils</a:t>
            </a:r>
            <a:r>
              <a:rPr lang="en-US" b="1" dirty="0" smtClean="0"/>
              <a:t> gauche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strictement</a:t>
            </a:r>
            <a:r>
              <a:rPr lang="en-US" b="1" dirty="0" smtClean="0"/>
              <a:t> </a:t>
            </a:r>
            <a:r>
              <a:rPr lang="en-US" b="1" dirty="0" err="1" smtClean="0"/>
              <a:t>inférieur</a:t>
            </a:r>
            <a:r>
              <a:rPr lang="en-US" b="1" dirty="0" smtClean="0"/>
              <a:t>  au </a:t>
            </a:r>
            <a:r>
              <a:rPr lang="en-US" b="1" dirty="0" err="1" smtClean="0"/>
              <a:t>niveau</a:t>
            </a:r>
            <a:r>
              <a:rPr lang="en-US" b="1" dirty="0" smtClean="0"/>
              <a:t> de son </a:t>
            </a:r>
            <a:r>
              <a:rPr lang="en-US" b="1" dirty="0" err="1" smtClean="0"/>
              <a:t>pere</a:t>
            </a:r>
            <a:r>
              <a:rPr lang="en-US" b="1" dirty="0" smtClean="0"/>
              <a:t>. </a:t>
            </a:r>
          </a:p>
          <a:p>
            <a:endParaRPr lang="en-US" b="1" dirty="0" smtClean="0"/>
          </a:p>
          <a:p>
            <a:r>
              <a:rPr lang="en-US" b="1" dirty="0" smtClean="0"/>
              <a:t>Le </a:t>
            </a:r>
            <a:r>
              <a:rPr lang="en-US" b="1" dirty="0" err="1" smtClean="0"/>
              <a:t>niveau</a:t>
            </a:r>
            <a:r>
              <a:rPr lang="en-US" b="1" dirty="0" smtClean="0"/>
              <a:t> d’un </a:t>
            </a:r>
            <a:r>
              <a:rPr lang="en-US" b="1" dirty="0" err="1" smtClean="0"/>
              <a:t>fils</a:t>
            </a:r>
            <a:r>
              <a:rPr lang="en-US" b="1" dirty="0" smtClean="0"/>
              <a:t> </a:t>
            </a:r>
            <a:r>
              <a:rPr lang="en-US" b="1" dirty="0" err="1" smtClean="0"/>
              <a:t>droit</a:t>
            </a:r>
            <a:r>
              <a:rPr lang="en-US" b="1" dirty="0" smtClean="0"/>
              <a:t> 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inférieur</a:t>
            </a:r>
            <a:r>
              <a:rPr lang="en-US" b="1" dirty="0" smtClean="0"/>
              <a:t> </a:t>
            </a:r>
            <a:r>
              <a:rPr lang="en-US" b="1" dirty="0" err="1" smtClean="0"/>
              <a:t>ou</a:t>
            </a:r>
            <a:r>
              <a:rPr lang="en-US" b="1" dirty="0" smtClean="0"/>
              <a:t> </a:t>
            </a:r>
            <a:r>
              <a:rPr lang="en-US" b="1" dirty="0" err="1" smtClean="0"/>
              <a:t>égale</a:t>
            </a:r>
            <a:r>
              <a:rPr lang="en-US" b="1" dirty="0" smtClean="0"/>
              <a:t> au </a:t>
            </a:r>
            <a:r>
              <a:rPr lang="en-US" b="1" dirty="0" err="1" smtClean="0"/>
              <a:t>niveau</a:t>
            </a:r>
            <a:r>
              <a:rPr lang="en-US" b="1" dirty="0" smtClean="0"/>
              <a:t> de son </a:t>
            </a:r>
            <a:r>
              <a:rPr lang="en-US" b="1" dirty="0" err="1" smtClean="0"/>
              <a:t>pere</a:t>
            </a:r>
            <a:r>
              <a:rPr lang="en-US" b="1" dirty="0" smtClean="0"/>
              <a:t>. </a:t>
            </a:r>
          </a:p>
          <a:p>
            <a:endParaRPr lang="en-US" b="1" dirty="0" smtClean="0"/>
          </a:p>
          <a:p>
            <a:r>
              <a:rPr lang="en-US" b="1" dirty="0" smtClean="0"/>
              <a:t>Le </a:t>
            </a:r>
            <a:r>
              <a:rPr lang="en-US" b="1" dirty="0" err="1" smtClean="0"/>
              <a:t>niveau</a:t>
            </a:r>
            <a:r>
              <a:rPr lang="en-US" b="1" dirty="0" smtClean="0"/>
              <a:t> d’un </a:t>
            </a:r>
            <a:r>
              <a:rPr lang="en-US" b="1" dirty="0" err="1" smtClean="0"/>
              <a:t>fils</a:t>
            </a:r>
            <a:r>
              <a:rPr lang="en-US" b="1" dirty="0" smtClean="0"/>
              <a:t> </a:t>
            </a:r>
            <a:r>
              <a:rPr lang="en-US" b="1" dirty="0" err="1" smtClean="0"/>
              <a:t>droit</a:t>
            </a:r>
            <a:r>
              <a:rPr lang="en-US" b="1" dirty="0" smtClean="0"/>
              <a:t> </a:t>
            </a:r>
            <a:r>
              <a:rPr lang="en-US" b="1" dirty="0" err="1" smtClean="0"/>
              <a:t>doit</a:t>
            </a:r>
            <a:r>
              <a:rPr lang="en-US" b="1" dirty="0" smtClean="0"/>
              <a:t> </a:t>
            </a:r>
            <a:r>
              <a:rPr lang="en-US" b="1" dirty="0" err="1" smtClean="0"/>
              <a:t>etre</a:t>
            </a:r>
            <a:r>
              <a:rPr lang="en-US" b="1" dirty="0" smtClean="0"/>
              <a:t> </a:t>
            </a:r>
            <a:r>
              <a:rPr lang="en-US" b="1" dirty="0" err="1" smtClean="0"/>
              <a:t>strictement</a:t>
            </a:r>
            <a:r>
              <a:rPr lang="en-US" b="1" dirty="0" smtClean="0"/>
              <a:t> </a:t>
            </a:r>
            <a:r>
              <a:rPr lang="en-US" b="1" dirty="0" err="1" smtClean="0"/>
              <a:t>inférieur</a:t>
            </a:r>
            <a:r>
              <a:rPr lang="en-US" b="1" dirty="0" smtClean="0"/>
              <a:t> à </a:t>
            </a:r>
            <a:r>
              <a:rPr lang="en-US" b="1" dirty="0" err="1" smtClean="0"/>
              <a:t>celui</a:t>
            </a:r>
            <a:r>
              <a:rPr lang="en-US" b="1" dirty="0" smtClean="0"/>
              <a:t> de son </a:t>
            </a:r>
            <a:r>
              <a:rPr lang="en-US" b="1" dirty="0" err="1" smtClean="0"/>
              <a:t>sont</a:t>
            </a:r>
            <a:r>
              <a:rPr lang="en-US" b="1" dirty="0" smtClean="0"/>
              <a:t> grand </a:t>
            </a:r>
            <a:r>
              <a:rPr lang="en-US" b="1" dirty="0" err="1" smtClean="0"/>
              <a:t>père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b="1" dirty="0" err="1" smtClean="0"/>
              <a:t>Chaque</a:t>
            </a:r>
            <a:r>
              <a:rPr lang="en-US" b="1" dirty="0" smtClean="0"/>
              <a:t> </a:t>
            </a:r>
            <a:r>
              <a:rPr lang="en-US" b="1" dirty="0" err="1" smtClean="0"/>
              <a:t>noeud</a:t>
            </a:r>
            <a:r>
              <a:rPr lang="en-US" b="1" dirty="0" smtClean="0"/>
              <a:t> du </a:t>
            </a:r>
            <a:r>
              <a:rPr lang="en-US" b="1" dirty="0" err="1" smtClean="0"/>
              <a:t>niveau</a:t>
            </a:r>
            <a:r>
              <a:rPr lang="en-US" b="1" dirty="0" smtClean="0"/>
              <a:t> </a:t>
            </a:r>
            <a:r>
              <a:rPr lang="en-US" b="1" dirty="0" err="1" smtClean="0"/>
              <a:t>supérieur</a:t>
            </a:r>
            <a:r>
              <a:rPr lang="en-US" b="1" dirty="0" smtClean="0"/>
              <a:t> à 1 </a:t>
            </a:r>
            <a:r>
              <a:rPr lang="en-US" b="1" dirty="0" err="1" smtClean="0"/>
              <a:t>doit</a:t>
            </a:r>
            <a:r>
              <a:rPr lang="en-US" b="1" dirty="0" smtClean="0"/>
              <a:t> </a:t>
            </a:r>
            <a:r>
              <a:rPr lang="en-US" b="1" dirty="0" err="1" smtClean="0"/>
              <a:t>avoir</a:t>
            </a:r>
            <a:r>
              <a:rPr lang="en-US" b="1" dirty="0" smtClean="0"/>
              <a:t> </a:t>
            </a:r>
            <a:r>
              <a:rPr lang="en-US" b="1" dirty="0" err="1" smtClean="0"/>
              <a:t>deux</a:t>
            </a:r>
            <a:r>
              <a:rPr lang="en-US" b="1" dirty="0" smtClean="0"/>
              <a:t> </a:t>
            </a:r>
            <a:r>
              <a:rPr lang="en-US" b="1" dirty="0" err="1" smtClean="0"/>
              <a:t>fils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 ( </a:t>
            </a:r>
            <a:r>
              <a:rPr lang="fr-FR" b="1" u="sng" dirty="0" err="1" smtClean="0"/>
              <a:t>Proprités</a:t>
            </a:r>
            <a:r>
              <a:rPr lang="fr-FR" b="1" u="sng" dirty="0" smtClean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Un  </a:t>
            </a:r>
            <a:r>
              <a:rPr lang="en-US" b="1" dirty="0" err="1" smtClean="0"/>
              <a:t>arbre</a:t>
            </a:r>
            <a:r>
              <a:rPr lang="en-US" b="1" dirty="0" smtClean="0"/>
              <a:t> AA </a:t>
            </a:r>
            <a:r>
              <a:rPr lang="en-US" b="1" dirty="0" err="1" smtClean="0"/>
              <a:t>satisfait</a:t>
            </a:r>
            <a:r>
              <a:rPr lang="en-US" b="1" dirty="0" smtClean="0"/>
              <a:t> les </a:t>
            </a:r>
            <a:r>
              <a:rPr lang="en-US" b="1" dirty="0" err="1" smtClean="0"/>
              <a:t>propriétés</a:t>
            </a:r>
            <a:r>
              <a:rPr lang="en-US" b="1" dirty="0" smtClean="0"/>
              <a:t> d’un RB avec </a:t>
            </a:r>
            <a:r>
              <a:rPr lang="en-US" b="1" dirty="0" err="1" smtClean="0"/>
              <a:t>une</a:t>
            </a:r>
            <a:r>
              <a:rPr lang="en-US" b="1" dirty="0" smtClean="0"/>
              <a:t> restriction :</a:t>
            </a:r>
          </a:p>
          <a:p>
            <a:r>
              <a:rPr lang="en-US" b="1" dirty="0" smtClean="0"/>
              <a:t>Les </a:t>
            </a:r>
            <a:r>
              <a:rPr lang="en-US" b="1" dirty="0" err="1" smtClean="0"/>
              <a:t>fils</a:t>
            </a:r>
            <a:r>
              <a:rPr lang="en-US" b="1" dirty="0" smtClean="0"/>
              <a:t> gauche ne </a:t>
            </a:r>
            <a:r>
              <a:rPr lang="en-US" b="1" dirty="0" err="1" smtClean="0"/>
              <a:t>doivent</a:t>
            </a:r>
            <a:r>
              <a:rPr lang="en-US" b="1" dirty="0" smtClean="0"/>
              <a:t> pas </a:t>
            </a:r>
            <a:r>
              <a:rPr lang="en-US" b="1" dirty="0" err="1" smtClean="0"/>
              <a:t>etre</a:t>
            </a:r>
            <a:r>
              <a:rPr lang="en-US" b="1" dirty="0" smtClean="0"/>
              <a:t> rouges ( un </a:t>
            </a:r>
            <a:r>
              <a:rPr lang="en-US" b="1" dirty="0" err="1" smtClean="0"/>
              <a:t>noeud</a:t>
            </a:r>
            <a:r>
              <a:rPr lang="en-US" b="1" dirty="0" smtClean="0"/>
              <a:t> et son </a:t>
            </a:r>
            <a:r>
              <a:rPr lang="en-US" b="1" dirty="0" err="1" smtClean="0"/>
              <a:t>fils</a:t>
            </a:r>
            <a:r>
              <a:rPr lang="en-US" b="1" dirty="0" smtClean="0"/>
              <a:t> gauche ne </a:t>
            </a:r>
            <a:r>
              <a:rPr lang="en-US" b="1" dirty="0" err="1" smtClean="0"/>
              <a:t>doivent</a:t>
            </a:r>
            <a:r>
              <a:rPr lang="en-US" b="1" dirty="0" smtClean="0"/>
              <a:t> pas </a:t>
            </a:r>
            <a:r>
              <a:rPr lang="en-US" b="1" dirty="0" err="1" smtClean="0"/>
              <a:t>avoir</a:t>
            </a:r>
            <a:r>
              <a:rPr lang="en-US" b="1" dirty="0" smtClean="0"/>
              <a:t> le meme </a:t>
            </a:r>
            <a:r>
              <a:rPr lang="en-US" b="1" dirty="0" err="1" smtClean="0"/>
              <a:t>niveau</a:t>
            </a:r>
            <a:endParaRPr lang="fr-FR" b="1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85786" y="3143248"/>
            <a:ext cx="77867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Les </a:t>
            </a:r>
            <a:r>
              <a:rPr lang="en-US" b="1" dirty="0" err="1" smtClean="0"/>
              <a:t>algorithmes</a:t>
            </a:r>
            <a:r>
              <a:rPr lang="en-US" b="1" dirty="0" smtClean="0"/>
              <a:t> d’un </a:t>
            </a:r>
            <a:r>
              <a:rPr lang="en-US" b="1" dirty="0" err="1" smtClean="0"/>
              <a:t>arbre</a:t>
            </a:r>
            <a:r>
              <a:rPr lang="en-US" b="1" dirty="0" smtClean="0"/>
              <a:t> AA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très</a:t>
            </a:r>
            <a:r>
              <a:rPr lang="en-US" b="1" dirty="0" smtClean="0"/>
              <a:t> </a:t>
            </a:r>
            <a:r>
              <a:rPr lang="en-US" b="1" dirty="0" err="1" smtClean="0"/>
              <a:t>simplifiés</a:t>
            </a:r>
            <a:r>
              <a:rPr lang="en-US" b="1" dirty="0" smtClean="0"/>
              <a:t> par rapport à </a:t>
            </a:r>
            <a:r>
              <a:rPr lang="en-US" b="1" dirty="0" err="1" smtClean="0"/>
              <a:t>ceux</a:t>
            </a:r>
            <a:r>
              <a:rPr lang="en-US" b="1" dirty="0" smtClean="0"/>
              <a:t> d’un  </a:t>
            </a:r>
            <a:r>
              <a:rPr lang="en-US" b="1" dirty="0" err="1" smtClean="0"/>
              <a:t>arbre</a:t>
            </a:r>
            <a:r>
              <a:rPr lang="en-US" b="1" dirty="0" smtClean="0"/>
              <a:t> RB</a:t>
            </a:r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 (Operations de maintenance)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pic>
        <p:nvPicPr>
          <p:cNvPr id="10" name="Picture 2" descr="Image:AA Tree Skew2.svg">
            <a:hlinkClick r:id="rId3" tooltip="Image:AA Tree Skew2.svg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571744"/>
            <a:ext cx="2500328" cy="1071570"/>
          </a:xfrm>
          <a:prstGeom prst="rect">
            <a:avLst/>
          </a:prstGeom>
          <a:noFill/>
        </p:spPr>
      </p:pic>
      <p:pic>
        <p:nvPicPr>
          <p:cNvPr id="13" name="Picture 4" descr="Image:AA Tree Split2.svg">
            <a:hlinkClick r:id="rId5" tooltip="Image:AA Tree Split2.svg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4143380"/>
            <a:ext cx="2550336" cy="1500198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785802" y="2577108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b="1" dirty="0" err="1" smtClean="0">
                <a:solidFill>
                  <a:prstClr val="black"/>
                </a:solidFill>
                <a:cs typeface="Times New Roman" pitchFamily="18" charset="0"/>
              </a:rPr>
              <a:t>Skew</a:t>
            </a:r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(P) : élimine un lien gauche par une rotation droite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85786" y="4429132"/>
            <a:ext cx="228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  <a:cs typeface="Times New Roman" pitchFamily="18" charset="0"/>
              </a:rPr>
              <a:t>Split(P) : divise un pseudo nœud large par une rotation gauche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000760" y="2711231"/>
            <a:ext cx="2857520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Si Niveau (Fg(P)) = Niveau(P)</a:t>
            </a:r>
          </a:p>
          <a:p>
            <a:r>
              <a:rPr lang="fr-FR" sz="1600" dirty="0" err="1" smtClean="0"/>
              <a:t>Rotation_Droite</a:t>
            </a:r>
            <a:r>
              <a:rPr lang="fr-FR" sz="1600" dirty="0" smtClean="0"/>
              <a:t>(P)</a:t>
            </a:r>
            <a:endParaRPr lang="fr-FR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000760" y="4143380"/>
            <a:ext cx="3143240" cy="107157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Si Niveau (</a:t>
            </a:r>
            <a:r>
              <a:rPr lang="fr-FR" sz="1600" dirty="0" err="1" smtClean="0"/>
              <a:t>Fd</a:t>
            </a:r>
            <a:r>
              <a:rPr lang="fr-FR" sz="1600" dirty="0" smtClean="0"/>
              <a:t>(</a:t>
            </a:r>
            <a:r>
              <a:rPr lang="fr-FR" sz="1600" dirty="0" err="1" smtClean="0"/>
              <a:t>Fd</a:t>
            </a:r>
            <a:r>
              <a:rPr lang="fr-FR" sz="1600" dirty="0" smtClean="0"/>
              <a:t>(P)) = Niveau(P)</a:t>
            </a:r>
          </a:p>
          <a:p>
            <a:r>
              <a:rPr lang="fr-FR" sz="1600" dirty="0" err="1" smtClean="0"/>
              <a:t>Rotation_Gauche</a:t>
            </a:r>
            <a:r>
              <a:rPr lang="fr-FR" sz="1600" dirty="0" smtClean="0"/>
              <a:t>(P)</a:t>
            </a:r>
          </a:p>
          <a:p>
            <a:r>
              <a:rPr lang="fr-FR" sz="1600" dirty="0" err="1" smtClean="0"/>
              <a:t>Inc</a:t>
            </a:r>
            <a:r>
              <a:rPr lang="fr-FR" sz="1600" dirty="0" smtClean="0"/>
              <a:t>(Niveau)// Ancien </a:t>
            </a:r>
            <a:r>
              <a:rPr lang="fr-FR" sz="1600" dirty="0" err="1" smtClean="0"/>
              <a:t>Fd</a:t>
            </a:r>
            <a:r>
              <a:rPr lang="fr-FR" sz="1600" dirty="0" smtClean="0"/>
              <a:t>(P)</a:t>
            </a:r>
          </a:p>
          <a:p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 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85786" y="1785926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cs typeface="Times New Roman" pitchFamily="18" charset="0"/>
              </a:rPr>
              <a:t>Ajouter un nouveau nœud au niveau 1</a:t>
            </a:r>
          </a:p>
          <a:p>
            <a:r>
              <a:rPr lang="fr-FR" b="1" dirty="0" smtClean="0">
                <a:cs typeface="Times New Roman" pitchFamily="18" charset="0"/>
              </a:rPr>
              <a:t>Suivre la branche du nouveau nœud vers la racine. Pour chaque nœud P rencontré faire :</a:t>
            </a:r>
          </a:p>
          <a:p>
            <a:pPr>
              <a:buFontTx/>
              <a:buChar char="-"/>
            </a:pPr>
            <a:r>
              <a:rPr lang="fr-FR" b="1" dirty="0" err="1" smtClean="0">
                <a:cs typeface="Times New Roman" pitchFamily="18" charset="0"/>
              </a:rPr>
              <a:t>Skew</a:t>
            </a:r>
            <a:r>
              <a:rPr lang="fr-FR" b="1" dirty="0" smtClean="0">
                <a:cs typeface="Times New Roman" pitchFamily="18" charset="0"/>
              </a:rPr>
              <a:t>(P)</a:t>
            </a:r>
          </a:p>
          <a:p>
            <a:pPr>
              <a:buFontTx/>
              <a:buChar char="-"/>
            </a:pPr>
            <a:r>
              <a:rPr lang="fr-FR" b="1" dirty="0" smtClean="0">
                <a:cs typeface="Times New Roman" pitchFamily="18" charset="0"/>
              </a:rPr>
              <a:t>Split(P) 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Forme libre 88"/>
          <p:cNvSpPr/>
          <p:nvPr/>
        </p:nvSpPr>
        <p:spPr>
          <a:xfrm>
            <a:off x="4000496" y="4638815"/>
            <a:ext cx="1256258" cy="1933433"/>
          </a:xfrm>
          <a:custGeom>
            <a:avLst/>
            <a:gdLst>
              <a:gd name="connsiteX0" fmla="*/ 546430 w 1203888"/>
              <a:gd name="connsiteY0" fmla="*/ 29570 h 1762836"/>
              <a:gd name="connsiteX1" fmla="*/ 478191 w 1203888"/>
              <a:gd name="connsiteY1" fmla="*/ 193343 h 1762836"/>
              <a:gd name="connsiteX2" fmla="*/ 450895 w 1203888"/>
              <a:gd name="connsiteY2" fmla="*/ 261582 h 1762836"/>
              <a:gd name="connsiteX3" fmla="*/ 437247 w 1203888"/>
              <a:gd name="connsiteY3" fmla="*/ 302526 h 1762836"/>
              <a:gd name="connsiteX4" fmla="*/ 355361 w 1203888"/>
              <a:gd name="connsiteY4" fmla="*/ 398060 h 1762836"/>
              <a:gd name="connsiteX5" fmla="*/ 328065 w 1203888"/>
              <a:gd name="connsiteY5" fmla="*/ 493594 h 1762836"/>
              <a:gd name="connsiteX6" fmla="*/ 314418 w 1203888"/>
              <a:gd name="connsiteY6" fmla="*/ 548185 h 1762836"/>
              <a:gd name="connsiteX7" fmla="*/ 300770 w 1203888"/>
              <a:gd name="connsiteY7" fmla="*/ 589129 h 1762836"/>
              <a:gd name="connsiteX8" fmla="*/ 259827 w 1203888"/>
              <a:gd name="connsiteY8" fmla="*/ 616424 h 1762836"/>
              <a:gd name="connsiteX9" fmla="*/ 218883 w 1203888"/>
              <a:gd name="connsiteY9" fmla="*/ 752902 h 1762836"/>
              <a:gd name="connsiteX10" fmla="*/ 177940 w 1203888"/>
              <a:gd name="connsiteY10" fmla="*/ 766549 h 1762836"/>
              <a:gd name="connsiteX11" fmla="*/ 150644 w 1203888"/>
              <a:gd name="connsiteY11" fmla="*/ 862084 h 1762836"/>
              <a:gd name="connsiteX12" fmla="*/ 136997 w 1203888"/>
              <a:gd name="connsiteY12" fmla="*/ 916675 h 1762836"/>
              <a:gd name="connsiteX13" fmla="*/ 96053 w 1203888"/>
              <a:gd name="connsiteY13" fmla="*/ 971266 h 1762836"/>
              <a:gd name="connsiteX14" fmla="*/ 82406 w 1203888"/>
              <a:gd name="connsiteY14" fmla="*/ 1025857 h 1762836"/>
              <a:gd name="connsiteX15" fmla="*/ 68758 w 1203888"/>
              <a:gd name="connsiteY15" fmla="*/ 1107743 h 1762836"/>
              <a:gd name="connsiteX16" fmla="*/ 27815 w 1203888"/>
              <a:gd name="connsiteY16" fmla="*/ 1148687 h 1762836"/>
              <a:gd name="connsiteX17" fmla="*/ 519 w 1203888"/>
              <a:gd name="connsiteY17" fmla="*/ 1244221 h 1762836"/>
              <a:gd name="connsiteX18" fmla="*/ 27815 w 1203888"/>
              <a:gd name="connsiteY18" fmla="*/ 1599063 h 1762836"/>
              <a:gd name="connsiteX19" fmla="*/ 82406 w 1203888"/>
              <a:gd name="connsiteY19" fmla="*/ 1640006 h 1762836"/>
              <a:gd name="connsiteX20" fmla="*/ 246179 w 1203888"/>
              <a:gd name="connsiteY20" fmla="*/ 1694597 h 1762836"/>
              <a:gd name="connsiteX21" fmla="*/ 396304 w 1203888"/>
              <a:gd name="connsiteY21" fmla="*/ 1762836 h 1762836"/>
              <a:gd name="connsiteX22" fmla="*/ 464543 w 1203888"/>
              <a:gd name="connsiteY22" fmla="*/ 1735540 h 1762836"/>
              <a:gd name="connsiteX23" fmla="*/ 546430 w 1203888"/>
              <a:gd name="connsiteY23" fmla="*/ 1680949 h 1762836"/>
              <a:gd name="connsiteX24" fmla="*/ 587373 w 1203888"/>
              <a:gd name="connsiteY24" fmla="*/ 1653654 h 1762836"/>
              <a:gd name="connsiteX25" fmla="*/ 682907 w 1203888"/>
              <a:gd name="connsiteY25" fmla="*/ 1612711 h 1762836"/>
              <a:gd name="connsiteX26" fmla="*/ 710203 w 1203888"/>
              <a:gd name="connsiteY26" fmla="*/ 1571767 h 1762836"/>
              <a:gd name="connsiteX27" fmla="*/ 819385 w 1203888"/>
              <a:gd name="connsiteY27" fmla="*/ 1462585 h 1762836"/>
              <a:gd name="connsiteX28" fmla="*/ 860328 w 1203888"/>
              <a:gd name="connsiteY28" fmla="*/ 1394346 h 1762836"/>
              <a:gd name="connsiteX29" fmla="*/ 928567 w 1203888"/>
              <a:gd name="connsiteY29" fmla="*/ 1312460 h 1762836"/>
              <a:gd name="connsiteX30" fmla="*/ 983158 w 1203888"/>
              <a:gd name="connsiteY30" fmla="*/ 1203278 h 1762836"/>
              <a:gd name="connsiteX31" fmla="*/ 996806 w 1203888"/>
              <a:gd name="connsiteY31" fmla="*/ 1148687 h 1762836"/>
              <a:gd name="connsiteX32" fmla="*/ 1092340 w 1203888"/>
              <a:gd name="connsiteY32" fmla="*/ 1025857 h 1762836"/>
              <a:gd name="connsiteX33" fmla="*/ 1133283 w 1203888"/>
              <a:gd name="connsiteY33" fmla="*/ 943970 h 1762836"/>
              <a:gd name="connsiteX34" fmla="*/ 1146931 w 1203888"/>
              <a:gd name="connsiteY34" fmla="*/ 766549 h 1762836"/>
              <a:gd name="connsiteX35" fmla="*/ 1174227 w 1203888"/>
              <a:gd name="connsiteY35" fmla="*/ 671015 h 1762836"/>
              <a:gd name="connsiteX36" fmla="*/ 1201522 w 1203888"/>
              <a:gd name="connsiteY36" fmla="*/ 561833 h 1762836"/>
              <a:gd name="connsiteX37" fmla="*/ 1187874 w 1203888"/>
              <a:gd name="connsiteY37" fmla="*/ 234287 h 1762836"/>
              <a:gd name="connsiteX38" fmla="*/ 1146931 w 1203888"/>
              <a:gd name="connsiteY38" fmla="*/ 193343 h 1762836"/>
              <a:gd name="connsiteX39" fmla="*/ 1092340 w 1203888"/>
              <a:gd name="connsiteY39" fmla="*/ 138752 h 1762836"/>
              <a:gd name="connsiteX40" fmla="*/ 1010453 w 1203888"/>
              <a:gd name="connsiteY40" fmla="*/ 70514 h 1762836"/>
              <a:gd name="connsiteX41" fmla="*/ 969510 w 1203888"/>
              <a:gd name="connsiteY41" fmla="*/ 56866 h 1762836"/>
              <a:gd name="connsiteX42" fmla="*/ 887624 w 1203888"/>
              <a:gd name="connsiteY42" fmla="*/ 15923 h 1762836"/>
              <a:gd name="connsiteX43" fmla="*/ 546430 w 1203888"/>
              <a:gd name="connsiteY43" fmla="*/ 29570 h 1762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3888" h="1762836">
                <a:moveTo>
                  <a:pt x="546430" y="29570"/>
                </a:moveTo>
                <a:cubicBezTo>
                  <a:pt x="478191" y="59140"/>
                  <a:pt x="500709" y="138657"/>
                  <a:pt x="478191" y="193343"/>
                </a:cubicBezTo>
                <a:cubicBezTo>
                  <a:pt x="468863" y="215996"/>
                  <a:pt x="458642" y="238341"/>
                  <a:pt x="450895" y="261582"/>
                </a:cubicBezTo>
                <a:cubicBezTo>
                  <a:pt x="446346" y="275230"/>
                  <a:pt x="443681" y="289659"/>
                  <a:pt x="437247" y="302526"/>
                </a:cubicBezTo>
                <a:cubicBezTo>
                  <a:pt x="416462" y="344097"/>
                  <a:pt x="388940" y="364481"/>
                  <a:pt x="355361" y="398060"/>
                </a:cubicBezTo>
                <a:cubicBezTo>
                  <a:pt x="312682" y="568773"/>
                  <a:pt x="367234" y="356499"/>
                  <a:pt x="328065" y="493594"/>
                </a:cubicBezTo>
                <a:cubicBezTo>
                  <a:pt x="322912" y="511629"/>
                  <a:pt x="319571" y="530150"/>
                  <a:pt x="314418" y="548185"/>
                </a:cubicBezTo>
                <a:cubicBezTo>
                  <a:pt x="310466" y="562018"/>
                  <a:pt x="309757" y="577895"/>
                  <a:pt x="300770" y="589129"/>
                </a:cubicBezTo>
                <a:cubicBezTo>
                  <a:pt x="290524" y="601937"/>
                  <a:pt x="273475" y="607326"/>
                  <a:pt x="259827" y="616424"/>
                </a:cubicBezTo>
                <a:cubicBezTo>
                  <a:pt x="254955" y="635913"/>
                  <a:pt x="227945" y="749882"/>
                  <a:pt x="218883" y="752902"/>
                </a:cubicBezTo>
                <a:lnTo>
                  <a:pt x="177940" y="766549"/>
                </a:lnTo>
                <a:cubicBezTo>
                  <a:pt x="135262" y="937260"/>
                  <a:pt x="189813" y="724989"/>
                  <a:pt x="150644" y="862084"/>
                </a:cubicBezTo>
                <a:cubicBezTo>
                  <a:pt x="145491" y="880119"/>
                  <a:pt x="145385" y="899898"/>
                  <a:pt x="136997" y="916675"/>
                </a:cubicBezTo>
                <a:cubicBezTo>
                  <a:pt x="126825" y="937020"/>
                  <a:pt x="109701" y="953069"/>
                  <a:pt x="96053" y="971266"/>
                </a:cubicBezTo>
                <a:cubicBezTo>
                  <a:pt x="91504" y="989463"/>
                  <a:pt x="86084" y="1007464"/>
                  <a:pt x="82406" y="1025857"/>
                </a:cubicBezTo>
                <a:cubicBezTo>
                  <a:pt x="76979" y="1052992"/>
                  <a:pt x="79997" y="1082456"/>
                  <a:pt x="68758" y="1107743"/>
                </a:cubicBezTo>
                <a:cubicBezTo>
                  <a:pt x="60919" y="1125380"/>
                  <a:pt x="41463" y="1135039"/>
                  <a:pt x="27815" y="1148687"/>
                </a:cubicBezTo>
                <a:cubicBezTo>
                  <a:pt x="21777" y="1166800"/>
                  <a:pt x="0" y="1228642"/>
                  <a:pt x="519" y="1244221"/>
                </a:cubicBezTo>
                <a:cubicBezTo>
                  <a:pt x="4471" y="1362785"/>
                  <a:pt x="3780" y="1482893"/>
                  <a:pt x="27815" y="1599063"/>
                </a:cubicBezTo>
                <a:cubicBezTo>
                  <a:pt x="32424" y="1621337"/>
                  <a:pt x="61567" y="1630889"/>
                  <a:pt x="82406" y="1640006"/>
                </a:cubicBezTo>
                <a:cubicBezTo>
                  <a:pt x="135125" y="1663071"/>
                  <a:pt x="194710" y="1668863"/>
                  <a:pt x="246179" y="1694597"/>
                </a:cubicBezTo>
                <a:cubicBezTo>
                  <a:pt x="368228" y="1755622"/>
                  <a:pt x="316759" y="1736320"/>
                  <a:pt x="396304" y="1762836"/>
                </a:cubicBezTo>
                <a:cubicBezTo>
                  <a:pt x="419050" y="1753737"/>
                  <a:pt x="443036" y="1747271"/>
                  <a:pt x="464543" y="1735540"/>
                </a:cubicBezTo>
                <a:cubicBezTo>
                  <a:pt x="493343" y="1719831"/>
                  <a:pt x="519134" y="1699146"/>
                  <a:pt x="546430" y="1680949"/>
                </a:cubicBezTo>
                <a:cubicBezTo>
                  <a:pt x="560078" y="1671851"/>
                  <a:pt x="572702" y="1660989"/>
                  <a:pt x="587373" y="1653654"/>
                </a:cubicBezTo>
                <a:cubicBezTo>
                  <a:pt x="654831" y="1619924"/>
                  <a:pt x="622663" y="1632791"/>
                  <a:pt x="682907" y="1612711"/>
                </a:cubicBezTo>
                <a:cubicBezTo>
                  <a:pt x="692006" y="1599063"/>
                  <a:pt x="699169" y="1583904"/>
                  <a:pt x="710203" y="1571767"/>
                </a:cubicBezTo>
                <a:cubicBezTo>
                  <a:pt x="744825" y="1533683"/>
                  <a:pt x="792905" y="1506719"/>
                  <a:pt x="819385" y="1462585"/>
                </a:cubicBezTo>
                <a:cubicBezTo>
                  <a:pt x="833033" y="1439839"/>
                  <a:pt x="844412" y="1415567"/>
                  <a:pt x="860328" y="1394346"/>
                </a:cubicBezTo>
                <a:cubicBezTo>
                  <a:pt x="905601" y="1333982"/>
                  <a:pt x="896742" y="1376110"/>
                  <a:pt x="928567" y="1312460"/>
                </a:cubicBezTo>
                <a:cubicBezTo>
                  <a:pt x="995342" y="1178911"/>
                  <a:pt x="919918" y="1298135"/>
                  <a:pt x="983158" y="1203278"/>
                </a:cubicBezTo>
                <a:cubicBezTo>
                  <a:pt x="987707" y="1185081"/>
                  <a:pt x="989417" y="1165927"/>
                  <a:pt x="996806" y="1148687"/>
                </a:cubicBezTo>
                <a:cubicBezTo>
                  <a:pt x="1009397" y="1119308"/>
                  <a:pt x="1088143" y="1031253"/>
                  <a:pt x="1092340" y="1025857"/>
                </a:cubicBezTo>
                <a:cubicBezTo>
                  <a:pt x="1123205" y="986173"/>
                  <a:pt x="1118316" y="988871"/>
                  <a:pt x="1133283" y="943970"/>
                </a:cubicBezTo>
                <a:cubicBezTo>
                  <a:pt x="1137832" y="884830"/>
                  <a:pt x="1140000" y="825458"/>
                  <a:pt x="1146931" y="766549"/>
                </a:cubicBezTo>
                <a:cubicBezTo>
                  <a:pt x="1152605" y="718324"/>
                  <a:pt x="1163439" y="714166"/>
                  <a:pt x="1174227" y="671015"/>
                </a:cubicBezTo>
                <a:lnTo>
                  <a:pt x="1201522" y="561833"/>
                </a:lnTo>
                <a:cubicBezTo>
                  <a:pt x="1196973" y="452651"/>
                  <a:pt x="1203888" y="342384"/>
                  <a:pt x="1187874" y="234287"/>
                </a:cubicBezTo>
                <a:cubicBezTo>
                  <a:pt x="1185045" y="215194"/>
                  <a:pt x="1157637" y="209402"/>
                  <a:pt x="1146931" y="193343"/>
                </a:cubicBezTo>
                <a:cubicBezTo>
                  <a:pt x="1105338" y="130954"/>
                  <a:pt x="1170326" y="164748"/>
                  <a:pt x="1092340" y="138752"/>
                </a:cubicBezTo>
                <a:cubicBezTo>
                  <a:pt x="1062154" y="108566"/>
                  <a:pt x="1048458" y="89516"/>
                  <a:pt x="1010453" y="70514"/>
                </a:cubicBezTo>
                <a:cubicBezTo>
                  <a:pt x="997586" y="64080"/>
                  <a:pt x="982377" y="63300"/>
                  <a:pt x="969510" y="56866"/>
                </a:cubicBezTo>
                <a:cubicBezTo>
                  <a:pt x="863692" y="3956"/>
                  <a:pt x="990528" y="50223"/>
                  <a:pt x="887624" y="15923"/>
                </a:cubicBezTo>
                <a:cubicBezTo>
                  <a:pt x="567297" y="29849"/>
                  <a:pt x="614669" y="0"/>
                  <a:pt x="546430" y="2957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 39"/>
          <p:cNvSpPr/>
          <p:nvPr/>
        </p:nvSpPr>
        <p:spPr>
          <a:xfrm>
            <a:off x="3643307" y="1707094"/>
            <a:ext cx="2500329" cy="2507724"/>
          </a:xfrm>
          <a:custGeom>
            <a:avLst/>
            <a:gdLst>
              <a:gd name="connsiteX0" fmla="*/ 4549 w 2133743"/>
              <a:gd name="connsiteY0" fmla="*/ 164351 h 2266106"/>
              <a:gd name="connsiteX1" fmla="*/ 31845 w 2133743"/>
              <a:gd name="connsiteY1" fmla="*/ 369068 h 2266106"/>
              <a:gd name="connsiteX2" fmla="*/ 59140 w 2133743"/>
              <a:gd name="connsiteY2" fmla="*/ 437306 h 2266106"/>
              <a:gd name="connsiteX3" fmla="*/ 72788 w 2133743"/>
              <a:gd name="connsiteY3" fmla="*/ 519193 h 2266106"/>
              <a:gd name="connsiteX4" fmla="*/ 100084 w 2133743"/>
              <a:gd name="connsiteY4" fmla="*/ 560136 h 2266106"/>
              <a:gd name="connsiteX5" fmla="*/ 154675 w 2133743"/>
              <a:gd name="connsiteY5" fmla="*/ 669318 h 2266106"/>
              <a:gd name="connsiteX6" fmla="*/ 195618 w 2133743"/>
              <a:gd name="connsiteY6" fmla="*/ 751205 h 2266106"/>
              <a:gd name="connsiteX7" fmla="*/ 263857 w 2133743"/>
              <a:gd name="connsiteY7" fmla="*/ 860387 h 2266106"/>
              <a:gd name="connsiteX8" fmla="*/ 304800 w 2133743"/>
              <a:gd name="connsiteY8" fmla="*/ 914978 h 2266106"/>
              <a:gd name="connsiteX9" fmla="*/ 359391 w 2133743"/>
              <a:gd name="connsiteY9" fmla="*/ 996865 h 2266106"/>
              <a:gd name="connsiteX10" fmla="*/ 427630 w 2133743"/>
              <a:gd name="connsiteY10" fmla="*/ 1133342 h 2266106"/>
              <a:gd name="connsiteX11" fmla="*/ 495869 w 2133743"/>
              <a:gd name="connsiteY11" fmla="*/ 1146990 h 2266106"/>
              <a:gd name="connsiteX12" fmla="*/ 673290 w 2133743"/>
              <a:gd name="connsiteY12" fmla="*/ 1338059 h 2266106"/>
              <a:gd name="connsiteX13" fmla="*/ 727881 w 2133743"/>
              <a:gd name="connsiteY13" fmla="*/ 1419945 h 2266106"/>
              <a:gd name="connsiteX14" fmla="*/ 809767 w 2133743"/>
              <a:gd name="connsiteY14" fmla="*/ 1501832 h 2266106"/>
              <a:gd name="connsiteX15" fmla="*/ 1069075 w 2133743"/>
              <a:gd name="connsiteY15" fmla="*/ 1883969 h 2266106"/>
              <a:gd name="connsiteX16" fmla="*/ 1178257 w 2133743"/>
              <a:gd name="connsiteY16" fmla="*/ 1993151 h 2266106"/>
              <a:gd name="connsiteX17" fmla="*/ 1219200 w 2133743"/>
              <a:gd name="connsiteY17" fmla="*/ 2020447 h 2266106"/>
              <a:gd name="connsiteX18" fmla="*/ 1287439 w 2133743"/>
              <a:gd name="connsiteY18" fmla="*/ 2034095 h 2266106"/>
              <a:gd name="connsiteX19" fmla="*/ 1369325 w 2133743"/>
              <a:gd name="connsiteY19" fmla="*/ 2061390 h 2266106"/>
              <a:gd name="connsiteX20" fmla="*/ 1505803 w 2133743"/>
              <a:gd name="connsiteY20" fmla="*/ 2156924 h 2266106"/>
              <a:gd name="connsiteX21" fmla="*/ 1614985 w 2133743"/>
              <a:gd name="connsiteY21" fmla="*/ 2252459 h 2266106"/>
              <a:gd name="connsiteX22" fmla="*/ 1751463 w 2133743"/>
              <a:gd name="connsiteY22" fmla="*/ 2266106 h 2266106"/>
              <a:gd name="connsiteX23" fmla="*/ 1956179 w 2133743"/>
              <a:gd name="connsiteY23" fmla="*/ 2252459 h 2266106"/>
              <a:gd name="connsiteX24" fmla="*/ 1997122 w 2133743"/>
              <a:gd name="connsiteY24" fmla="*/ 2238811 h 2266106"/>
              <a:gd name="connsiteX25" fmla="*/ 2051714 w 2133743"/>
              <a:gd name="connsiteY25" fmla="*/ 2225163 h 2266106"/>
              <a:gd name="connsiteX26" fmla="*/ 2106305 w 2133743"/>
              <a:gd name="connsiteY26" fmla="*/ 2034095 h 2266106"/>
              <a:gd name="connsiteX27" fmla="*/ 2079009 w 2133743"/>
              <a:gd name="connsiteY27" fmla="*/ 1733844 h 2266106"/>
              <a:gd name="connsiteX28" fmla="*/ 2065361 w 2133743"/>
              <a:gd name="connsiteY28" fmla="*/ 1679253 h 2266106"/>
              <a:gd name="connsiteX29" fmla="*/ 2038066 w 2133743"/>
              <a:gd name="connsiteY29" fmla="*/ 1638309 h 2266106"/>
              <a:gd name="connsiteX30" fmla="*/ 2024418 w 2133743"/>
              <a:gd name="connsiteY30" fmla="*/ 1597366 h 2266106"/>
              <a:gd name="connsiteX31" fmla="*/ 1997122 w 2133743"/>
              <a:gd name="connsiteY31" fmla="*/ 1542775 h 2266106"/>
              <a:gd name="connsiteX32" fmla="*/ 1983475 w 2133743"/>
              <a:gd name="connsiteY32" fmla="*/ 1501832 h 2266106"/>
              <a:gd name="connsiteX33" fmla="*/ 1928884 w 2133743"/>
              <a:gd name="connsiteY33" fmla="*/ 1447241 h 2266106"/>
              <a:gd name="connsiteX34" fmla="*/ 1887940 w 2133743"/>
              <a:gd name="connsiteY34" fmla="*/ 1392650 h 2266106"/>
              <a:gd name="connsiteX35" fmla="*/ 1833349 w 2133743"/>
              <a:gd name="connsiteY35" fmla="*/ 1338059 h 2266106"/>
              <a:gd name="connsiteX36" fmla="*/ 1806054 w 2133743"/>
              <a:gd name="connsiteY36" fmla="*/ 1297115 h 2266106"/>
              <a:gd name="connsiteX37" fmla="*/ 1765111 w 2133743"/>
              <a:gd name="connsiteY37" fmla="*/ 1256172 h 2266106"/>
              <a:gd name="connsiteX38" fmla="*/ 1696872 w 2133743"/>
              <a:gd name="connsiteY38" fmla="*/ 1119695 h 2266106"/>
              <a:gd name="connsiteX39" fmla="*/ 1614985 w 2133743"/>
              <a:gd name="connsiteY39" fmla="*/ 1010512 h 2266106"/>
              <a:gd name="connsiteX40" fmla="*/ 1574042 w 2133743"/>
              <a:gd name="connsiteY40" fmla="*/ 969569 h 2266106"/>
              <a:gd name="connsiteX41" fmla="*/ 1492155 w 2133743"/>
              <a:gd name="connsiteY41" fmla="*/ 833092 h 2266106"/>
              <a:gd name="connsiteX42" fmla="*/ 1451212 w 2133743"/>
              <a:gd name="connsiteY42" fmla="*/ 792148 h 2266106"/>
              <a:gd name="connsiteX43" fmla="*/ 1423916 w 2133743"/>
              <a:gd name="connsiteY43" fmla="*/ 737557 h 2266106"/>
              <a:gd name="connsiteX44" fmla="*/ 1260143 w 2133743"/>
              <a:gd name="connsiteY44" fmla="*/ 587432 h 2266106"/>
              <a:gd name="connsiteX45" fmla="*/ 1205552 w 2133743"/>
              <a:gd name="connsiteY45" fmla="*/ 505545 h 2266106"/>
              <a:gd name="connsiteX46" fmla="*/ 1178257 w 2133743"/>
              <a:gd name="connsiteY46" fmla="*/ 450954 h 2266106"/>
              <a:gd name="connsiteX47" fmla="*/ 1137314 w 2133743"/>
              <a:gd name="connsiteY47" fmla="*/ 410011 h 2266106"/>
              <a:gd name="connsiteX48" fmla="*/ 1110018 w 2133743"/>
              <a:gd name="connsiteY48" fmla="*/ 369068 h 2266106"/>
              <a:gd name="connsiteX49" fmla="*/ 1014484 w 2133743"/>
              <a:gd name="connsiteY49" fmla="*/ 259886 h 2266106"/>
              <a:gd name="connsiteX50" fmla="*/ 973540 w 2133743"/>
              <a:gd name="connsiteY50" fmla="*/ 246238 h 2266106"/>
              <a:gd name="connsiteX51" fmla="*/ 878006 w 2133743"/>
              <a:gd name="connsiteY51" fmla="*/ 191647 h 2266106"/>
              <a:gd name="connsiteX52" fmla="*/ 837063 w 2133743"/>
              <a:gd name="connsiteY52" fmla="*/ 177999 h 2266106"/>
              <a:gd name="connsiteX53" fmla="*/ 727881 w 2133743"/>
              <a:gd name="connsiteY53" fmla="*/ 164351 h 2266106"/>
              <a:gd name="connsiteX54" fmla="*/ 632346 w 2133743"/>
              <a:gd name="connsiteY54" fmla="*/ 123408 h 2266106"/>
              <a:gd name="connsiteX55" fmla="*/ 591403 w 2133743"/>
              <a:gd name="connsiteY55" fmla="*/ 96112 h 2266106"/>
              <a:gd name="connsiteX56" fmla="*/ 509516 w 2133743"/>
              <a:gd name="connsiteY56" fmla="*/ 68817 h 2266106"/>
              <a:gd name="connsiteX57" fmla="*/ 468573 w 2133743"/>
              <a:gd name="connsiteY57" fmla="*/ 55169 h 2266106"/>
              <a:gd name="connsiteX58" fmla="*/ 427630 w 2133743"/>
              <a:gd name="connsiteY58" fmla="*/ 41521 h 2266106"/>
              <a:gd name="connsiteX59" fmla="*/ 345743 w 2133743"/>
              <a:gd name="connsiteY59" fmla="*/ 578 h 2266106"/>
              <a:gd name="connsiteX60" fmla="*/ 141027 w 2133743"/>
              <a:gd name="connsiteY60" fmla="*/ 27874 h 2266106"/>
              <a:gd name="connsiteX61" fmla="*/ 100084 w 2133743"/>
              <a:gd name="connsiteY61" fmla="*/ 55169 h 2266106"/>
              <a:gd name="connsiteX62" fmla="*/ 59140 w 2133743"/>
              <a:gd name="connsiteY62" fmla="*/ 96112 h 2266106"/>
              <a:gd name="connsiteX63" fmla="*/ 4549 w 2133743"/>
              <a:gd name="connsiteY63" fmla="*/ 164351 h 226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133743" h="2266106">
                <a:moveTo>
                  <a:pt x="4549" y="164351"/>
                </a:moveTo>
                <a:cubicBezTo>
                  <a:pt x="0" y="209844"/>
                  <a:pt x="18344" y="301562"/>
                  <a:pt x="31845" y="369068"/>
                </a:cubicBezTo>
                <a:cubicBezTo>
                  <a:pt x="36649" y="393090"/>
                  <a:pt x="52694" y="413671"/>
                  <a:pt x="59140" y="437306"/>
                </a:cubicBezTo>
                <a:cubicBezTo>
                  <a:pt x="66421" y="464003"/>
                  <a:pt x="64037" y="492941"/>
                  <a:pt x="72788" y="519193"/>
                </a:cubicBezTo>
                <a:cubicBezTo>
                  <a:pt x="77975" y="534754"/>
                  <a:pt x="92230" y="545736"/>
                  <a:pt x="100084" y="560136"/>
                </a:cubicBezTo>
                <a:cubicBezTo>
                  <a:pt x="119568" y="595857"/>
                  <a:pt x="136478" y="632924"/>
                  <a:pt x="154675" y="669318"/>
                </a:cubicBezTo>
                <a:cubicBezTo>
                  <a:pt x="168323" y="696614"/>
                  <a:pt x="177308" y="726791"/>
                  <a:pt x="195618" y="751205"/>
                </a:cubicBezTo>
                <a:cubicBezTo>
                  <a:pt x="311603" y="905852"/>
                  <a:pt x="170187" y="710516"/>
                  <a:pt x="263857" y="860387"/>
                </a:cubicBezTo>
                <a:cubicBezTo>
                  <a:pt x="275912" y="879676"/>
                  <a:pt x="291756" y="896344"/>
                  <a:pt x="304800" y="914978"/>
                </a:cubicBezTo>
                <a:cubicBezTo>
                  <a:pt x="323612" y="941853"/>
                  <a:pt x="359391" y="996865"/>
                  <a:pt x="359391" y="996865"/>
                </a:cubicBezTo>
                <a:cubicBezTo>
                  <a:pt x="368282" y="1032427"/>
                  <a:pt x="384870" y="1124790"/>
                  <a:pt x="427630" y="1133342"/>
                </a:cubicBezTo>
                <a:lnTo>
                  <a:pt x="495869" y="1146990"/>
                </a:lnTo>
                <a:cubicBezTo>
                  <a:pt x="571546" y="1222667"/>
                  <a:pt x="612575" y="1257106"/>
                  <a:pt x="673290" y="1338059"/>
                </a:cubicBezTo>
                <a:cubicBezTo>
                  <a:pt x="692973" y="1364303"/>
                  <a:pt x="706880" y="1394743"/>
                  <a:pt x="727881" y="1419945"/>
                </a:cubicBezTo>
                <a:cubicBezTo>
                  <a:pt x="752593" y="1449600"/>
                  <a:pt x="786900" y="1470733"/>
                  <a:pt x="809767" y="1501832"/>
                </a:cubicBezTo>
                <a:cubicBezTo>
                  <a:pt x="900958" y="1625851"/>
                  <a:pt x="960225" y="1775119"/>
                  <a:pt x="1069075" y="1883969"/>
                </a:cubicBezTo>
                <a:cubicBezTo>
                  <a:pt x="1105469" y="1920363"/>
                  <a:pt x="1135433" y="1964601"/>
                  <a:pt x="1178257" y="1993151"/>
                </a:cubicBezTo>
                <a:cubicBezTo>
                  <a:pt x="1191905" y="2002250"/>
                  <a:pt x="1203842" y="2014688"/>
                  <a:pt x="1219200" y="2020447"/>
                </a:cubicBezTo>
                <a:cubicBezTo>
                  <a:pt x="1240920" y="2028592"/>
                  <a:pt x="1265060" y="2027992"/>
                  <a:pt x="1287439" y="2034095"/>
                </a:cubicBezTo>
                <a:cubicBezTo>
                  <a:pt x="1315197" y="2041665"/>
                  <a:pt x="1369325" y="2061390"/>
                  <a:pt x="1369325" y="2061390"/>
                </a:cubicBezTo>
                <a:cubicBezTo>
                  <a:pt x="1469974" y="2162037"/>
                  <a:pt x="1329338" y="2028586"/>
                  <a:pt x="1505803" y="2156924"/>
                </a:cubicBezTo>
                <a:cubicBezTo>
                  <a:pt x="1530696" y="2175028"/>
                  <a:pt x="1580273" y="2242541"/>
                  <a:pt x="1614985" y="2252459"/>
                </a:cubicBezTo>
                <a:cubicBezTo>
                  <a:pt x="1658945" y="2265019"/>
                  <a:pt x="1705970" y="2261557"/>
                  <a:pt x="1751463" y="2266106"/>
                </a:cubicBezTo>
                <a:cubicBezTo>
                  <a:pt x="1819702" y="2261557"/>
                  <a:pt x="1888207" y="2260011"/>
                  <a:pt x="1956179" y="2252459"/>
                </a:cubicBezTo>
                <a:cubicBezTo>
                  <a:pt x="1970477" y="2250870"/>
                  <a:pt x="1983290" y="2242763"/>
                  <a:pt x="1997122" y="2238811"/>
                </a:cubicBezTo>
                <a:cubicBezTo>
                  <a:pt x="2015158" y="2233658"/>
                  <a:pt x="2033517" y="2229712"/>
                  <a:pt x="2051714" y="2225163"/>
                </a:cubicBezTo>
                <a:cubicBezTo>
                  <a:pt x="2133743" y="2170478"/>
                  <a:pt x="2106305" y="2204207"/>
                  <a:pt x="2106305" y="2034095"/>
                </a:cubicBezTo>
                <a:cubicBezTo>
                  <a:pt x="2106305" y="1894632"/>
                  <a:pt x="2103356" y="1843404"/>
                  <a:pt x="2079009" y="1733844"/>
                </a:cubicBezTo>
                <a:cubicBezTo>
                  <a:pt x="2074940" y="1715534"/>
                  <a:pt x="2072750" y="1696493"/>
                  <a:pt x="2065361" y="1679253"/>
                </a:cubicBezTo>
                <a:cubicBezTo>
                  <a:pt x="2058900" y="1664177"/>
                  <a:pt x="2045401" y="1652980"/>
                  <a:pt x="2038066" y="1638309"/>
                </a:cubicBezTo>
                <a:cubicBezTo>
                  <a:pt x="2031632" y="1625442"/>
                  <a:pt x="2030085" y="1610589"/>
                  <a:pt x="2024418" y="1597366"/>
                </a:cubicBezTo>
                <a:cubicBezTo>
                  <a:pt x="2016404" y="1578666"/>
                  <a:pt x="2005136" y="1561475"/>
                  <a:pt x="1997122" y="1542775"/>
                </a:cubicBezTo>
                <a:cubicBezTo>
                  <a:pt x="1991455" y="1529552"/>
                  <a:pt x="1991837" y="1513538"/>
                  <a:pt x="1983475" y="1501832"/>
                </a:cubicBezTo>
                <a:cubicBezTo>
                  <a:pt x="1968517" y="1480891"/>
                  <a:pt x="1945830" y="1466608"/>
                  <a:pt x="1928884" y="1447241"/>
                </a:cubicBezTo>
                <a:cubicBezTo>
                  <a:pt x="1913905" y="1430123"/>
                  <a:pt x="1902919" y="1409768"/>
                  <a:pt x="1887940" y="1392650"/>
                </a:cubicBezTo>
                <a:cubicBezTo>
                  <a:pt x="1870994" y="1373283"/>
                  <a:pt x="1850097" y="1357598"/>
                  <a:pt x="1833349" y="1338059"/>
                </a:cubicBezTo>
                <a:cubicBezTo>
                  <a:pt x="1822674" y="1325605"/>
                  <a:pt x="1816555" y="1309716"/>
                  <a:pt x="1806054" y="1297115"/>
                </a:cubicBezTo>
                <a:cubicBezTo>
                  <a:pt x="1793698" y="1282288"/>
                  <a:pt x="1776691" y="1271613"/>
                  <a:pt x="1765111" y="1256172"/>
                </a:cubicBezTo>
                <a:cubicBezTo>
                  <a:pt x="1652090" y="1105478"/>
                  <a:pt x="1788943" y="1269311"/>
                  <a:pt x="1696872" y="1119695"/>
                </a:cubicBezTo>
                <a:cubicBezTo>
                  <a:pt x="1673029" y="1080951"/>
                  <a:pt x="1647153" y="1042680"/>
                  <a:pt x="1614985" y="1010512"/>
                </a:cubicBezTo>
                <a:cubicBezTo>
                  <a:pt x="1601337" y="996864"/>
                  <a:pt x="1585028" y="985438"/>
                  <a:pt x="1574042" y="969569"/>
                </a:cubicBezTo>
                <a:cubicBezTo>
                  <a:pt x="1543844" y="925949"/>
                  <a:pt x="1529669" y="870606"/>
                  <a:pt x="1492155" y="833092"/>
                </a:cubicBezTo>
                <a:cubicBezTo>
                  <a:pt x="1478507" y="819444"/>
                  <a:pt x="1462430" y="807854"/>
                  <a:pt x="1451212" y="792148"/>
                </a:cubicBezTo>
                <a:cubicBezTo>
                  <a:pt x="1439387" y="775593"/>
                  <a:pt x="1437313" y="752868"/>
                  <a:pt x="1423916" y="737557"/>
                </a:cubicBezTo>
                <a:cubicBezTo>
                  <a:pt x="1326410" y="626122"/>
                  <a:pt x="1367156" y="747952"/>
                  <a:pt x="1260143" y="587432"/>
                </a:cubicBezTo>
                <a:cubicBezTo>
                  <a:pt x="1241946" y="560136"/>
                  <a:pt x="1222430" y="533675"/>
                  <a:pt x="1205552" y="505545"/>
                </a:cubicBezTo>
                <a:cubicBezTo>
                  <a:pt x="1195085" y="488099"/>
                  <a:pt x="1190082" y="467509"/>
                  <a:pt x="1178257" y="450954"/>
                </a:cubicBezTo>
                <a:cubicBezTo>
                  <a:pt x="1167039" y="435248"/>
                  <a:pt x="1149670" y="424838"/>
                  <a:pt x="1137314" y="410011"/>
                </a:cubicBezTo>
                <a:cubicBezTo>
                  <a:pt x="1126813" y="397410"/>
                  <a:pt x="1119552" y="382415"/>
                  <a:pt x="1110018" y="369068"/>
                </a:cubicBezTo>
                <a:cubicBezTo>
                  <a:pt x="1085144" y="334244"/>
                  <a:pt x="1049510" y="284905"/>
                  <a:pt x="1014484" y="259886"/>
                </a:cubicBezTo>
                <a:cubicBezTo>
                  <a:pt x="1002777" y="251524"/>
                  <a:pt x="987188" y="250787"/>
                  <a:pt x="973540" y="246238"/>
                </a:cubicBezTo>
                <a:cubicBezTo>
                  <a:pt x="932419" y="218823"/>
                  <a:pt x="926493" y="212427"/>
                  <a:pt x="878006" y="191647"/>
                </a:cubicBezTo>
                <a:cubicBezTo>
                  <a:pt x="864783" y="185980"/>
                  <a:pt x="851217" y="180572"/>
                  <a:pt x="837063" y="177999"/>
                </a:cubicBezTo>
                <a:cubicBezTo>
                  <a:pt x="800977" y="171438"/>
                  <a:pt x="764275" y="168900"/>
                  <a:pt x="727881" y="164351"/>
                </a:cubicBezTo>
                <a:cubicBezTo>
                  <a:pt x="681949" y="149040"/>
                  <a:pt x="679564" y="150390"/>
                  <a:pt x="632346" y="123408"/>
                </a:cubicBezTo>
                <a:cubicBezTo>
                  <a:pt x="618105" y="115270"/>
                  <a:pt x="606392" y="102774"/>
                  <a:pt x="591403" y="96112"/>
                </a:cubicBezTo>
                <a:cubicBezTo>
                  <a:pt x="565111" y="84427"/>
                  <a:pt x="536812" y="77915"/>
                  <a:pt x="509516" y="68817"/>
                </a:cubicBezTo>
                <a:lnTo>
                  <a:pt x="468573" y="55169"/>
                </a:lnTo>
                <a:cubicBezTo>
                  <a:pt x="454925" y="50620"/>
                  <a:pt x="439600" y="49501"/>
                  <a:pt x="427630" y="41521"/>
                </a:cubicBezTo>
                <a:cubicBezTo>
                  <a:pt x="374717" y="6246"/>
                  <a:pt x="402248" y="19413"/>
                  <a:pt x="345743" y="578"/>
                </a:cubicBezTo>
                <a:cubicBezTo>
                  <a:pt x="309147" y="3628"/>
                  <a:pt x="196776" y="0"/>
                  <a:pt x="141027" y="27874"/>
                </a:cubicBezTo>
                <a:cubicBezTo>
                  <a:pt x="126356" y="35209"/>
                  <a:pt x="112685" y="44669"/>
                  <a:pt x="100084" y="55169"/>
                </a:cubicBezTo>
                <a:cubicBezTo>
                  <a:pt x="85256" y="67525"/>
                  <a:pt x="73967" y="83756"/>
                  <a:pt x="59140" y="96112"/>
                </a:cubicBezTo>
                <a:cubicBezTo>
                  <a:pt x="2675" y="143166"/>
                  <a:pt x="9098" y="118858"/>
                  <a:pt x="4549" y="16435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AA (Insertion/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de Anderson</a:t>
            </a:r>
            <a:endParaRPr lang="fr-FR" sz="3600" dirty="0"/>
          </a:p>
        </p:txBody>
      </p:sp>
      <p:sp>
        <p:nvSpPr>
          <p:cNvPr id="10" name="Ellipse 9"/>
          <p:cNvSpPr/>
          <p:nvPr/>
        </p:nvSpPr>
        <p:spPr>
          <a:xfrm>
            <a:off x="571472" y="20002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357819" y="335756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054294" y="19795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2741643" y="264318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8" name="Connecteur droit 27"/>
          <p:cNvCxnSpPr>
            <a:stCxn id="26" idx="6"/>
            <a:endCxn id="27" idx="0"/>
          </p:cNvCxnSpPr>
          <p:nvPr/>
        </p:nvCxnSpPr>
        <p:spPr>
          <a:xfrm>
            <a:off x="2598767" y="2214554"/>
            <a:ext cx="415113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3956090" y="19795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4643439" y="264318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8" name="Connecteur droit 37"/>
          <p:cNvCxnSpPr>
            <a:stCxn id="36" idx="6"/>
            <a:endCxn id="37" idx="0"/>
          </p:cNvCxnSpPr>
          <p:nvPr/>
        </p:nvCxnSpPr>
        <p:spPr>
          <a:xfrm>
            <a:off x="4500563" y="2214554"/>
            <a:ext cx="415113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214943" y="2928934"/>
            <a:ext cx="415113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6697764" y="185736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7456551" y="255100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3" name="Connecteur droit 42"/>
          <p:cNvCxnSpPr>
            <a:stCxn id="41" idx="6"/>
            <a:endCxn id="42" idx="0"/>
          </p:cNvCxnSpPr>
          <p:nvPr/>
        </p:nvCxnSpPr>
        <p:spPr>
          <a:xfrm>
            <a:off x="7242237" y="2092418"/>
            <a:ext cx="486551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6099229" y="259248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6" name="Connecteur droit 45"/>
          <p:cNvCxnSpPr>
            <a:stCxn id="41" idx="2"/>
            <a:endCxn id="44" idx="0"/>
          </p:cNvCxnSpPr>
          <p:nvPr/>
        </p:nvCxnSpPr>
        <p:spPr>
          <a:xfrm rot="10800000" flipV="1">
            <a:off x="6371466" y="2092418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èche droite 49"/>
          <p:cNvSpPr/>
          <p:nvPr/>
        </p:nvSpPr>
        <p:spPr>
          <a:xfrm>
            <a:off x="1357290" y="214311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lèche droite 50"/>
          <p:cNvSpPr/>
          <p:nvPr/>
        </p:nvSpPr>
        <p:spPr>
          <a:xfrm>
            <a:off x="2928926" y="214311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Flèche droite 51"/>
          <p:cNvSpPr/>
          <p:nvPr/>
        </p:nvSpPr>
        <p:spPr>
          <a:xfrm>
            <a:off x="5572132" y="207167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1000100" y="178592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4" name="Rectangle 53"/>
          <p:cNvSpPr/>
          <p:nvPr/>
        </p:nvSpPr>
        <p:spPr>
          <a:xfrm>
            <a:off x="7929586" y="228599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5" name="Rectangle 54"/>
          <p:cNvSpPr/>
          <p:nvPr/>
        </p:nvSpPr>
        <p:spPr>
          <a:xfrm>
            <a:off x="2500298" y="171448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6" name="Rectangle 55"/>
          <p:cNvSpPr/>
          <p:nvPr/>
        </p:nvSpPr>
        <p:spPr>
          <a:xfrm>
            <a:off x="3214678" y="24288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7" name="Rectangle 56"/>
          <p:cNvSpPr/>
          <p:nvPr/>
        </p:nvSpPr>
        <p:spPr>
          <a:xfrm>
            <a:off x="4357686" y="164305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8" name="Rectangle 57"/>
          <p:cNvSpPr/>
          <p:nvPr/>
        </p:nvSpPr>
        <p:spPr>
          <a:xfrm>
            <a:off x="5000628" y="23574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59" name="Rectangle 58"/>
          <p:cNvSpPr/>
          <p:nvPr/>
        </p:nvSpPr>
        <p:spPr>
          <a:xfrm>
            <a:off x="5715008" y="307181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0" name="Rectangle 59"/>
          <p:cNvSpPr/>
          <p:nvPr/>
        </p:nvSpPr>
        <p:spPr>
          <a:xfrm>
            <a:off x="6500826" y="23574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>
            <a:off x="7072330" y="157161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62" name="Ellipse 61"/>
          <p:cNvSpPr/>
          <p:nvPr/>
        </p:nvSpPr>
        <p:spPr>
          <a:xfrm>
            <a:off x="1000100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1758887" y="497989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64" name="Connecteur droit 63"/>
          <p:cNvCxnSpPr>
            <a:stCxn id="62" idx="6"/>
            <a:endCxn id="63" idx="0"/>
          </p:cNvCxnSpPr>
          <p:nvPr/>
        </p:nvCxnSpPr>
        <p:spPr>
          <a:xfrm>
            <a:off x="1544573" y="4521310"/>
            <a:ext cx="486551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lipse 64"/>
          <p:cNvSpPr/>
          <p:nvPr/>
        </p:nvSpPr>
        <p:spPr>
          <a:xfrm>
            <a:off x="401565" y="502137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66" name="Connecteur droit 65"/>
          <p:cNvCxnSpPr>
            <a:stCxn id="62" idx="2"/>
            <a:endCxn id="65" idx="0"/>
          </p:cNvCxnSpPr>
          <p:nvPr/>
        </p:nvCxnSpPr>
        <p:spPr>
          <a:xfrm rot="10800000" flipV="1">
            <a:off x="673802" y="4521310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231922" y="47148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8" name="Rectangle 67"/>
          <p:cNvSpPr/>
          <p:nvPr/>
        </p:nvSpPr>
        <p:spPr>
          <a:xfrm>
            <a:off x="803162" y="47863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69" name="Rectangle 68"/>
          <p:cNvSpPr/>
          <p:nvPr/>
        </p:nvSpPr>
        <p:spPr>
          <a:xfrm>
            <a:off x="1428728" y="407194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70" name="Ellipse 69"/>
          <p:cNvSpPr/>
          <p:nvPr/>
        </p:nvSpPr>
        <p:spPr>
          <a:xfrm>
            <a:off x="1027131" y="583715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500166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73" name="Connecteur droit 72"/>
          <p:cNvCxnSpPr>
            <a:stCxn id="65" idx="6"/>
            <a:endCxn id="70" idx="0"/>
          </p:cNvCxnSpPr>
          <p:nvPr/>
        </p:nvCxnSpPr>
        <p:spPr>
          <a:xfrm>
            <a:off x="946038" y="525643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lipse 73"/>
          <p:cNvSpPr/>
          <p:nvPr/>
        </p:nvSpPr>
        <p:spPr>
          <a:xfrm>
            <a:off x="3340178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4511659" y="497989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76" name="Connecteur droit 75"/>
          <p:cNvCxnSpPr>
            <a:stCxn id="74" idx="6"/>
            <a:endCxn id="75" idx="0"/>
          </p:cNvCxnSpPr>
          <p:nvPr/>
        </p:nvCxnSpPr>
        <p:spPr>
          <a:xfrm>
            <a:off x="3884651" y="4521310"/>
            <a:ext cx="899245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2741643" y="502137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78" name="Connecteur droit 77"/>
          <p:cNvCxnSpPr>
            <a:stCxn id="74" idx="2"/>
            <a:endCxn id="77" idx="0"/>
          </p:cNvCxnSpPr>
          <p:nvPr/>
        </p:nvCxnSpPr>
        <p:spPr>
          <a:xfrm rot="10800000" flipV="1">
            <a:off x="3013880" y="4521310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984694" y="47148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0" name="Rectangle 79"/>
          <p:cNvSpPr/>
          <p:nvPr/>
        </p:nvSpPr>
        <p:spPr>
          <a:xfrm>
            <a:off x="3143240" y="47863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1" name="Rectangle 80"/>
          <p:cNvSpPr/>
          <p:nvPr/>
        </p:nvSpPr>
        <p:spPr>
          <a:xfrm>
            <a:off x="3714744" y="400050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2" name="Ellipse 81"/>
          <p:cNvSpPr/>
          <p:nvPr/>
        </p:nvSpPr>
        <p:spPr>
          <a:xfrm>
            <a:off x="3367209" y="583715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840244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4" name="Connecteur droit 83"/>
          <p:cNvCxnSpPr>
            <a:stCxn id="77" idx="6"/>
            <a:endCxn id="82" idx="0"/>
          </p:cNvCxnSpPr>
          <p:nvPr/>
        </p:nvCxnSpPr>
        <p:spPr>
          <a:xfrm>
            <a:off x="3286116" y="525643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lipse 84"/>
          <p:cNvSpPr/>
          <p:nvPr/>
        </p:nvSpPr>
        <p:spPr>
          <a:xfrm>
            <a:off x="4071934" y="585789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544969" y="559288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88" name="Connecteur droit 87"/>
          <p:cNvCxnSpPr>
            <a:stCxn id="75" idx="2"/>
            <a:endCxn id="85" idx="0"/>
          </p:cNvCxnSpPr>
          <p:nvPr/>
        </p:nvCxnSpPr>
        <p:spPr>
          <a:xfrm rot="10800000" flipV="1">
            <a:off x="4344171" y="5214950"/>
            <a:ext cx="16748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Ellipse 89"/>
          <p:cNvSpPr/>
          <p:nvPr/>
        </p:nvSpPr>
        <p:spPr>
          <a:xfrm>
            <a:off x="6840640" y="428625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68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7643834" y="497989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86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2" name="Connecteur droit 91"/>
          <p:cNvCxnSpPr>
            <a:stCxn id="90" idx="6"/>
            <a:endCxn id="91" idx="0"/>
          </p:cNvCxnSpPr>
          <p:nvPr/>
        </p:nvCxnSpPr>
        <p:spPr>
          <a:xfrm>
            <a:off x="7385113" y="4521310"/>
            <a:ext cx="530958" cy="45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Ellipse 92"/>
          <p:cNvSpPr/>
          <p:nvPr/>
        </p:nvSpPr>
        <p:spPr>
          <a:xfrm>
            <a:off x="6242105" y="5021376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6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94" name="Connecteur droit 93"/>
          <p:cNvCxnSpPr>
            <a:stCxn id="90" idx="2"/>
            <a:endCxn id="93" idx="0"/>
          </p:cNvCxnSpPr>
          <p:nvPr/>
        </p:nvCxnSpPr>
        <p:spPr>
          <a:xfrm rot="10800000" flipV="1">
            <a:off x="6514342" y="4521310"/>
            <a:ext cx="32629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8116869" y="47148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6" name="Rectangle 95"/>
          <p:cNvSpPr/>
          <p:nvPr/>
        </p:nvSpPr>
        <p:spPr>
          <a:xfrm>
            <a:off x="6643702" y="478632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7" name="Rectangle 96"/>
          <p:cNvSpPr/>
          <p:nvPr/>
        </p:nvSpPr>
        <p:spPr>
          <a:xfrm>
            <a:off x="7270710" y="40598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98" name="Ellipse 97"/>
          <p:cNvSpPr/>
          <p:nvPr/>
        </p:nvSpPr>
        <p:spPr>
          <a:xfrm>
            <a:off x="6867671" y="583715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27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340706" y="5572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00" name="Connecteur droit 99"/>
          <p:cNvCxnSpPr>
            <a:stCxn id="93" idx="6"/>
            <a:endCxn id="98" idx="0"/>
          </p:cNvCxnSpPr>
          <p:nvPr/>
        </p:nvCxnSpPr>
        <p:spPr>
          <a:xfrm>
            <a:off x="6786578" y="5256430"/>
            <a:ext cx="353330" cy="580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Ellipse 100"/>
          <p:cNvSpPr/>
          <p:nvPr/>
        </p:nvSpPr>
        <p:spPr>
          <a:xfrm>
            <a:off x="8286776" y="5786454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91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572528" y="550070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cxnSp>
        <p:nvCxnSpPr>
          <p:cNvPr id="103" name="Connecteur droit 102"/>
          <p:cNvCxnSpPr>
            <a:stCxn id="91" idx="6"/>
            <a:endCxn id="101" idx="0"/>
          </p:cNvCxnSpPr>
          <p:nvPr/>
        </p:nvCxnSpPr>
        <p:spPr>
          <a:xfrm>
            <a:off x="8188307" y="5214950"/>
            <a:ext cx="37070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lèche droite 105"/>
          <p:cNvSpPr/>
          <p:nvPr/>
        </p:nvSpPr>
        <p:spPr>
          <a:xfrm>
            <a:off x="8286776" y="200024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Flèche droite 106"/>
          <p:cNvSpPr/>
          <p:nvPr/>
        </p:nvSpPr>
        <p:spPr>
          <a:xfrm>
            <a:off x="2285984" y="450057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Flèche droite 107"/>
          <p:cNvSpPr/>
          <p:nvPr/>
        </p:nvSpPr>
        <p:spPr>
          <a:xfrm>
            <a:off x="5715008" y="471488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1428728" y="178592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68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928926" y="178592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91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143900" y="164305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27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214546" y="414338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86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5286380" y="1702346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SPLIT(6)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429256" y="4357694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SKEW(91)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40" grpId="0" animBg="1"/>
      <p:bldP spid="10" grpId="0" animBg="1"/>
      <p:bldP spid="17" grpId="0" animBg="1"/>
      <p:bldP spid="26" grpId="0" animBg="1"/>
      <p:bldP spid="27" grpId="0" animBg="1"/>
      <p:bldP spid="36" grpId="0" animBg="1"/>
      <p:bldP spid="37" grpId="0" animBg="1"/>
      <p:bldP spid="50" grpId="0" animBg="1"/>
      <p:bldP spid="51" grpId="0" animBg="1"/>
      <p:bldP spid="52" grpId="0" animBg="1"/>
      <p:bldP spid="53" grpId="0"/>
      <p:bldP spid="55" grpId="0"/>
      <p:bldP spid="56" grpId="0"/>
      <p:bldP spid="57" grpId="0"/>
      <p:bldP spid="58" grpId="0"/>
      <p:bldP spid="59" grpId="0"/>
      <p:bldP spid="74" grpId="0" animBg="1"/>
      <p:bldP spid="75" grpId="0" animBg="1"/>
      <p:bldP spid="77" grpId="0" animBg="1"/>
      <p:bldP spid="79" grpId="0"/>
      <p:bldP spid="80" grpId="0"/>
      <p:bldP spid="81" grpId="0"/>
      <p:bldP spid="82" grpId="0" animBg="1"/>
      <p:bldP spid="83" grpId="0"/>
      <p:bldP spid="85" grpId="0" animBg="1"/>
      <p:bldP spid="86" grpId="0"/>
      <p:bldP spid="90" grpId="0" animBg="1"/>
      <p:bldP spid="91" grpId="0" animBg="1"/>
      <p:bldP spid="93" grpId="0" animBg="1"/>
      <p:bldP spid="95" grpId="0"/>
      <p:bldP spid="96" grpId="0"/>
      <p:bldP spid="97" grpId="0"/>
      <p:bldP spid="98" grpId="0" animBg="1"/>
      <p:bldP spid="99" grpId="0"/>
      <p:bldP spid="101" grpId="0" animBg="1"/>
      <p:bldP spid="102" grpId="0"/>
      <p:bldP spid="107" grpId="0" animBg="1"/>
      <p:bldP spid="108" grpId="0" animBg="1"/>
      <p:bldP spid="109" grpId="0"/>
      <p:bldP spid="110" grpId="0"/>
      <p:bldP spid="112" grpId="0"/>
      <p:bldP spid="1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1159</TotalTime>
  <Words>1106</Words>
  <Application>Microsoft Office PowerPoint</Application>
  <PresentationFormat>Affichage à l'écran (4:3)</PresentationFormat>
  <Paragraphs>572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Débit</vt:lpstr>
      <vt:lpstr>Structures de données avancées :  Arbres AA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  <vt:lpstr>Les arbres de Anderson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ALGER</cp:lastModifiedBy>
  <cp:revision>59</cp:revision>
  <dcterms:created xsi:type="dcterms:W3CDTF">2009-12-04T14:35:03Z</dcterms:created>
  <dcterms:modified xsi:type="dcterms:W3CDTF">2012-02-17T08:07:07Z</dcterms:modified>
</cp:coreProperties>
</file>