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426" r:id="rId2"/>
    <p:sldId id="427" r:id="rId3"/>
    <p:sldId id="428" r:id="rId4"/>
    <p:sldId id="422" r:id="rId5"/>
    <p:sldId id="320" r:id="rId6"/>
    <p:sldId id="325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281" r:id="rId17"/>
    <p:sldId id="267" r:id="rId18"/>
    <p:sldId id="268" r:id="rId19"/>
    <p:sldId id="269" r:id="rId20"/>
    <p:sldId id="270" r:id="rId21"/>
    <p:sldId id="429" r:id="rId22"/>
    <p:sldId id="430" r:id="rId23"/>
  </p:sldIdLst>
  <p:sldSz cx="9144000" cy="6858000" type="screen4x3"/>
  <p:notesSz cx="7086600" cy="10223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6CA27F3-B095-4D76-A41C-01DAA188F22E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10551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14100" y="9710551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210FCD5-B2BE-44E7-A8FD-3826A1A998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0B1D1E6-D211-4D4E-9275-6737F455AD82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766763"/>
            <a:ext cx="5111750" cy="3833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8660" y="4856163"/>
            <a:ext cx="5669280" cy="4600575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10551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14100" y="9710551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93184FC-6E39-4DAF-848B-7B0A419184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_zegour@esi.dz" TargetMode="External"/><Relationship Id="rId2" Type="http://schemas.openxmlformats.org/officeDocument/2006/relationships/hyperlink" Target="http://zegour.esi.dz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/>
              <a:t>Structures de données avancées 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200" i="1" dirty="0" smtClean="0"/>
              <a:t>Arbres </a:t>
            </a:r>
            <a:r>
              <a:rPr lang="fr-FR" sz="3200" i="1" dirty="0" err="1" smtClean="0"/>
              <a:t>Red</a:t>
            </a:r>
            <a:r>
              <a:rPr lang="fr-FR" sz="3200" i="1" dirty="0" smtClean="0"/>
              <a:t>-Black</a:t>
            </a:r>
            <a:endParaRPr lang="fr-FR" sz="3200" i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algn="ctr" eaLnBrk="1" hangingPunct="1"/>
            <a:endParaRPr lang="fr-FR" sz="1600" dirty="0" smtClean="0"/>
          </a:p>
          <a:p>
            <a:pPr marR="0" algn="ctr" eaLnBrk="1" hangingPunct="1"/>
            <a:r>
              <a:rPr lang="fr-FR" sz="1600" dirty="0" smtClean="0"/>
              <a:t>Pr ZEGOUR DJAMEL EDDINE</a:t>
            </a:r>
          </a:p>
          <a:p>
            <a:pPr marR="0" algn="ctr" eaLnBrk="1" hangingPunct="1"/>
            <a:r>
              <a:rPr lang="fr-FR" sz="1600" dirty="0" smtClean="0"/>
              <a:t>Ecole Supérieure d’Informatique (ESI)</a:t>
            </a:r>
          </a:p>
          <a:p>
            <a:pPr marR="0" algn="ctr" eaLnBrk="1" hangingPunct="1"/>
            <a:r>
              <a:rPr lang="fr-FR" sz="1600" dirty="0" smtClean="0">
                <a:hlinkClick r:id="rId2"/>
              </a:rPr>
              <a:t>http://zegour.esi.dz</a:t>
            </a:r>
            <a:r>
              <a:rPr lang="fr-FR" sz="1600" dirty="0" smtClean="0"/>
              <a:t> </a:t>
            </a:r>
            <a:endParaRPr lang="fr-FR" sz="1600" dirty="0" smtClean="0"/>
          </a:p>
          <a:p>
            <a:pPr marR="0" algn="ctr" eaLnBrk="1" hangingPunct="1"/>
            <a:r>
              <a:rPr lang="fr-FR" sz="1600" dirty="0" smtClean="0"/>
              <a:t>email: </a:t>
            </a:r>
            <a:r>
              <a:rPr lang="fr-FR" sz="1600" dirty="0" smtClean="0">
                <a:hlinkClick r:id="rId3"/>
              </a:rPr>
              <a:t>d_zegour@esi.dz</a:t>
            </a:r>
            <a:endParaRPr lang="fr-F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</a:t>
            </a:r>
            <a:r>
              <a:rPr lang="fr-FR" b="1" u="sng" dirty="0" err="1" smtClean="0"/>
              <a:t>Red</a:t>
            </a:r>
            <a:r>
              <a:rPr lang="fr-FR" b="1" u="sng" dirty="0" smtClean="0"/>
              <a:t> Black(Insertion)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Flèche droite 11"/>
          <p:cNvSpPr/>
          <p:nvPr/>
        </p:nvSpPr>
        <p:spPr>
          <a:xfrm>
            <a:off x="3907189" y="3763169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2910" y="2000264"/>
            <a:ext cx="6072230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cs typeface="Times New Roman" pitchFamily="18" charset="0"/>
              </a:rPr>
              <a:t>CAS 2: </a:t>
            </a:r>
            <a:r>
              <a:rPr lang="fr-FR" dirty="0" smtClean="0">
                <a:cs typeface="Times New Roman" pitchFamily="18" charset="0"/>
              </a:rPr>
              <a:t>le frère F de P est noir et X est le fils gauche de P. </a:t>
            </a:r>
            <a:endParaRPr lang="en-US" dirty="0">
              <a:cs typeface="Times New Roman" pitchFamily="18" charset="0"/>
            </a:endParaRPr>
          </a:p>
        </p:txBody>
      </p:sp>
      <p:grpSp>
        <p:nvGrpSpPr>
          <p:cNvPr id="3" name="Groupe 31"/>
          <p:cNvGrpSpPr/>
          <p:nvPr/>
        </p:nvGrpSpPr>
        <p:grpSpPr>
          <a:xfrm>
            <a:off x="695396" y="3214710"/>
            <a:ext cx="2233530" cy="1675336"/>
            <a:chOff x="428596" y="2714620"/>
            <a:chExt cx="2233530" cy="1675336"/>
          </a:xfrm>
        </p:grpSpPr>
        <p:sp>
          <p:nvSpPr>
            <p:cNvPr id="16" name="Ellipse 15"/>
            <p:cNvSpPr/>
            <p:nvPr/>
          </p:nvSpPr>
          <p:spPr>
            <a:xfrm>
              <a:off x="1664911" y="2714620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2329721" y="335064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1000100" y="3350648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" name="Connecteur droit 18"/>
            <p:cNvCxnSpPr>
              <a:stCxn id="16" idx="6"/>
              <a:endCxn id="17" idx="0"/>
            </p:cNvCxnSpPr>
            <p:nvPr/>
          </p:nvCxnSpPr>
          <p:spPr>
            <a:xfrm>
              <a:off x="1997316" y="2873627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stCxn id="16" idx="2"/>
              <a:endCxn id="18" idx="0"/>
            </p:cNvCxnSpPr>
            <p:nvPr/>
          </p:nvCxnSpPr>
          <p:spPr>
            <a:xfrm rot="10800000" flipV="1">
              <a:off x="1166303" y="2873627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Ellipse 20"/>
            <p:cNvSpPr/>
            <p:nvPr/>
          </p:nvSpPr>
          <p:spPr>
            <a:xfrm>
              <a:off x="428596" y="4000504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2" name="Connecteur droit 21"/>
            <p:cNvCxnSpPr>
              <a:stCxn id="18" idx="2"/>
              <a:endCxn id="21" idx="0"/>
            </p:cNvCxnSpPr>
            <p:nvPr/>
          </p:nvCxnSpPr>
          <p:spPr>
            <a:xfrm rot="10800000" flipV="1">
              <a:off x="594800" y="3509654"/>
              <a:ext cx="405301" cy="4908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>
              <a:stCxn id="18" idx="6"/>
            </p:cNvCxnSpPr>
            <p:nvPr/>
          </p:nvCxnSpPr>
          <p:spPr>
            <a:xfrm>
              <a:off x="1332505" y="3509655"/>
              <a:ext cx="310537" cy="6337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Ellipse 23"/>
            <p:cNvSpPr/>
            <p:nvPr/>
          </p:nvSpPr>
          <p:spPr>
            <a:xfrm>
              <a:off x="1500166" y="4071942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e 39"/>
          <p:cNvGrpSpPr/>
          <p:nvPr/>
        </p:nvGrpSpPr>
        <p:grpSpPr>
          <a:xfrm>
            <a:off x="5575048" y="3214710"/>
            <a:ext cx="2211662" cy="1620029"/>
            <a:chOff x="5575048" y="2769927"/>
            <a:chExt cx="2211662" cy="1620029"/>
          </a:xfrm>
        </p:grpSpPr>
        <p:sp>
          <p:nvSpPr>
            <p:cNvPr id="26" name="Ellipse 25"/>
            <p:cNvSpPr/>
            <p:nvPr/>
          </p:nvSpPr>
          <p:spPr>
            <a:xfrm>
              <a:off x="6239859" y="276992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Ellipse 26"/>
            <p:cNvSpPr/>
            <p:nvPr/>
          </p:nvSpPr>
          <p:spPr>
            <a:xfrm>
              <a:off x="6904669" y="3405955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Ellipse 27"/>
            <p:cNvSpPr/>
            <p:nvPr/>
          </p:nvSpPr>
          <p:spPr>
            <a:xfrm>
              <a:off x="5575048" y="3405955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Connecteur droit 28"/>
            <p:cNvCxnSpPr>
              <a:stCxn id="26" idx="6"/>
              <a:endCxn id="27" idx="0"/>
            </p:cNvCxnSpPr>
            <p:nvPr/>
          </p:nvCxnSpPr>
          <p:spPr>
            <a:xfrm>
              <a:off x="6572264" y="2928934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>
              <a:stCxn id="26" idx="2"/>
              <a:endCxn id="28" idx="0"/>
            </p:cNvCxnSpPr>
            <p:nvPr/>
          </p:nvCxnSpPr>
          <p:spPr>
            <a:xfrm rot="10800000" flipV="1">
              <a:off x="5741251" y="2928934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>
              <a:stCxn id="27" idx="2"/>
              <a:endCxn id="34" idx="0"/>
            </p:cNvCxnSpPr>
            <p:nvPr/>
          </p:nvCxnSpPr>
          <p:spPr>
            <a:xfrm rot="10800000" flipV="1">
              <a:off x="6667029" y="3564962"/>
              <a:ext cx="237640" cy="5069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>
              <a:stCxn id="27" idx="6"/>
              <a:endCxn id="33" idx="0"/>
            </p:cNvCxnSpPr>
            <p:nvPr/>
          </p:nvCxnSpPr>
          <p:spPr>
            <a:xfrm>
              <a:off x="7237074" y="3564962"/>
              <a:ext cx="383434" cy="5069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Ellipse 32"/>
            <p:cNvSpPr/>
            <p:nvPr/>
          </p:nvSpPr>
          <p:spPr>
            <a:xfrm>
              <a:off x="7454305" y="4071942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6500826" y="4071942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571472" y="5286388"/>
            <a:ext cx="30718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prstClr val="black"/>
                </a:solidFill>
                <a:cs typeface="Times New Roman" pitchFamily="18" charset="0"/>
              </a:rPr>
              <a:t>Rotation droite du nœud PP.</a:t>
            </a:r>
            <a:endParaRPr lang="fr-FR" b="1" dirty="0"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1472" y="5929330"/>
            <a:ext cx="30718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prstClr val="black"/>
                </a:solidFill>
                <a:cs typeface="Times New Roman" pitchFamily="18" charset="0"/>
              </a:rPr>
              <a:t>P devient noir et PP rouge.</a:t>
            </a:r>
            <a:endParaRPr lang="fr-FR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6964333" y="6519446"/>
            <a:ext cx="2179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prstClr val="black"/>
                </a:solidFill>
                <a:cs typeface="Times New Roman" pitchFamily="18" charset="0"/>
              </a:rPr>
              <a:t>Le processus se termine</a:t>
            </a:r>
            <a:endParaRPr lang="fr-FR" sz="16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39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Rouge et Noir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85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385" decel="100000"/>
                                        <p:tgtEl>
                                          <p:spTgt spid="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85" decel="100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385" decel="100000"/>
                                        <p:tgtEl>
                                          <p:spTgt spid="3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385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385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35" grpId="0"/>
      <p:bldP spid="36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</a:t>
            </a:r>
            <a:r>
              <a:rPr lang="fr-FR" b="1" u="sng" dirty="0" err="1" smtClean="0"/>
              <a:t>Red</a:t>
            </a:r>
            <a:r>
              <a:rPr lang="fr-FR" b="1" u="sng" dirty="0" smtClean="0"/>
              <a:t> Black(Insertion)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Flèche droite 11"/>
          <p:cNvSpPr/>
          <p:nvPr/>
        </p:nvSpPr>
        <p:spPr>
          <a:xfrm>
            <a:off x="3786182" y="3334517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2910" y="1928826"/>
            <a:ext cx="6000792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cs typeface="Times New Roman" pitchFamily="18" charset="0"/>
              </a:rPr>
              <a:t>CAS 3: </a:t>
            </a:r>
            <a:r>
              <a:rPr lang="fr-FR" dirty="0" smtClean="0">
                <a:cs typeface="Times New Roman" pitchFamily="18" charset="0"/>
              </a:rPr>
              <a:t>le frère F de P est noir et X est le fils droit de P. </a:t>
            </a:r>
            <a:endParaRPr lang="en-US" dirty="0">
              <a:cs typeface="Times New Roman" pitchFamily="18" charset="0"/>
            </a:endParaRPr>
          </a:p>
        </p:txBody>
      </p:sp>
      <p:grpSp>
        <p:nvGrpSpPr>
          <p:cNvPr id="3" name="Groupe 44"/>
          <p:cNvGrpSpPr/>
          <p:nvPr/>
        </p:nvGrpSpPr>
        <p:grpSpPr>
          <a:xfrm>
            <a:off x="571472" y="2802189"/>
            <a:ext cx="2090654" cy="2318278"/>
            <a:chOff x="571472" y="2714620"/>
            <a:chExt cx="2090654" cy="2318278"/>
          </a:xfrm>
        </p:grpSpPr>
        <p:sp>
          <p:nvSpPr>
            <p:cNvPr id="16" name="Ellipse 15"/>
            <p:cNvSpPr/>
            <p:nvPr/>
          </p:nvSpPr>
          <p:spPr>
            <a:xfrm>
              <a:off x="1664911" y="2714620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2329721" y="335064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1000100" y="3350648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" name="Connecteur droit 18"/>
            <p:cNvCxnSpPr>
              <a:stCxn id="16" idx="6"/>
              <a:endCxn id="17" idx="0"/>
            </p:cNvCxnSpPr>
            <p:nvPr/>
          </p:nvCxnSpPr>
          <p:spPr>
            <a:xfrm>
              <a:off x="1997316" y="2873627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stCxn id="16" idx="2"/>
              <a:endCxn id="18" idx="0"/>
            </p:cNvCxnSpPr>
            <p:nvPr/>
          </p:nvCxnSpPr>
          <p:spPr>
            <a:xfrm rot="10800000" flipV="1">
              <a:off x="1166303" y="2873627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>
              <a:stCxn id="18" idx="2"/>
            </p:cNvCxnSpPr>
            <p:nvPr/>
          </p:nvCxnSpPr>
          <p:spPr>
            <a:xfrm rot="10800000" flipV="1">
              <a:off x="571472" y="3509654"/>
              <a:ext cx="428628" cy="6337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>
              <a:stCxn id="18" idx="6"/>
            </p:cNvCxnSpPr>
            <p:nvPr/>
          </p:nvCxnSpPr>
          <p:spPr>
            <a:xfrm>
              <a:off x="1332505" y="3509655"/>
              <a:ext cx="310537" cy="6337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Ellipse 22"/>
            <p:cNvSpPr/>
            <p:nvPr/>
          </p:nvSpPr>
          <p:spPr>
            <a:xfrm>
              <a:off x="1500166" y="4071942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Ellipse 23"/>
            <p:cNvSpPr/>
            <p:nvPr/>
          </p:nvSpPr>
          <p:spPr>
            <a:xfrm>
              <a:off x="2025017" y="4714884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Ellipse 24"/>
            <p:cNvSpPr/>
            <p:nvPr/>
          </p:nvSpPr>
          <p:spPr>
            <a:xfrm>
              <a:off x="1071538" y="4714884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" name="Connecteur droit 25"/>
            <p:cNvCxnSpPr>
              <a:stCxn id="23" idx="6"/>
              <a:endCxn id="24" idx="0"/>
            </p:cNvCxnSpPr>
            <p:nvPr/>
          </p:nvCxnSpPr>
          <p:spPr>
            <a:xfrm>
              <a:off x="1832571" y="4230949"/>
              <a:ext cx="358649" cy="4839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>
              <a:stCxn id="23" idx="2"/>
              <a:endCxn id="25" idx="0"/>
            </p:cNvCxnSpPr>
            <p:nvPr/>
          </p:nvCxnSpPr>
          <p:spPr>
            <a:xfrm rot="10800000" flipV="1">
              <a:off x="1237742" y="4230948"/>
              <a:ext cx="262425" cy="4839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47"/>
          <p:cNvGrpSpPr/>
          <p:nvPr/>
        </p:nvGrpSpPr>
        <p:grpSpPr>
          <a:xfrm>
            <a:off x="5575048" y="2786058"/>
            <a:ext cx="2354538" cy="1691467"/>
            <a:chOff x="5575048" y="2769927"/>
            <a:chExt cx="2354538" cy="1691467"/>
          </a:xfrm>
        </p:grpSpPr>
        <p:sp>
          <p:nvSpPr>
            <p:cNvPr id="29" name="Ellipse 28"/>
            <p:cNvSpPr/>
            <p:nvPr/>
          </p:nvSpPr>
          <p:spPr>
            <a:xfrm>
              <a:off x="6239859" y="276992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Ellipse 29"/>
            <p:cNvSpPr/>
            <p:nvPr/>
          </p:nvSpPr>
          <p:spPr>
            <a:xfrm>
              <a:off x="7025677" y="3405955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Ellipse 30"/>
            <p:cNvSpPr/>
            <p:nvPr/>
          </p:nvSpPr>
          <p:spPr>
            <a:xfrm>
              <a:off x="5575048" y="3405955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Connecteur droit 31"/>
            <p:cNvCxnSpPr>
              <a:stCxn id="29" idx="6"/>
              <a:endCxn id="30" idx="0"/>
            </p:cNvCxnSpPr>
            <p:nvPr/>
          </p:nvCxnSpPr>
          <p:spPr>
            <a:xfrm>
              <a:off x="6572264" y="2928934"/>
              <a:ext cx="619616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>
              <a:stCxn id="29" idx="2"/>
              <a:endCxn id="31" idx="0"/>
            </p:cNvCxnSpPr>
            <p:nvPr/>
          </p:nvCxnSpPr>
          <p:spPr>
            <a:xfrm rot="10800000" flipV="1">
              <a:off x="5741251" y="2928934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>
              <a:stCxn id="30" idx="2"/>
              <a:endCxn id="38" idx="0"/>
            </p:cNvCxnSpPr>
            <p:nvPr/>
          </p:nvCxnSpPr>
          <p:spPr>
            <a:xfrm rot="10800000" flipV="1">
              <a:off x="6691815" y="3564962"/>
              <a:ext cx="333863" cy="5784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>
              <a:stCxn id="30" idx="6"/>
              <a:endCxn id="36" idx="0"/>
            </p:cNvCxnSpPr>
            <p:nvPr/>
          </p:nvCxnSpPr>
          <p:spPr>
            <a:xfrm>
              <a:off x="7358082" y="3564962"/>
              <a:ext cx="405302" cy="5069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e 35"/>
            <p:cNvSpPr/>
            <p:nvPr/>
          </p:nvSpPr>
          <p:spPr>
            <a:xfrm>
              <a:off x="7597181" y="4071942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7" name="Connecteur droit 36"/>
            <p:cNvCxnSpPr>
              <a:stCxn id="31" idx="6"/>
              <a:endCxn id="39" idx="0"/>
            </p:cNvCxnSpPr>
            <p:nvPr/>
          </p:nvCxnSpPr>
          <p:spPr>
            <a:xfrm>
              <a:off x="5907453" y="3564962"/>
              <a:ext cx="330948" cy="5784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Ellipse 37"/>
            <p:cNvSpPr/>
            <p:nvPr/>
          </p:nvSpPr>
          <p:spPr>
            <a:xfrm>
              <a:off x="6525611" y="4143380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Ellipse 38"/>
            <p:cNvSpPr/>
            <p:nvPr/>
          </p:nvSpPr>
          <p:spPr>
            <a:xfrm>
              <a:off x="6072198" y="4143380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571472" y="5357826"/>
            <a:ext cx="61436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prstClr val="black"/>
                </a:solidFill>
                <a:cs typeface="Times New Roman" pitchFamily="18" charset="0"/>
              </a:rPr>
              <a:t>Rotation gauche du nœud P + rotation droite du nœud PP.</a:t>
            </a:r>
            <a:endParaRPr lang="fr-FR" b="1" dirty="0"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71472" y="5857892"/>
            <a:ext cx="30718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prstClr val="black"/>
                </a:solidFill>
                <a:cs typeface="Times New Roman" pitchFamily="18" charset="0"/>
              </a:rPr>
              <a:t>X devient noir et PP rouge.</a:t>
            </a:r>
            <a:endParaRPr lang="fr-FR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6964333" y="6519446"/>
            <a:ext cx="2179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Le processus se termine</a:t>
            </a:r>
            <a:endParaRPr lang="fr-FR" sz="1600" dirty="0"/>
          </a:p>
        </p:txBody>
      </p:sp>
      <p:sp>
        <p:nvSpPr>
          <p:cNvPr id="4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Rouge et Noir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85" decel="10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385" decel="100000"/>
                                        <p:tgtEl>
                                          <p:spTgt spid="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85" decel="100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385" decel="100000"/>
                                        <p:tgtEl>
                                          <p:spTgt spid="4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385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385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40" grpId="0"/>
      <p:bldP spid="41" grpId="0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</a:t>
            </a:r>
            <a:r>
              <a:rPr lang="fr-FR" b="1" u="sng" dirty="0" err="1" smtClean="0"/>
              <a:t>Red</a:t>
            </a:r>
            <a:r>
              <a:rPr lang="fr-FR" b="1" u="sng" dirty="0" smtClean="0"/>
              <a:t> Black(Insertion)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b="1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b="1"/>
          </a:p>
        </p:txBody>
      </p:sp>
      <p:sp>
        <p:nvSpPr>
          <p:cNvPr id="12" name="Flèche droite 11"/>
          <p:cNvSpPr/>
          <p:nvPr/>
        </p:nvSpPr>
        <p:spPr>
          <a:xfrm>
            <a:off x="3428992" y="3345420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2910" y="1996876"/>
            <a:ext cx="4857784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cs typeface="Times New Roman" pitchFamily="18" charset="0"/>
              </a:rPr>
              <a:t>CAS 4: </a:t>
            </a:r>
            <a:r>
              <a:rPr lang="fr-FR" dirty="0" smtClean="0">
                <a:cs typeface="Times New Roman" pitchFamily="18" charset="0"/>
              </a:rPr>
              <a:t>le nœud père P est la racine de l'arbre</a:t>
            </a:r>
            <a:endParaRPr lang="en-US" dirty="0">
              <a:cs typeface="Times New Roman" pitchFamily="18" charset="0"/>
            </a:endParaRPr>
          </a:p>
        </p:txBody>
      </p:sp>
      <p:grpSp>
        <p:nvGrpSpPr>
          <p:cNvPr id="3" name="Groupe 19"/>
          <p:cNvGrpSpPr/>
          <p:nvPr/>
        </p:nvGrpSpPr>
        <p:grpSpPr>
          <a:xfrm>
            <a:off x="714349" y="2845354"/>
            <a:ext cx="1785949" cy="1714512"/>
            <a:chOff x="714349" y="3214686"/>
            <a:chExt cx="1785949" cy="1714512"/>
          </a:xfrm>
        </p:grpSpPr>
        <p:sp>
          <p:nvSpPr>
            <p:cNvPr id="17" name="Ellipse 16"/>
            <p:cNvSpPr/>
            <p:nvPr/>
          </p:nvSpPr>
          <p:spPr>
            <a:xfrm>
              <a:off x="1643042" y="3214686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b="1" dirty="0" smtClean="0">
                  <a:solidFill>
                    <a:schemeClr val="bg1"/>
                  </a:solidFill>
                  <a:cs typeface="Times New Roman" pitchFamily="18" charset="0"/>
                </a:rPr>
                <a:t>P</a:t>
              </a:r>
              <a:endParaRPr lang="fr-FR" sz="1500" b="1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1118191" y="4016635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b="1" dirty="0" smtClean="0">
                  <a:solidFill>
                    <a:schemeClr val="bg1"/>
                  </a:solidFill>
                  <a:cs typeface="Times New Roman" pitchFamily="18" charset="0"/>
                </a:rPr>
                <a:t>X</a:t>
              </a:r>
              <a:endParaRPr lang="fr-FR" sz="1500" b="1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cxnSp>
          <p:nvCxnSpPr>
            <p:cNvPr id="19" name="Connecteur droit 18"/>
            <p:cNvCxnSpPr>
              <a:stCxn id="17" idx="2"/>
              <a:endCxn id="18" idx="0"/>
            </p:cNvCxnSpPr>
            <p:nvPr/>
          </p:nvCxnSpPr>
          <p:spPr>
            <a:xfrm rot="10800000" flipV="1">
              <a:off x="1284394" y="3373693"/>
              <a:ext cx="358648" cy="6429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stCxn id="17" idx="6"/>
            </p:cNvCxnSpPr>
            <p:nvPr/>
          </p:nvCxnSpPr>
          <p:spPr>
            <a:xfrm>
              <a:off x="1975447" y="3373693"/>
              <a:ext cx="524851" cy="6268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>
              <a:stCxn id="18" idx="2"/>
            </p:cNvCxnSpPr>
            <p:nvPr/>
          </p:nvCxnSpPr>
          <p:spPr>
            <a:xfrm rot="10800000" flipV="1">
              <a:off x="714349" y="4175642"/>
              <a:ext cx="403843" cy="7535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>
              <a:stCxn id="18" idx="6"/>
            </p:cNvCxnSpPr>
            <p:nvPr/>
          </p:nvCxnSpPr>
          <p:spPr>
            <a:xfrm>
              <a:off x="1450596" y="4175642"/>
              <a:ext cx="549636" cy="6821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21"/>
          <p:cNvGrpSpPr/>
          <p:nvPr/>
        </p:nvGrpSpPr>
        <p:grpSpPr>
          <a:xfrm>
            <a:off x="5000629" y="2845354"/>
            <a:ext cx="1785949" cy="1714512"/>
            <a:chOff x="4643439" y="3143248"/>
            <a:chExt cx="1785949" cy="1714512"/>
          </a:xfrm>
        </p:grpSpPr>
        <p:sp>
          <p:nvSpPr>
            <p:cNvPr id="24" name="Ellipse 23"/>
            <p:cNvSpPr/>
            <p:nvPr/>
          </p:nvSpPr>
          <p:spPr>
            <a:xfrm>
              <a:off x="5572132" y="314324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b="1" dirty="0" smtClean="0">
                  <a:solidFill>
                    <a:schemeClr val="bg1"/>
                  </a:solidFill>
                  <a:cs typeface="Times New Roman" pitchFamily="18" charset="0"/>
                </a:rPr>
                <a:t>P</a:t>
              </a:r>
              <a:endParaRPr lang="fr-FR" sz="1500" b="1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sp>
          <p:nvSpPr>
            <p:cNvPr id="25" name="Ellipse 24"/>
            <p:cNvSpPr/>
            <p:nvPr/>
          </p:nvSpPr>
          <p:spPr>
            <a:xfrm>
              <a:off x="5047281" y="3945197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b="1" dirty="0" smtClean="0">
                  <a:solidFill>
                    <a:schemeClr val="bg1"/>
                  </a:solidFill>
                  <a:cs typeface="Times New Roman" pitchFamily="18" charset="0"/>
                </a:rPr>
                <a:t>X</a:t>
              </a:r>
              <a:endParaRPr lang="fr-FR" sz="1500" b="1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cxnSp>
          <p:nvCxnSpPr>
            <p:cNvPr id="26" name="Connecteur droit 25"/>
            <p:cNvCxnSpPr>
              <a:stCxn id="24" idx="2"/>
              <a:endCxn id="25" idx="0"/>
            </p:cNvCxnSpPr>
            <p:nvPr/>
          </p:nvCxnSpPr>
          <p:spPr>
            <a:xfrm rot="10800000" flipV="1">
              <a:off x="5213484" y="3302255"/>
              <a:ext cx="358648" cy="6429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>
              <a:stCxn id="24" idx="6"/>
            </p:cNvCxnSpPr>
            <p:nvPr/>
          </p:nvCxnSpPr>
          <p:spPr>
            <a:xfrm>
              <a:off x="5904537" y="3302255"/>
              <a:ext cx="524851" cy="6268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>
              <a:stCxn id="25" idx="2"/>
            </p:cNvCxnSpPr>
            <p:nvPr/>
          </p:nvCxnSpPr>
          <p:spPr>
            <a:xfrm rot="10800000" flipV="1">
              <a:off x="4643439" y="4104204"/>
              <a:ext cx="403843" cy="7535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>
              <a:stCxn id="25" idx="6"/>
            </p:cNvCxnSpPr>
            <p:nvPr/>
          </p:nvCxnSpPr>
          <p:spPr>
            <a:xfrm>
              <a:off x="5379686" y="4104204"/>
              <a:ext cx="549636" cy="6821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/>
          <p:cNvSpPr/>
          <p:nvPr/>
        </p:nvSpPr>
        <p:spPr>
          <a:xfrm>
            <a:off x="714348" y="4702742"/>
            <a:ext cx="38576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prstClr val="black"/>
                </a:solidFill>
                <a:cs typeface="Times New Roman" pitchFamily="18" charset="0"/>
              </a:rPr>
              <a:t>Le nœud père devient noir</a:t>
            </a:r>
            <a:endParaRPr lang="fr-FR" b="1" dirty="0"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14348" y="5643578"/>
            <a:ext cx="58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b="1" dirty="0" smtClean="0">
                <a:solidFill>
                  <a:prstClr val="black"/>
                </a:solidFill>
                <a:cs typeface="Times New Roman" pitchFamily="18" charset="0"/>
              </a:rPr>
              <a:t>C'est le seul cas où la hauteur noire de l'arbre augmente.</a:t>
            </a:r>
            <a:r>
              <a:rPr lang="en-US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endParaRPr lang="fr-FR" b="1" dirty="0">
              <a:cs typeface="Times New Roman" pitchFamily="18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964333" y="6519446"/>
            <a:ext cx="2179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Le processus se termine</a:t>
            </a:r>
            <a:endParaRPr lang="fr-FR" sz="1600" dirty="0"/>
          </a:p>
        </p:txBody>
      </p:sp>
      <p:sp>
        <p:nvSpPr>
          <p:cNvPr id="3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Rouge et Noir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85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385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30" grpId="0"/>
      <p:bldP spid="31" grpId="0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rme libre 41"/>
          <p:cNvSpPr/>
          <p:nvPr/>
        </p:nvSpPr>
        <p:spPr>
          <a:xfrm>
            <a:off x="714348" y="4581657"/>
            <a:ext cx="1814945" cy="1990615"/>
          </a:xfrm>
          <a:custGeom>
            <a:avLst/>
            <a:gdLst>
              <a:gd name="connsiteX0" fmla="*/ 942109 w 1814945"/>
              <a:gd name="connsiteY0" fmla="*/ 76135 h 1990615"/>
              <a:gd name="connsiteX1" fmla="*/ 526472 w 1814945"/>
              <a:gd name="connsiteY1" fmla="*/ 477916 h 1990615"/>
              <a:gd name="connsiteX2" fmla="*/ 471054 w 1814945"/>
              <a:gd name="connsiteY2" fmla="*/ 561044 h 1990615"/>
              <a:gd name="connsiteX3" fmla="*/ 290945 w 1814945"/>
              <a:gd name="connsiteY3" fmla="*/ 755007 h 1990615"/>
              <a:gd name="connsiteX4" fmla="*/ 152400 w 1814945"/>
              <a:gd name="connsiteY4" fmla="*/ 1004389 h 1990615"/>
              <a:gd name="connsiteX5" fmla="*/ 124691 w 1814945"/>
              <a:gd name="connsiteY5" fmla="*/ 1073662 h 1990615"/>
              <a:gd name="connsiteX6" fmla="*/ 110836 w 1814945"/>
              <a:gd name="connsiteY6" fmla="*/ 1142935 h 1990615"/>
              <a:gd name="connsiteX7" fmla="*/ 55418 w 1814945"/>
              <a:gd name="connsiteY7" fmla="*/ 1239916 h 1990615"/>
              <a:gd name="connsiteX8" fmla="*/ 41563 w 1814945"/>
              <a:gd name="connsiteY8" fmla="*/ 1281480 h 1990615"/>
              <a:gd name="connsiteX9" fmla="*/ 27709 w 1814945"/>
              <a:gd name="connsiteY9" fmla="*/ 1364607 h 1990615"/>
              <a:gd name="connsiteX10" fmla="*/ 13854 w 1814945"/>
              <a:gd name="connsiteY10" fmla="*/ 1406171 h 1990615"/>
              <a:gd name="connsiteX11" fmla="*/ 0 w 1814945"/>
              <a:gd name="connsiteY11" fmla="*/ 1461589 h 1990615"/>
              <a:gd name="connsiteX12" fmla="*/ 13854 w 1814945"/>
              <a:gd name="connsiteY12" fmla="*/ 1724825 h 1990615"/>
              <a:gd name="connsiteX13" fmla="*/ 55418 w 1814945"/>
              <a:gd name="connsiteY13" fmla="*/ 1821807 h 1990615"/>
              <a:gd name="connsiteX14" fmla="*/ 96982 w 1814945"/>
              <a:gd name="connsiteY14" fmla="*/ 1849516 h 1990615"/>
              <a:gd name="connsiteX15" fmla="*/ 138545 w 1814945"/>
              <a:gd name="connsiteY15" fmla="*/ 1863371 h 1990615"/>
              <a:gd name="connsiteX16" fmla="*/ 263236 w 1814945"/>
              <a:gd name="connsiteY16" fmla="*/ 1877225 h 1990615"/>
              <a:gd name="connsiteX17" fmla="*/ 374072 w 1814945"/>
              <a:gd name="connsiteY17" fmla="*/ 1918789 h 1990615"/>
              <a:gd name="connsiteX18" fmla="*/ 443345 w 1814945"/>
              <a:gd name="connsiteY18" fmla="*/ 1974207 h 1990615"/>
              <a:gd name="connsiteX19" fmla="*/ 512618 w 1814945"/>
              <a:gd name="connsiteY19" fmla="*/ 1988062 h 1990615"/>
              <a:gd name="connsiteX20" fmla="*/ 734291 w 1814945"/>
              <a:gd name="connsiteY20" fmla="*/ 1974207 h 1990615"/>
              <a:gd name="connsiteX21" fmla="*/ 817418 w 1814945"/>
              <a:gd name="connsiteY21" fmla="*/ 1918789 h 1990615"/>
              <a:gd name="connsiteX22" fmla="*/ 858982 w 1814945"/>
              <a:gd name="connsiteY22" fmla="*/ 1904935 h 1990615"/>
              <a:gd name="connsiteX23" fmla="*/ 928254 w 1814945"/>
              <a:gd name="connsiteY23" fmla="*/ 1863371 h 1990615"/>
              <a:gd name="connsiteX24" fmla="*/ 969818 w 1814945"/>
              <a:gd name="connsiteY24" fmla="*/ 1835662 h 1990615"/>
              <a:gd name="connsiteX25" fmla="*/ 1025236 w 1814945"/>
              <a:gd name="connsiteY25" fmla="*/ 1807953 h 1990615"/>
              <a:gd name="connsiteX26" fmla="*/ 1149927 w 1814945"/>
              <a:gd name="connsiteY26" fmla="*/ 1752535 h 1990615"/>
              <a:gd name="connsiteX27" fmla="*/ 1233054 w 1814945"/>
              <a:gd name="connsiteY27" fmla="*/ 1683262 h 1990615"/>
              <a:gd name="connsiteX28" fmla="*/ 1274618 w 1814945"/>
              <a:gd name="connsiteY28" fmla="*/ 1655553 h 1990615"/>
              <a:gd name="connsiteX29" fmla="*/ 1371600 w 1814945"/>
              <a:gd name="connsiteY29" fmla="*/ 1586280 h 1990615"/>
              <a:gd name="connsiteX30" fmla="*/ 1454727 w 1814945"/>
              <a:gd name="connsiteY30" fmla="*/ 1517007 h 1990615"/>
              <a:gd name="connsiteX31" fmla="*/ 1524000 w 1814945"/>
              <a:gd name="connsiteY31" fmla="*/ 1433880 h 1990615"/>
              <a:gd name="connsiteX32" fmla="*/ 1551709 w 1814945"/>
              <a:gd name="connsiteY32" fmla="*/ 1378462 h 1990615"/>
              <a:gd name="connsiteX33" fmla="*/ 1565563 w 1814945"/>
              <a:gd name="connsiteY33" fmla="*/ 1323044 h 1990615"/>
              <a:gd name="connsiteX34" fmla="*/ 1593272 w 1814945"/>
              <a:gd name="connsiteY34" fmla="*/ 1267625 h 1990615"/>
              <a:gd name="connsiteX35" fmla="*/ 1620982 w 1814945"/>
              <a:gd name="connsiteY35" fmla="*/ 1198353 h 1990615"/>
              <a:gd name="connsiteX36" fmla="*/ 1648691 w 1814945"/>
              <a:gd name="connsiteY36" fmla="*/ 1087516 h 1990615"/>
              <a:gd name="connsiteX37" fmla="*/ 1662545 w 1814945"/>
              <a:gd name="connsiteY37" fmla="*/ 1045953 h 1990615"/>
              <a:gd name="connsiteX38" fmla="*/ 1704109 w 1814945"/>
              <a:gd name="connsiteY38" fmla="*/ 1018244 h 1990615"/>
              <a:gd name="connsiteX39" fmla="*/ 1717963 w 1814945"/>
              <a:gd name="connsiteY39" fmla="*/ 893553 h 1990615"/>
              <a:gd name="connsiteX40" fmla="*/ 1801091 w 1814945"/>
              <a:gd name="connsiteY40" fmla="*/ 755007 h 1990615"/>
              <a:gd name="connsiteX41" fmla="*/ 1814945 w 1814945"/>
              <a:gd name="connsiteY41" fmla="*/ 713444 h 1990615"/>
              <a:gd name="connsiteX42" fmla="*/ 1787236 w 1814945"/>
              <a:gd name="connsiteY42" fmla="*/ 588753 h 1990615"/>
              <a:gd name="connsiteX43" fmla="*/ 1773382 w 1814945"/>
              <a:gd name="connsiteY43" fmla="*/ 422498 h 1990615"/>
              <a:gd name="connsiteX44" fmla="*/ 1704109 w 1814945"/>
              <a:gd name="connsiteY44" fmla="*/ 297807 h 1990615"/>
              <a:gd name="connsiteX45" fmla="*/ 1662545 w 1814945"/>
              <a:gd name="connsiteY45" fmla="*/ 214680 h 1990615"/>
              <a:gd name="connsiteX46" fmla="*/ 1620982 w 1814945"/>
              <a:gd name="connsiteY46" fmla="*/ 186971 h 1990615"/>
              <a:gd name="connsiteX47" fmla="*/ 1551709 w 1814945"/>
              <a:gd name="connsiteY47" fmla="*/ 131553 h 1990615"/>
              <a:gd name="connsiteX48" fmla="*/ 1440872 w 1814945"/>
              <a:gd name="connsiteY48" fmla="*/ 117698 h 1990615"/>
              <a:gd name="connsiteX49" fmla="*/ 1371600 w 1814945"/>
              <a:gd name="connsiteY49" fmla="*/ 103844 h 1990615"/>
              <a:gd name="connsiteX50" fmla="*/ 1288472 w 1814945"/>
              <a:gd name="connsiteY50" fmla="*/ 48425 h 1990615"/>
              <a:gd name="connsiteX51" fmla="*/ 1246909 w 1814945"/>
              <a:gd name="connsiteY51" fmla="*/ 20716 h 1990615"/>
              <a:gd name="connsiteX52" fmla="*/ 1205345 w 1814945"/>
              <a:gd name="connsiteY52" fmla="*/ 6862 h 1990615"/>
              <a:gd name="connsiteX53" fmla="*/ 1122218 w 1814945"/>
              <a:gd name="connsiteY53" fmla="*/ 20716 h 1990615"/>
              <a:gd name="connsiteX54" fmla="*/ 1039091 w 1814945"/>
              <a:gd name="connsiteY54" fmla="*/ 76135 h 1990615"/>
              <a:gd name="connsiteX55" fmla="*/ 942109 w 1814945"/>
              <a:gd name="connsiteY55" fmla="*/ 76135 h 199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814945" h="1990615">
                <a:moveTo>
                  <a:pt x="942109" y="76135"/>
                </a:moveTo>
                <a:cubicBezTo>
                  <a:pt x="786776" y="283243"/>
                  <a:pt x="1004388" y="0"/>
                  <a:pt x="526472" y="477916"/>
                </a:cubicBezTo>
                <a:cubicBezTo>
                  <a:pt x="502924" y="501464"/>
                  <a:pt x="492865" y="535878"/>
                  <a:pt x="471054" y="561044"/>
                </a:cubicBezTo>
                <a:cubicBezTo>
                  <a:pt x="406436" y="635603"/>
                  <a:pt x="342342" y="675575"/>
                  <a:pt x="290945" y="755007"/>
                </a:cubicBezTo>
                <a:cubicBezTo>
                  <a:pt x="251850" y="815427"/>
                  <a:pt x="187166" y="927902"/>
                  <a:pt x="152400" y="1004389"/>
                </a:cubicBezTo>
                <a:cubicBezTo>
                  <a:pt x="142109" y="1027030"/>
                  <a:pt x="131837" y="1049841"/>
                  <a:pt x="124691" y="1073662"/>
                </a:cubicBezTo>
                <a:cubicBezTo>
                  <a:pt x="117924" y="1096217"/>
                  <a:pt x="118283" y="1120595"/>
                  <a:pt x="110836" y="1142935"/>
                </a:cubicBezTo>
                <a:cubicBezTo>
                  <a:pt x="86546" y="1215805"/>
                  <a:pt x="85823" y="1179106"/>
                  <a:pt x="55418" y="1239916"/>
                </a:cubicBezTo>
                <a:cubicBezTo>
                  <a:pt x="48887" y="1252978"/>
                  <a:pt x="46181" y="1267625"/>
                  <a:pt x="41563" y="1281480"/>
                </a:cubicBezTo>
                <a:cubicBezTo>
                  <a:pt x="36945" y="1309189"/>
                  <a:pt x="33803" y="1337185"/>
                  <a:pt x="27709" y="1364607"/>
                </a:cubicBezTo>
                <a:cubicBezTo>
                  <a:pt x="24541" y="1378863"/>
                  <a:pt x="17866" y="1392129"/>
                  <a:pt x="13854" y="1406171"/>
                </a:cubicBezTo>
                <a:cubicBezTo>
                  <a:pt x="8623" y="1424480"/>
                  <a:pt x="4618" y="1443116"/>
                  <a:pt x="0" y="1461589"/>
                </a:cubicBezTo>
                <a:cubicBezTo>
                  <a:pt x="4618" y="1549334"/>
                  <a:pt x="6242" y="1637289"/>
                  <a:pt x="13854" y="1724825"/>
                </a:cubicBezTo>
                <a:cubicBezTo>
                  <a:pt x="16882" y="1759650"/>
                  <a:pt x="30146" y="1796535"/>
                  <a:pt x="55418" y="1821807"/>
                </a:cubicBezTo>
                <a:cubicBezTo>
                  <a:pt x="67192" y="1833581"/>
                  <a:pt x="82089" y="1842069"/>
                  <a:pt x="96982" y="1849516"/>
                </a:cubicBezTo>
                <a:cubicBezTo>
                  <a:pt x="110044" y="1856047"/>
                  <a:pt x="124140" y="1860970"/>
                  <a:pt x="138545" y="1863371"/>
                </a:cubicBezTo>
                <a:cubicBezTo>
                  <a:pt x="179795" y="1870246"/>
                  <a:pt x="221672" y="1872607"/>
                  <a:pt x="263236" y="1877225"/>
                </a:cubicBezTo>
                <a:cubicBezTo>
                  <a:pt x="311973" y="1889410"/>
                  <a:pt x="330602" y="1889810"/>
                  <a:pt x="374072" y="1918789"/>
                </a:cubicBezTo>
                <a:cubicBezTo>
                  <a:pt x="417545" y="1947771"/>
                  <a:pt x="385829" y="1952638"/>
                  <a:pt x="443345" y="1974207"/>
                </a:cubicBezTo>
                <a:cubicBezTo>
                  <a:pt x="465394" y="1982475"/>
                  <a:pt x="489527" y="1983444"/>
                  <a:pt x="512618" y="1988062"/>
                </a:cubicBezTo>
                <a:cubicBezTo>
                  <a:pt x="586509" y="1983444"/>
                  <a:pt x="662097" y="1990615"/>
                  <a:pt x="734291" y="1974207"/>
                </a:cubicBezTo>
                <a:cubicBezTo>
                  <a:pt x="766765" y="1966827"/>
                  <a:pt x="785825" y="1929320"/>
                  <a:pt x="817418" y="1918789"/>
                </a:cubicBezTo>
                <a:lnTo>
                  <a:pt x="858982" y="1904935"/>
                </a:lnTo>
                <a:cubicBezTo>
                  <a:pt x="913103" y="1850812"/>
                  <a:pt x="856315" y="1899340"/>
                  <a:pt x="928254" y="1863371"/>
                </a:cubicBezTo>
                <a:cubicBezTo>
                  <a:pt x="943147" y="1855924"/>
                  <a:pt x="955361" y="1843923"/>
                  <a:pt x="969818" y="1835662"/>
                </a:cubicBezTo>
                <a:cubicBezTo>
                  <a:pt x="987750" y="1825415"/>
                  <a:pt x="1006363" y="1816341"/>
                  <a:pt x="1025236" y="1807953"/>
                </a:cubicBezTo>
                <a:cubicBezTo>
                  <a:pt x="1092035" y="1778265"/>
                  <a:pt x="1090244" y="1786640"/>
                  <a:pt x="1149927" y="1752535"/>
                </a:cubicBezTo>
                <a:cubicBezTo>
                  <a:pt x="1215596" y="1715009"/>
                  <a:pt x="1170535" y="1735361"/>
                  <a:pt x="1233054" y="1683262"/>
                </a:cubicBezTo>
                <a:cubicBezTo>
                  <a:pt x="1245846" y="1672602"/>
                  <a:pt x="1261826" y="1666213"/>
                  <a:pt x="1274618" y="1655553"/>
                </a:cubicBezTo>
                <a:cubicBezTo>
                  <a:pt x="1358871" y="1585343"/>
                  <a:pt x="1269053" y="1637553"/>
                  <a:pt x="1371600" y="1586280"/>
                </a:cubicBezTo>
                <a:cubicBezTo>
                  <a:pt x="1426224" y="1504343"/>
                  <a:pt x="1365241" y="1580925"/>
                  <a:pt x="1454727" y="1517007"/>
                </a:cubicBezTo>
                <a:cubicBezTo>
                  <a:pt x="1482396" y="1497244"/>
                  <a:pt x="1507238" y="1463214"/>
                  <a:pt x="1524000" y="1433880"/>
                </a:cubicBezTo>
                <a:cubicBezTo>
                  <a:pt x="1534247" y="1415948"/>
                  <a:pt x="1542473" y="1396935"/>
                  <a:pt x="1551709" y="1378462"/>
                </a:cubicBezTo>
                <a:cubicBezTo>
                  <a:pt x="1556327" y="1359989"/>
                  <a:pt x="1558877" y="1340873"/>
                  <a:pt x="1565563" y="1323044"/>
                </a:cubicBezTo>
                <a:cubicBezTo>
                  <a:pt x="1572815" y="1303706"/>
                  <a:pt x="1584884" y="1286498"/>
                  <a:pt x="1593272" y="1267625"/>
                </a:cubicBezTo>
                <a:cubicBezTo>
                  <a:pt x="1603373" y="1244899"/>
                  <a:pt x="1612250" y="1221639"/>
                  <a:pt x="1620982" y="1198353"/>
                </a:cubicBezTo>
                <a:cubicBezTo>
                  <a:pt x="1644730" y="1135026"/>
                  <a:pt x="1628025" y="1170179"/>
                  <a:pt x="1648691" y="1087516"/>
                </a:cubicBezTo>
                <a:cubicBezTo>
                  <a:pt x="1652233" y="1073348"/>
                  <a:pt x="1653422" y="1057357"/>
                  <a:pt x="1662545" y="1045953"/>
                </a:cubicBezTo>
                <a:cubicBezTo>
                  <a:pt x="1672947" y="1032951"/>
                  <a:pt x="1690254" y="1027480"/>
                  <a:pt x="1704109" y="1018244"/>
                </a:cubicBezTo>
                <a:cubicBezTo>
                  <a:pt x="1708727" y="976680"/>
                  <a:pt x="1707188" y="933960"/>
                  <a:pt x="1717963" y="893553"/>
                </a:cubicBezTo>
                <a:cubicBezTo>
                  <a:pt x="1732278" y="839872"/>
                  <a:pt x="1768946" y="797866"/>
                  <a:pt x="1801091" y="755007"/>
                </a:cubicBezTo>
                <a:cubicBezTo>
                  <a:pt x="1805709" y="741153"/>
                  <a:pt x="1814945" y="728048"/>
                  <a:pt x="1814945" y="713444"/>
                </a:cubicBezTo>
                <a:cubicBezTo>
                  <a:pt x="1814945" y="695850"/>
                  <a:pt x="1792581" y="610131"/>
                  <a:pt x="1787236" y="588753"/>
                </a:cubicBezTo>
                <a:cubicBezTo>
                  <a:pt x="1782618" y="533335"/>
                  <a:pt x="1780732" y="477621"/>
                  <a:pt x="1773382" y="422498"/>
                </a:cubicBezTo>
                <a:cubicBezTo>
                  <a:pt x="1764099" y="352872"/>
                  <a:pt x="1733187" y="385036"/>
                  <a:pt x="1704109" y="297807"/>
                </a:cubicBezTo>
                <a:cubicBezTo>
                  <a:pt x="1692841" y="264003"/>
                  <a:pt x="1689401" y="241537"/>
                  <a:pt x="1662545" y="214680"/>
                </a:cubicBezTo>
                <a:cubicBezTo>
                  <a:pt x="1650771" y="202906"/>
                  <a:pt x="1633984" y="197373"/>
                  <a:pt x="1620982" y="186971"/>
                </a:cubicBezTo>
                <a:cubicBezTo>
                  <a:pt x="1597255" y="167989"/>
                  <a:pt x="1584055" y="140375"/>
                  <a:pt x="1551709" y="131553"/>
                </a:cubicBezTo>
                <a:cubicBezTo>
                  <a:pt x="1515788" y="121756"/>
                  <a:pt x="1477672" y="123360"/>
                  <a:pt x="1440872" y="117698"/>
                </a:cubicBezTo>
                <a:cubicBezTo>
                  <a:pt x="1417598" y="114117"/>
                  <a:pt x="1394691" y="108462"/>
                  <a:pt x="1371600" y="103844"/>
                </a:cubicBezTo>
                <a:cubicBezTo>
                  <a:pt x="1322898" y="30790"/>
                  <a:pt x="1371974" y="84212"/>
                  <a:pt x="1288472" y="48425"/>
                </a:cubicBezTo>
                <a:cubicBezTo>
                  <a:pt x="1273167" y="41866"/>
                  <a:pt x="1261802" y="28162"/>
                  <a:pt x="1246909" y="20716"/>
                </a:cubicBezTo>
                <a:cubicBezTo>
                  <a:pt x="1233847" y="14185"/>
                  <a:pt x="1219200" y="11480"/>
                  <a:pt x="1205345" y="6862"/>
                </a:cubicBezTo>
                <a:cubicBezTo>
                  <a:pt x="1177636" y="11480"/>
                  <a:pt x="1148148" y="9912"/>
                  <a:pt x="1122218" y="20716"/>
                </a:cubicBezTo>
                <a:cubicBezTo>
                  <a:pt x="1091477" y="33525"/>
                  <a:pt x="1115291" y="219299"/>
                  <a:pt x="1039091" y="76135"/>
                </a:cubicBezTo>
                <a:lnTo>
                  <a:pt x="942109" y="76135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</a:t>
            </a:r>
            <a:r>
              <a:rPr lang="fr-FR" b="1" u="sng" dirty="0" err="1" smtClean="0"/>
              <a:t>Red</a:t>
            </a:r>
            <a:r>
              <a:rPr lang="fr-FR" b="1" u="sng" dirty="0" smtClean="0"/>
              <a:t> Black (Exemple)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2357422" y="2143116"/>
            <a:ext cx="544473" cy="4701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13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5786446" y="2958892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10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6357950" y="2173074"/>
            <a:ext cx="544473" cy="4701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13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35" name="Connecteur droit 34"/>
          <p:cNvCxnSpPr>
            <a:stCxn id="33" idx="2"/>
            <a:endCxn id="32" idx="0"/>
          </p:cNvCxnSpPr>
          <p:nvPr/>
        </p:nvCxnSpPr>
        <p:spPr>
          <a:xfrm rot="10800000" flipV="1">
            <a:off x="6058684" y="2408128"/>
            <a:ext cx="299267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lipse 35"/>
          <p:cNvSpPr/>
          <p:nvPr/>
        </p:nvSpPr>
        <p:spPr>
          <a:xfrm>
            <a:off x="1701555" y="4937529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10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37" name="Ellipse 36"/>
          <p:cNvSpPr/>
          <p:nvPr/>
        </p:nvSpPr>
        <p:spPr>
          <a:xfrm>
            <a:off x="2273059" y="4151711"/>
            <a:ext cx="544473" cy="4701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13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38" name="Connecteur droit 37"/>
          <p:cNvCxnSpPr>
            <a:stCxn id="37" idx="2"/>
            <a:endCxn id="36" idx="0"/>
          </p:cNvCxnSpPr>
          <p:nvPr/>
        </p:nvCxnSpPr>
        <p:spPr>
          <a:xfrm rot="10800000" flipV="1">
            <a:off x="1973793" y="4386765"/>
            <a:ext cx="299267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lipse 38"/>
          <p:cNvSpPr/>
          <p:nvPr/>
        </p:nvSpPr>
        <p:spPr>
          <a:xfrm>
            <a:off x="1045099" y="5886963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5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41" name="Connecteur droit 40"/>
          <p:cNvCxnSpPr>
            <a:stCxn id="36" idx="2"/>
            <a:endCxn id="39" idx="0"/>
          </p:cNvCxnSpPr>
          <p:nvPr/>
        </p:nvCxnSpPr>
        <p:spPr>
          <a:xfrm rot="10800000" flipV="1">
            <a:off x="1317337" y="5172583"/>
            <a:ext cx="384219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Ellipse 43"/>
          <p:cNvSpPr/>
          <p:nvPr/>
        </p:nvSpPr>
        <p:spPr>
          <a:xfrm>
            <a:off x="6099229" y="5000636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5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45" name="Ellipse 44"/>
          <p:cNvSpPr/>
          <p:nvPr/>
        </p:nvSpPr>
        <p:spPr>
          <a:xfrm>
            <a:off x="6670733" y="4214818"/>
            <a:ext cx="544473" cy="4701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10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46" name="Connecteur droit 45"/>
          <p:cNvCxnSpPr>
            <a:stCxn id="45" idx="2"/>
            <a:endCxn id="44" idx="0"/>
          </p:cNvCxnSpPr>
          <p:nvPr/>
        </p:nvCxnSpPr>
        <p:spPr>
          <a:xfrm rot="10800000" flipV="1">
            <a:off x="6371467" y="4449872"/>
            <a:ext cx="299267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lipse 46"/>
          <p:cNvSpPr/>
          <p:nvPr/>
        </p:nvSpPr>
        <p:spPr>
          <a:xfrm>
            <a:off x="7313675" y="5000636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13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49" name="Connecteur droit 48"/>
          <p:cNvCxnSpPr>
            <a:stCxn id="45" idx="6"/>
            <a:endCxn id="47" idx="0"/>
          </p:cNvCxnSpPr>
          <p:nvPr/>
        </p:nvCxnSpPr>
        <p:spPr>
          <a:xfrm>
            <a:off x="7215206" y="4449872"/>
            <a:ext cx="370706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143240" y="5000636"/>
            <a:ext cx="214314" cy="214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3" name="Connecteur droit 52"/>
          <p:cNvCxnSpPr>
            <a:stCxn id="37" idx="6"/>
            <a:endCxn id="51" idx="0"/>
          </p:cNvCxnSpPr>
          <p:nvPr/>
        </p:nvCxnSpPr>
        <p:spPr>
          <a:xfrm>
            <a:off x="2817532" y="4386765"/>
            <a:ext cx="432865" cy="6138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Flèche droite 53"/>
          <p:cNvSpPr/>
          <p:nvPr/>
        </p:nvSpPr>
        <p:spPr>
          <a:xfrm>
            <a:off x="4357686" y="4929198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ZoneTexte 54"/>
          <p:cNvSpPr txBox="1"/>
          <p:nvPr/>
        </p:nvSpPr>
        <p:spPr>
          <a:xfrm>
            <a:off x="4214810" y="5214950"/>
            <a:ext cx="982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Rotation</a:t>
            </a:r>
            <a:endParaRPr lang="fr-FR" dirty="0"/>
          </a:p>
        </p:txBody>
      </p:sp>
      <p:sp>
        <p:nvSpPr>
          <p:cNvPr id="56" name="ZoneTexte 55"/>
          <p:cNvSpPr txBox="1"/>
          <p:nvPr/>
        </p:nvSpPr>
        <p:spPr>
          <a:xfrm>
            <a:off x="3428992" y="4000504"/>
            <a:ext cx="2733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Couleur du frère de P= noir</a:t>
            </a:r>
          </a:p>
          <a:p>
            <a:r>
              <a:rPr lang="fr-FR" dirty="0" smtClean="0"/>
              <a:t>Et X = fg(P)</a:t>
            </a:r>
            <a:endParaRPr lang="fr-FR" dirty="0"/>
          </a:p>
        </p:txBody>
      </p:sp>
      <p:sp>
        <p:nvSpPr>
          <p:cNvPr id="58" name="ZoneTexte 57"/>
          <p:cNvSpPr txBox="1"/>
          <p:nvPr/>
        </p:nvSpPr>
        <p:spPr>
          <a:xfrm>
            <a:off x="1643042" y="585789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59" name="ZoneTexte 58"/>
          <p:cNvSpPr txBox="1"/>
          <p:nvPr/>
        </p:nvSpPr>
        <p:spPr>
          <a:xfrm>
            <a:off x="1357290" y="471488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60" name="ZoneTexte 59"/>
          <p:cNvSpPr txBox="1"/>
          <p:nvPr/>
        </p:nvSpPr>
        <p:spPr>
          <a:xfrm>
            <a:off x="928662" y="2143116"/>
            <a:ext cx="1129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Insérer 13</a:t>
            </a:r>
            <a:endParaRPr lang="fr-FR" b="1" dirty="0"/>
          </a:p>
        </p:txBody>
      </p:sp>
      <p:sp>
        <p:nvSpPr>
          <p:cNvPr id="61" name="ZoneTexte 60"/>
          <p:cNvSpPr txBox="1"/>
          <p:nvPr/>
        </p:nvSpPr>
        <p:spPr>
          <a:xfrm>
            <a:off x="4143372" y="2143116"/>
            <a:ext cx="1129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Insérer 10</a:t>
            </a:r>
            <a:endParaRPr lang="fr-FR" b="1" dirty="0"/>
          </a:p>
        </p:txBody>
      </p:sp>
      <p:sp>
        <p:nvSpPr>
          <p:cNvPr id="62" name="ZoneTexte 61"/>
          <p:cNvSpPr txBox="1"/>
          <p:nvPr/>
        </p:nvSpPr>
        <p:spPr>
          <a:xfrm>
            <a:off x="928662" y="3357562"/>
            <a:ext cx="102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Insérer 5</a:t>
            </a:r>
            <a:endParaRPr lang="fr-FR" b="1" dirty="0"/>
          </a:p>
        </p:txBody>
      </p:sp>
      <p:sp>
        <p:nvSpPr>
          <p:cNvPr id="3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Rouge et Noir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9" grpId="0" animBg="1"/>
      <p:bldP spid="32" grpId="0" animBg="1"/>
      <p:bldP spid="33" grpId="0" animBg="1"/>
      <p:bldP spid="36" grpId="0" animBg="1"/>
      <p:bldP spid="37" grpId="0" animBg="1"/>
      <p:bldP spid="39" grpId="0" animBg="1"/>
      <p:bldP spid="44" grpId="0" animBg="1"/>
      <p:bldP spid="45" grpId="0" animBg="1"/>
      <p:bldP spid="47" grpId="0" animBg="1"/>
      <p:bldP spid="51" grpId="0" animBg="1"/>
      <p:bldP spid="54" grpId="0" animBg="1"/>
      <p:bldP spid="55" grpId="0"/>
      <p:bldP spid="56" grpId="0"/>
      <p:bldP spid="58" grpId="0"/>
      <p:bldP spid="59" grpId="0"/>
      <p:bldP spid="60" grpId="0"/>
      <p:bldP spid="61" grpId="0"/>
      <p:bldP spid="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rme libre 41"/>
          <p:cNvSpPr/>
          <p:nvPr/>
        </p:nvSpPr>
        <p:spPr>
          <a:xfrm>
            <a:off x="42411" y="3571876"/>
            <a:ext cx="1814945" cy="1990615"/>
          </a:xfrm>
          <a:custGeom>
            <a:avLst/>
            <a:gdLst>
              <a:gd name="connsiteX0" fmla="*/ 942109 w 1814945"/>
              <a:gd name="connsiteY0" fmla="*/ 76135 h 1990615"/>
              <a:gd name="connsiteX1" fmla="*/ 526472 w 1814945"/>
              <a:gd name="connsiteY1" fmla="*/ 477916 h 1990615"/>
              <a:gd name="connsiteX2" fmla="*/ 471054 w 1814945"/>
              <a:gd name="connsiteY2" fmla="*/ 561044 h 1990615"/>
              <a:gd name="connsiteX3" fmla="*/ 290945 w 1814945"/>
              <a:gd name="connsiteY3" fmla="*/ 755007 h 1990615"/>
              <a:gd name="connsiteX4" fmla="*/ 152400 w 1814945"/>
              <a:gd name="connsiteY4" fmla="*/ 1004389 h 1990615"/>
              <a:gd name="connsiteX5" fmla="*/ 124691 w 1814945"/>
              <a:gd name="connsiteY5" fmla="*/ 1073662 h 1990615"/>
              <a:gd name="connsiteX6" fmla="*/ 110836 w 1814945"/>
              <a:gd name="connsiteY6" fmla="*/ 1142935 h 1990615"/>
              <a:gd name="connsiteX7" fmla="*/ 55418 w 1814945"/>
              <a:gd name="connsiteY7" fmla="*/ 1239916 h 1990615"/>
              <a:gd name="connsiteX8" fmla="*/ 41563 w 1814945"/>
              <a:gd name="connsiteY8" fmla="*/ 1281480 h 1990615"/>
              <a:gd name="connsiteX9" fmla="*/ 27709 w 1814945"/>
              <a:gd name="connsiteY9" fmla="*/ 1364607 h 1990615"/>
              <a:gd name="connsiteX10" fmla="*/ 13854 w 1814945"/>
              <a:gd name="connsiteY10" fmla="*/ 1406171 h 1990615"/>
              <a:gd name="connsiteX11" fmla="*/ 0 w 1814945"/>
              <a:gd name="connsiteY11" fmla="*/ 1461589 h 1990615"/>
              <a:gd name="connsiteX12" fmla="*/ 13854 w 1814945"/>
              <a:gd name="connsiteY12" fmla="*/ 1724825 h 1990615"/>
              <a:gd name="connsiteX13" fmla="*/ 55418 w 1814945"/>
              <a:gd name="connsiteY13" fmla="*/ 1821807 h 1990615"/>
              <a:gd name="connsiteX14" fmla="*/ 96982 w 1814945"/>
              <a:gd name="connsiteY14" fmla="*/ 1849516 h 1990615"/>
              <a:gd name="connsiteX15" fmla="*/ 138545 w 1814945"/>
              <a:gd name="connsiteY15" fmla="*/ 1863371 h 1990615"/>
              <a:gd name="connsiteX16" fmla="*/ 263236 w 1814945"/>
              <a:gd name="connsiteY16" fmla="*/ 1877225 h 1990615"/>
              <a:gd name="connsiteX17" fmla="*/ 374072 w 1814945"/>
              <a:gd name="connsiteY17" fmla="*/ 1918789 h 1990615"/>
              <a:gd name="connsiteX18" fmla="*/ 443345 w 1814945"/>
              <a:gd name="connsiteY18" fmla="*/ 1974207 h 1990615"/>
              <a:gd name="connsiteX19" fmla="*/ 512618 w 1814945"/>
              <a:gd name="connsiteY19" fmla="*/ 1988062 h 1990615"/>
              <a:gd name="connsiteX20" fmla="*/ 734291 w 1814945"/>
              <a:gd name="connsiteY20" fmla="*/ 1974207 h 1990615"/>
              <a:gd name="connsiteX21" fmla="*/ 817418 w 1814945"/>
              <a:gd name="connsiteY21" fmla="*/ 1918789 h 1990615"/>
              <a:gd name="connsiteX22" fmla="*/ 858982 w 1814945"/>
              <a:gd name="connsiteY22" fmla="*/ 1904935 h 1990615"/>
              <a:gd name="connsiteX23" fmla="*/ 928254 w 1814945"/>
              <a:gd name="connsiteY23" fmla="*/ 1863371 h 1990615"/>
              <a:gd name="connsiteX24" fmla="*/ 969818 w 1814945"/>
              <a:gd name="connsiteY24" fmla="*/ 1835662 h 1990615"/>
              <a:gd name="connsiteX25" fmla="*/ 1025236 w 1814945"/>
              <a:gd name="connsiteY25" fmla="*/ 1807953 h 1990615"/>
              <a:gd name="connsiteX26" fmla="*/ 1149927 w 1814945"/>
              <a:gd name="connsiteY26" fmla="*/ 1752535 h 1990615"/>
              <a:gd name="connsiteX27" fmla="*/ 1233054 w 1814945"/>
              <a:gd name="connsiteY27" fmla="*/ 1683262 h 1990615"/>
              <a:gd name="connsiteX28" fmla="*/ 1274618 w 1814945"/>
              <a:gd name="connsiteY28" fmla="*/ 1655553 h 1990615"/>
              <a:gd name="connsiteX29" fmla="*/ 1371600 w 1814945"/>
              <a:gd name="connsiteY29" fmla="*/ 1586280 h 1990615"/>
              <a:gd name="connsiteX30" fmla="*/ 1454727 w 1814945"/>
              <a:gd name="connsiteY30" fmla="*/ 1517007 h 1990615"/>
              <a:gd name="connsiteX31" fmla="*/ 1524000 w 1814945"/>
              <a:gd name="connsiteY31" fmla="*/ 1433880 h 1990615"/>
              <a:gd name="connsiteX32" fmla="*/ 1551709 w 1814945"/>
              <a:gd name="connsiteY32" fmla="*/ 1378462 h 1990615"/>
              <a:gd name="connsiteX33" fmla="*/ 1565563 w 1814945"/>
              <a:gd name="connsiteY33" fmla="*/ 1323044 h 1990615"/>
              <a:gd name="connsiteX34" fmla="*/ 1593272 w 1814945"/>
              <a:gd name="connsiteY34" fmla="*/ 1267625 h 1990615"/>
              <a:gd name="connsiteX35" fmla="*/ 1620982 w 1814945"/>
              <a:gd name="connsiteY35" fmla="*/ 1198353 h 1990615"/>
              <a:gd name="connsiteX36" fmla="*/ 1648691 w 1814945"/>
              <a:gd name="connsiteY36" fmla="*/ 1087516 h 1990615"/>
              <a:gd name="connsiteX37" fmla="*/ 1662545 w 1814945"/>
              <a:gd name="connsiteY37" fmla="*/ 1045953 h 1990615"/>
              <a:gd name="connsiteX38" fmla="*/ 1704109 w 1814945"/>
              <a:gd name="connsiteY38" fmla="*/ 1018244 h 1990615"/>
              <a:gd name="connsiteX39" fmla="*/ 1717963 w 1814945"/>
              <a:gd name="connsiteY39" fmla="*/ 893553 h 1990615"/>
              <a:gd name="connsiteX40" fmla="*/ 1801091 w 1814945"/>
              <a:gd name="connsiteY40" fmla="*/ 755007 h 1990615"/>
              <a:gd name="connsiteX41" fmla="*/ 1814945 w 1814945"/>
              <a:gd name="connsiteY41" fmla="*/ 713444 h 1990615"/>
              <a:gd name="connsiteX42" fmla="*/ 1787236 w 1814945"/>
              <a:gd name="connsiteY42" fmla="*/ 588753 h 1990615"/>
              <a:gd name="connsiteX43" fmla="*/ 1773382 w 1814945"/>
              <a:gd name="connsiteY43" fmla="*/ 422498 h 1990615"/>
              <a:gd name="connsiteX44" fmla="*/ 1704109 w 1814945"/>
              <a:gd name="connsiteY44" fmla="*/ 297807 h 1990615"/>
              <a:gd name="connsiteX45" fmla="*/ 1662545 w 1814945"/>
              <a:gd name="connsiteY45" fmla="*/ 214680 h 1990615"/>
              <a:gd name="connsiteX46" fmla="*/ 1620982 w 1814945"/>
              <a:gd name="connsiteY46" fmla="*/ 186971 h 1990615"/>
              <a:gd name="connsiteX47" fmla="*/ 1551709 w 1814945"/>
              <a:gd name="connsiteY47" fmla="*/ 131553 h 1990615"/>
              <a:gd name="connsiteX48" fmla="*/ 1440872 w 1814945"/>
              <a:gd name="connsiteY48" fmla="*/ 117698 h 1990615"/>
              <a:gd name="connsiteX49" fmla="*/ 1371600 w 1814945"/>
              <a:gd name="connsiteY49" fmla="*/ 103844 h 1990615"/>
              <a:gd name="connsiteX50" fmla="*/ 1288472 w 1814945"/>
              <a:gd name="connsiteY50" fmla="*/ 48425 h 1990615"/>
              <a:gd name="connsiteX51" fmla="*/ 1246909 w 1814945"/>
              <a:gd name="connsiteY51" fmla="*/ 20716 h 1990615"/>
              <a:gd name="connsiteX52" fmla="*/ 1205345 w 1814945"/>
              <a:gd name="connsiteY52" fmla="*/ 6862 h 1990615"/>
              <a:gd name="connsiteX53" fmla="*/ 1122218 w 1814945"/>
              <a:gd name="connsiteY53" fmla="*/ 20716 h 1990615"/>
              <a:gd name="connsiteX54" fmla="*/ 1039091 w 1814945"/>
              <a:gd name="connsiteY54" fmla="*/ 76135 h 1990615"/>
              <a:gd name="connsiteX55" fmla="*/ 942109 w 1814945"/>
              <a:gd name="connsiteY55" fmla="*/ 76135 h 199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814945" h="1990615">
                <a:moveTo>
                  <a:pt x="942109" y="76135"/>
                </a:moveTo>
                <a:cubicBezTo>
                  <a:pt x="786776" y="283243"/>
                  <a:pt x="1004388" y="0"/>
                  <a:pt x="526472" y="477916"/>
                </a:cubicBezTo>
                <a:cubicBezTo>
                  <a:pt x="502924" y="501464"/>
                  <a:pt x="492865" y="535878"/>
                  <a:pt x="471054" y="561044"/>
                </a:cubicBezTo>
                <a:cubicBezTo>
                  <a:pt x="406436" y="635603"/>
                  <a:pt x="342342" y="675575"/>
                  <a:pt x="290945" y="755007"/>
                </a:cubicBezTo>
                <a:cubicBezTo>
                  <a:pt x="251850" y="815427"/>
                  <a:pt x="187166" y="927902"/>
                  <a:pt x="152400" y="1004389"/>
                </a:cubicBezTo>
                <a:cubicBezTo>
                  <a:pt x="142109" y="1027030"/>
                  <a:pt x="131837" y="1049841"/>
                  <a:pt x="124691" y="1073662"/>
                </a:cubicBezTo>
                <a:cubicBezTo>
                  <a:pt x="117924" y="1096217"/>
                  <a:pt x="118283" y="1120595"/>
                  <a:pt x="110836" y="1142935"/>
                </a:cubicBezTo>
                <a:cubicBezTo>
                  <a:pt x="86546" y="1215805"/>
                  <a:pt x="85823" y="1179106"/>
                  <a:pt x="55418" y="1239916"/>
                </a:cubicBezTo>
                <a:cubicBezTo>
                  <a:pt x="48887" y="1252978"/>
                  <a:pt x="46181" y="1267625"/>
                  <a:pt x="41563" y="1281480"/>
                </a:cubicBezTo>
                <a:cubicBezTo>
                  <a:pt x="36945" y="1309189"/>
                  <a:pt x="33803" y="1337185"/>
                  <a:pt x="27709" y="1364607"/>
                </a:cubicBezTo>
                <a:cubicBezTo>
                  <a:pt x="24541" y="1378863"/>
                  <a:pt x="17866" y="1392129"/>
                  <a:pt x="13854" y="1406171"/>
                </a:cubicBezTo>
                <a:cubicBezTo>
                  <a:pt x="8623" y="1424480"/>
                  <a:pt x="4618" y="1443116"/>
                  <a:pt x="0" y="1461589"/>
                </a:cubicBezTo>
                <a:cubicBezTo>
                  <a:pt x="4618" y="1549334"/>
                  <a:pt x="6242" y="1637289"/>
                  <a:pt x="13854" y="1724825"/>
                </a:cubicBezTo>
                <a:cubicBezTo>
                  <a:pt x="16882" y="1759650"/>
                  <a:pt x="30146" y="1796535"/>
                  <a:pt x="55418" y="1821807"/>
                </a:cubicBezTo>
                <a:cubicBezTo>
                  <a:pt x="67192" y="1833581"/>
                  <a:pt x="82089" y="1842069"/>
                  <a:pt x="96982" y="1849516"/>
                </a:cubicBezTo>
                <a:cubicBezTo>
                  <a:pt x="110044" y="1856047"/>
                  <a:pt x="124140" y="1860970"/>
                  <a:pt x="138545" y="1863371"/>
                </a:cubicBezTo>
                <a:cubicBezTo>
                  <a:pt x="179795" y="1870246"/>
                  <a:pt x="221672" y="1872607"/>
                  <a:pt x="263236" y="1877225"/>
                </a:cubicBezTo>
                <a:cubicBezTo>
                  <a:pt x="311973" y="1889410"/>
                  <a:pt x="330602" y="1889810"/>
                  <a:pt x="374072" y="1918789"/>
                </a:cubicBezTo>
                <a:cubicBezTo>
                  <a:pt x="417545" y="1947771"/>
                  <a:pt x="385829" y="1952638"/>
                  <a:pt x="443345" y="1974207"/>
                </a:cubicBezTo>
                <a:cubicBezTo>
                  <a:pt x="465394" y="1982475"/>
                  <a:pt x="489527" y="1983444"/>
                  <a:pt x="512618" y="1988062"/>
                </a:cubicBezTo>
                <a:cubicBezTo>
                  <a:pt x="586509" y="1983444"/>
                  <a:pt x="662097" y="1990615"/>
                  <a:pt x="734291" y="1974207"/>
                </a:cubicBezTo>
                <a:cubicBezTo>
                  <a:pt x="766765" y="1966827"/>
                  <a:pt x="785825" y="1929320"/>
                  <a:pt x="817418" y="1918789"/>
                </a:cubicBezTo>
                <a:lnTo>
                  <a:pt x="858982" y="1904935"/>
                </a:lnTo>
                <a:cubicBezTo>
                  <a:pt x="913103" y="1850812"/>
                  <a:pt x="856315" y="1899340"/>
                  <a:pt x="928254" y="1863371"/>
                </a:cubicBezTo>
                <a:cubicBezTo>
                  <a:pt x="943147" y="1855924"/>
                  <a:pt x="955361" y="1843923"/>
                  <a:pt x="969818" y="1835662"/>
                </a:cubicBezTo>
                <a:cubicBezTo>
                  <a:pt x="987750" y="1825415"/>
                  <a:pt x="1006363" y="1816341"/>
                  <a:pt x="1025236" y="1807953"/>
                </a:cubicBezTo>
                <a:cubicBezTo>
                  <a:pt x="1092035" y="1778265"/>
                  <a:pt x="1090244" y="1786640"/>
                  <a:pt x="1149927" y="1752535"/>
                </a:cubicBezTo>
                <a:cubicBezTo>
                  <a:pt x="1215596" y="1715009"/>
                  <a:pt x="1170535" y="1735361"/>
                  <a:pt x="1233054" y="1683262"/>
                </a:cubicBezTo>
                <a:cubicBezTo>
                  <a:pt x="1245846" y="1672602"/>
                  <a:pt x="1261826" y="1666213"/>
                  <a:pt x="1274618" y="1655553"/>
                </a:cubicBezTo>
                <a:cubicBezTo>
                  <a:pt x="1358871" y="1585343"/>
                  <a:pt x="1269053" y="1637553"/>
                  <a:pt x="1371600" y="1586280"/>
                </a:cubicBezTo>
                <a:cubicBezTo>
                  <a:pt x="1426224" y="1504343"/>
                  <a:pt x="1365241" y="1580925"/>
                  <a:pt x="1454727" y="1517007"/>
                </a:cubicBezTo>
                <a:cubicBezTo>
                  <a:pt x="1482396" y="1497244"/>
                  <a:pt x="1507238" y="1463214"/>
                  <a:pt x="1524000" y="1433880"/>
                </a:cubicBezTo>
                <a:cubicBezTo>
                  <a:pt x="1534247" y="1415948"/>
                  <a:pt x="1542473" y="1396935"/>
                  <a:pt x="1551709" y="1378462"/>
                </a:cubicBezTo>
                <a:cubicBezTo>
                  <a:pt x="1556327" y="1359989"/>
                  <a:pt x="1558877" y="1340873"/>
                  <a:pt x="1565563" y="1323044"/>
                </a:cubicBezTo>
                <a:cubicBezTo>
                  <a:pt x="1572815" y="1303706"/>
                  <a:pt x="1584884" y="1286498"/>
                  <a:pt x="1593272" y="1267625"/>
                </a:cubicBezTo>
                <a:cubicBezTo>
                  <a:pt x="1603373" y="1244899"/>
                  <a:pt x="1612250" y="1221639"/>
                  <a:pt x="1620982" y="1198353"/>
                </a:cubicBezTo>
                <a:cubicBezTo>
                  <a:pt x="1644730" y="1135026"/>
                  <a:pt x="1628025" y="1170179"/>
                  <a:pt x="1648691" y="1087516"/>
                </a:cubicBezTo>
                <a:cubicBezTo>
                  <a:pt x="1652233" y="1073348"/>
                  <a:pt x="1653422" y="1057357"/>
                  <a:pt x="1662545" y="1045953"/>
                </a:cubicBezTo>
                <a:cubicBezTo>
                  <a:pt x="1672947" y="1032951"/>
                  <a:pt x="1690254" y="1027480"/>
                  <a:pt x="1704109" y="1018244"/>
                </a:cubicBezTo>
                <a:cubicBezTo>
                  <a:pt x="1708727" y="976680"/>
                  <a:pt x="1707188" y="933960"/>
                  <a:pt x="1717963" y="893553"/>
                </a:cubicBezTo>
                <a:cubicBezTo>
                  <a:pt x="1732278" y="839872"/>
                  <a:pt x="1768946" y="797866"/>
                  <a:pt x="1801091" y="755007"/>
                </a:cubicBezTo>
                <a:cubicBezTo>
                  <a:pt x="1805709" y="741153"/>
                  <a:pt x="1814945" y="728048"/>
                  <a:pt x="1814945" y="713444"/>
                </a:cubicBezTo>
                <a:cubicBezTo>
                  <a:pt x="1814945" y="695850"/>
                  <a:pt x="1792581" y="610131"/>
                  <a:pt x="1787236" y="588753"/>
                </a:cubicBezTo>
                <a:cubicBezTo>
                  <a:pt x="1782618" y="533335"/>
                  <a:pt x="1780732" y="477621"/>
                  <a:pt x="1773382" y="422498"/>
                </a:cubicBezTo>
                <a:cubicBezTo>
                  <a:pt x="1764099" y="352872"/>
                  <a:pt x="1733187" y="385036"/>
                  <a:pt x="1704109" y="297807"/>
                </a:cubicBezTo>
                <a:cubicBezTo>
                  <a:pt x="1692841" y="264003"/>
                  <a:pt x="1689401" y="241537"/>
                  <a:pt x="1662545" y="214680"/>
                </a:cubicBezTo>
                <a:cubicBezTo>
                  <a:pt x="1650771" y="202906"/>
                  <a:pt x="1633984" y="197373"/>
                  <a:pt x="1620982" y="186971"/>
                </a:cubicBezTo>
                <a:cubicBezTo>
                  <a:pt x="1597255" y="167989"/>
                  <a:pt x="1584055" y="140375"/>
                  <a:pt x="1551709" y="131553"/>
                </a:cubicBezTo>
                <a:cubicBezTo>
                  <a:pt x="1515788" y="121756"/>
                  <a:pt x="1477672" y="123360"/>
                  <a:pt x="1440872" y="117698"/>
                </a:cubicBezTo>
                <a:cubicBezTo>
                  <a:pt x="1417598" y="114117"/>
                  <a:pt x="1394691" y="108462"/>
                  <a:pt x="1371600" y="103844"/>
                </a:cubicBezTo>
                <a:cubicBezTo>
                  <a:pt x="1322898" y="30790"/>
                  <a:pt x="1371974" y="84212"/>
                  <a:pt x="1288472" y="48425"/>
                </a:cubicBezTo>
                <a:cubicBezTo>
                  <a:pt x="1273167" y="41866"/>
                  <a:pt x="1261802" y="28162"/>
                  <a:pt x="1246909" y="20716"/>
                </a:cubicBezTo>
                <a:cubicBezTo>
                  <a:pt x="1233847" y="14185"/>
                  <a:pt x="1219200" y="11480"/>
                  <a:pt x="1205345" y="6862"/>
                </a:cubicBezTo>
                <a:cubicBezTo>
                  <a:pt x="1177636" y="11480"/>
                  <a:pt x="1148148" y="9912"/>
                  <a:pt x="1122218" y="20716"/>
                </a:cubicBezTo>
                <a:cubicBezTo>
                  <a:pt x="1091477" y="33525"/>
                  <a:pt x="1115291" y="219299"/>
                  <a:pt x="1039091" y="76135"/>
                </a:cubicBezTo>
                <a:lnTo>
                  <a:pt x="942109" y="76135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1000100" y="3857628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5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45" name="Ellipse 44"/>
          <p:cNvSpPr/>
          <p:nvPr/>
        </p:nvSpPr>
        <p:spPr>
          <a:xfrm>
            <a:off x="1571604" y="3071810"/>
            <a:ext cx="544473" cy="4701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10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46" name="Connecteur droit 45"/>
          <p:cNvCxnSpPr>
            <a:stCxn id="45" idx="2"/>
            <a:endCxn id="44" idx="0"/>
          </p:cNvCxnSpPr>
          <p:nvPr/>
        </p:nvCxnSpPr>
        <p:spPr>
          <a:xfrm rot="10800000" flipV="1">
            <a:off x="1272338" y="3306864"/>
            <a:ext cx="299267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lipse 46"/>
          <p:cNvSpPr/>
          <p:nvPr/>
        </p:nvSpPr>
        <p:spPr>
          <a:xfrm>
            <a:off x="2214546" y="3857628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13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49" name="Connecteur droit 48"/>
          <p:cNvCxnSpPr>
            <a:stCxn id="45" idx="6"/>
            <a:endCxn id="47" idx="0"/>
          </p:cNvCxnSpPr>
          <p:nvPr/>
        </p:nvCxnSpPr>
        <p:spPr>
          <a:xfrm>
            <a:off x="2116077" y="3306864"/>
            <a:ext cx="370706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lèche droite 53"/>
          <p:cNvSpPr/>
          <p:nvPr/>
        </p:nvSpPr>
        <p:spPr>
          <a:xfrm>
            <a:off x="3143240" y="4000504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ZoneTexte 54"/>
          <p:cNvSpPr txBox="1"/>
          <p:nvPr/>
        </p:nvSpPr>
        <p:spPr>
          <a:xfrm>
            <a:off x="2857488" y="4357694"/>
            <a:ext cx="1162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Coloration</a:t>
            </a:r>
            <a:endParaRPr lang="fr-FR" dirty="0"/>
          </a:p>
        </p:txBody>
      </p:sp>
      <p:sp>
        <p:nvSpPr>
          <p:cNvPr id="56" name="ZoneTexte 55"/>
          <p:cNvSpPr txBox="1"/>
          <p:nvPr/>
        </p:nvSpPr>
        <p:spPr>
          <a:xfrm>
            <a:off x="2714612" y="3071810"/>
            <a:ext cx="1857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Couleur du frère de P= rouge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928662" y="2143116"/>
            <a:ext cx="102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Insérer 2</a:t>
            </a:r>
            <a:endParaRPr lang="fr-FR" b="1" dirty="0"/>
          </a:p>
        </p:txBody>
      </p:sp>
      <p:sp>
        <p:nvSpPr>
          <p:cNvPr id="31" name="Ellipse 30"/>
          <p:cNvSpPr/>
          <p:nvPr/>
        </p:nvSpPr>
        <p:spPr>
          <a:xfrm>
            <a:off x="357158" y="4786322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2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40" name="Connecteur droit 39"/>
          <p:cNvCxnSpPr>
            <a:stCxn id="44" idx="2"/>
            <a:endCxn id="31" idx="0"/>
          </p:cNvCxnSpPr>
          <p:nvPr/>
        </p:nvCxnSpPr>
        <p:spPr>
          <a:xfrm rot="10800000" flipV="1">
            <a:off x="629396" y="4092682"/>
            <a:ext cx="370705" cy="693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928662" y="478632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48" name="ZoneTexte 47"/>
          <p:cNvSpPr txBox="1"/>
          <p:nvPr/>
        </p:nvSpPr>
        <p:spPr>
          <a:xfrm>
            <a:off x="714348" y="378619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50" name="ZoneTexte 49"/>
          <p:cNvSpPr txBox="1"/>
          <p:nvPr/>
        </p:nvSpPr>
        <p:spPr>
          <a:xfrm>
            <a:off x="1214414" y="2845354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PP</a:t>
            </a:r>
            <a:endParaRPr lang="fr-FR" dirty="0"/>
          </a:p>
        </p:txBody>
      </p:sp>
      <p:sp>
        <p:nvSpPr>
          <p:cNvPr id="57" name="Ellipse 56"/>
          <p:cNvSpPr/>
          <p:nvPr/>
        </p:nvSpPr>
        <p:spPr>
          <a:xfrm>
            <a:off x="4643438" y="3857628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5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63" name="Ellipse 62"/>
          <p:cNvSpPr/>
          <p:nvPr/>
        </p:nvSpPr>
        <p:spPr>
          <a:xfrm>
            <a:off x="5214942" y="3071810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10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64" name="Connecteur droit 63"/>
          <p:cNvCxnSpPr>
            <a:stCxn id="63" idx="2"/>
            <a:endCxn id="57" idx="0"/>
          </p:cNvCxnSpPr>
          <p:nvPr/>
        </p:nvCxnSpPr>
        <p:spPr>
          <a:xfrm rot="10800000" flipV="1">
            <a:off x="4915676" y="3306864"/>
            <a:ext cx="299267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Ellipse 64"/>
          <p:cNvSpPr/>
          <p:nvPr/>
        </p:nvSpPr>
        <p:spPr>
          <a:xfrm>
            <a:off x="5857884" y="3857628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13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66" name="Connecteur droit 65"/>
          <p:cNvCxnSpPr>
            <a:stCxn id="63" idx="6"/>
            <a:endCxn id="65" idx="0"/>
          </p:cNvCxnSpPr>
          <p:nvPr/>
        </p:nvCxnSpPr>
        <p:spPr>
          <a:xfrm>
            <a:off x="5759415" y="3306864"/>
            <a:ext cx="370706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Ellipse 66"/>
          <p:cNvSpPr/>
          <p:nvPr/>
        </p:nvSpPr>
        <p:spPr>
          <a:xfrm>
            <a:off x="4000496" y="4786322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2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68" name="Connecteur droit 67"/>
          <p:cNvCxnSpPr>
            <a:stCxn id="57" idx="2"/>
            <a:endCxn id="67" idx="0"/>
          </p:cNvCxnSpPr>
          <p:nvPr/>
        </p:nvCxnSpPr>
        <p:spPr>
          <a:xfrm rot="10800000" flipV="1">
            <a:off x="4272734" y="4092682"/>
            <a:ext cx="370705" cy="693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4572000" y="478632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70" name="ZoneTexte 69"/>
          <p:cNvSpPr txBox="1"/>
          <p:nvPr/>
        </p:nvSpPr>
        <p:spPr>
          <a:xfrm>
            <a:off x="4357686" y="378619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71" name="ZoneTexte 70"/>
          <p:cNvSpPr txBox="1"/>
          <p:nvPr/>
        </p:nvSpPr>
        <p:spPr>
          <a:xfrm>
            <a:off x="4857752" y="2845354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PP</a:t>
            </a:r>
            <a:endParaRPr lang="fr-FR" dirty="0"/>
          </a:p>
        </p:txBody>
      </p:sp>
      <p:sp>
        <p:nvSpPr>
          <p:cNvPr id="72" name="Ellipse 71"/>
          <p:cNvSpPr/>
          <p:nvPr/>
        </p:nvSpPr>
        <p:spPr>
          <a:xfrm>
            <a:off x="7170799" y="3887586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5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73" name="Ellipse 72"/>
          <p:cNvSpPr/>
          <p:nvPr/>
        </p:nvSpPr>
        <p:spPr>
          <a:xfrm>
            <a:off x="7742303" y="3101768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10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74" name="Connecteur droit 73"/>
          <p:cNvCxnSpPr>
            <a:stCxn id="73" idx="2"/>
            <a:endCxn id="72" idx="0"/>
          </p:cNvCxnSpPr>
          <p:nvPr/>
        </p:nvCxnSpPr>
        <p:spPr>
          <a:xfrm rot="10800000" flipV="1">
            <a:off x="7443037" y="3336822"/>
            <a:ext cx="299267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Ellipse 74"/>
          <p:cNvSpPr/>
          <p:nvPr/>
        </p:nvSpPr>
        <p:spPr>
          <a:xfrm>
            <a:off x="8385245" y="3887586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13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76" name="Connecteur droit 75"/>
          <p:cNvCxnSpPr>
            <a:stCxn id="73" idx="6"/>
            <a:endCxn id="75" idx="0"/>
          </p:cNvCxnSpPr>
          <p:nvPr/>
        </p:nvCxnSpPr>
        <p:spPr>
          <a:xfrm>
            <a:off x="8286776" y="3336822"/>
            <a:ext cx="370706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Ellipse 76"/>
          <p:cNvSpPr/>
          <p:nvPr/>
        </p:nvSpPr>
        <p:spPr>
          <a:xfrm>
            <a:off x="6527857" y="4816280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2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78" name="Connecteur droit 77"/>
          <p:cNvCxnSpPr>
            <a:stCxn id="72" idx="2"/>
            <a:endCxn id="77" idx="0"/>
          </p:cNvCxnSpPr>
          <p:nvPr/>
        </p:nvCxnSpPr>
        <p:spPr>
          <a:xfrm rot="10800000" flipV="1">
            <a:off x="6800095" y="4122640"/>
            <a:ext cx="370705" cy="693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oneTexte 78"/>
          <p:cNvSpPr txBox="1"/>
          <p:nvPr/>
        </p:nvSpPr>
        <p:spPr>
          <a:xfrm>
            <a:off x="7099361" y="48162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80" name="ZoneTexte 79"/>
          <p:cNvSpPr txBox="1"/>
          <p:nvPr/>
        </p:nvSpPr>
        <p:spPr>
          <a:xfrm>
            <a:off x="6885047" y="381614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81" name="ZoneTexte 80"/>
          <p:cNvSpPr txBox="1"/>
          <p:nvPr/>
        </p:nvSpPr>
        <p:spPr>
          <a:xfrm>
            <a:off x="7385113" y="2875312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PP</a:t>
            </a:r>
            <a:endParaRPr lang="fr-FR" dirty="0"/>
          </a:p>
        </p:txBody>
      </p:sp>
      <p:sp>
        <p:nvSpPr>
          <p:cNvPr id="82" name="Flèche droite 81"/>
          <p:cNvSpPr/>
          <p:nvPr/>
        </p:nvSpPr>
        <p:spPr>
          <a:xfrm>
            <a:off x="6357950" y="3429000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6072198" y="3071810"/>
            <a:ext cx="1162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Coloration</a:t>
            </a:r>
            <a:endParaRPr lang="fr-FR" dirty="0"/>
          </a:p>
        </p:txBody>
      </p:sp>
      <p:sp>
        <p:nvSpPr>
          <p:cNvPr id="5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Rouge et Noir</a:t>
            </a:r>
            <a:endParaRPr lang="fr-FR" sz="3600" dirty="0"/>
          </a:p>
        </p:txBody>
      </p:sp>
      <p:sp>
        <p:nvSpPr>
          <p:cNvPr id="53" name="ZoneTexte 52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</a:t>
            </a:r>
            <a:r>
              <a:rPr lang="fr-FR" b="1" u="sng" dirty="0" err="1" smtClean="0"/>
              <a:t>Red</a:t>
            </a:r>
            <a:r>
              <a:rPr lang="fr-FR" b="1" u="sng" dirty="0" smtClean="0"/>
              <a:t> Black (Exemple)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45" grpId="0" animBg="1"/>
      <p:bldP spid="47" grpId="0" animBg="1"/>
      <p:bldP spid="54" grpId="0" animBg="1"/>
      <p:bldP spid="55" grpId="0"/>
      <p:bldP spid="56" grpId="0"/>
      <p:bldP spid="60" grpId="0"/>
      <p:bldP spid="31" grpId="0" animBg="1"/>
      <p:bldP spid="43" grpId="0"/>
      <p:bldP spid="48" grpId="0"/>
      <p:bldP spid="50" grpId="0"/>
      <p:bldP spid="57" grpId="0" animBg="1"/>
      <p:bldP spid="63" grpId="0" animBg="1"/>
      <p:bldP spid="65" grpId="0" animBg="1"/>
      <p:bldP spid="67" grpId="0" animBg="1"/>
      <p:bldP spid="69" grpId="0"/>
      <p:bldP spid="70" grpId="0"/>
      <p:bldP spid="71" grpId="0"/>
      <p:bldP spid="72" grpId="0" animBg="1"/>
      <p:bldP spid="73" grpId="0" animBg="1"/>
      <p:bldP spid="75" grpId="0" animBg="1"/>
      <p:bldP spid="77" grpId="0" animBg="1"/>
      <p:bldP spid="79" grpId="0"/>
      <p:bldP spid="80" grpId="0"/>
      <p:bldP spid="81" grpId="0"/>
      <p:bldP spid="82" grpId="0" animBg="1"/>
      <p:bldP spid="8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orme libre 57"/>
          <p:cNvSpPr/>
          <p:nvPr/>
        </p:nvSpPr>
        <p:spPr>
          <a:xfrm rot="16200000">
            <a:off x="302117" y="4412735"/>
            <a:ext cx="1814945" cy="1990615"/>
          </a:xfrm>
          <a:custGeom>
            <a:avLst/>
            <a:gdLst>
              <a:gd name="connsiteX0" fmla="*/ 942109 w 1814945"/>
              <a:gd name="connsiteY0" fmla="*/ 76135 h 1990615"/>
              <a:gd name="connsiteX1" fmla="*/ 526472 w 1814945"/>
              <a:gd name="connsiteY1" fmla="*/ 477916 h 1990615"/>
              <a:gd name="connsiteX2" fmla="*/ 471054 w 1814945"/>
              <a:gd name="connsiteY2" fmla="*/ 561044 h 1990615"/>
              <a:gd name="connsiteX3" fmla="*/ 290945 w 1814945"/>
              <a:gd name="connsiteY3" fmla="*/ 755007 h 1990615"/>
              <a:gd name="connsiteX4" fmla="*/ 152400 w 1814945"/>
              <a:gd name="connsiteY4" fmla="*/ 1004389 h 1990615"/>
              <a:gd name="connsiteX5" fmla="*/ 124691 w 1814945"/>
              <a:gd name="connsiteY5" fmla="*/ 1073662 h 1990615"/>
              <a:gd name="connsiteX6" fmla="*/ 110836 w 1814945"/>
              <a:gd name="connsiteY6" fmla="*/ 1142935 h 1990615"/>
              <a:gd name="connsiteX7" fmla="*/ 55418 w 1814945"/>
              <a:gd name="connsiteY7" fmla="*/ 1239916 h 1990615"/>
              <a:gd name="connsiteX8" fmla="*/ 41563 w 1814945"/>
              <a:gd name="connsiteY8" fmla="*/ 1281480 h 1990615"/>
              <a:gd name="connsiteX9" fmla="*/ 27709 w 1814945"/>
              <a:gd name="connsiteY9" fmla="*/ 1364607 h 1990615"/>
              <a:gd name="connsiteX10" fmla="*/ 13854 w 1814945"/>
              <a:gd name="connsiteY10" fmla="*/ 1406171 h 1990615"/>
              <a:gd name="connsiteX11" fmla="*/ 0 w 1814945"/>
              <a:gd name="connsiteY11" fmla="*/ 1461589 h 1990615"/>
              <a:gd name="connsiteX12" fmla="*/ 13854 w 1814945"/>
              <a:gd name="connsiteY12" fmla="*/ 1724825 h 1990615"/>
              <a:gd name="connsiteX13" fmla="*/ 55418 w 1814945"/>
              <a:gd name="connsiteY13" fmla="*/ 1821807 h 1990615"/>
              <a:gd name="connsiteX14" fmla="*/ 96982 w 1814945"/>
              <a:gd name="connsiteY14" fmla="*/ 1849516 h 1990615"/>
              <a:gd name="connsiteX15" fmla="*/ 138545 w 1814945"/>
              <a:gd name="connsiteY15" fmla="*/ 1863371 h 1990615"/>
              <a:gd name="connsiteX16" fmla="*/ 263236 w 1814945"/>
              <a:gd name="connsiteY16" fmla="*/ 1877225 h 1990615"/>
              <a:gd name="connsiteX17" fmla="*/ 374072 w 1814945"/>
              <a:gd name="connsiteY17" fmla="*/ 1918789 h 1990615"/>
              <a:gd name="connsiteX18" fmla="*/ 443345 w 1814945"/>
              <a:gd name="connsiteY18" fmla="*/ 1974207 h 1990615"/>
              <a:gd name="connsiteX19" fmla="*/ 512618 w 1814945"/>
              <a:gd name="connsiteY19" fmla="*/ 1988062 h 1990615"/>
              <a:gd name="connsiteX20" fmla="*/ 734291 w 1814945"/>
              <a:gd name="connsiteY20" fmla="*/ 1974207 h 1990615"/>
              <a:gd name="connsiteX21" fmla="*/ 817418 w 1814945"/>
              <a:gd name="connsiteY21" fmla="*/ 1918789 h 1990615"/>
              <a:gd name="connsiteX22" fmla="*/ 858982 w 1814945"/>
              <a:gd name="connsiteY22" fmla="*/ 1904935 h 1990615"/>
              <a:gd name="connsiteX23" fmla="*/ 928254 w 1814945"/>
              <a:gd name="connsiteY23" fmla="*/ 1863371 h 1990615"/>
              <a:gd name="connsiteX24" fmla="*/ 969818 w 1814945"/>
              <a:gd name="connsiteY24" fmla="*/ 1835662 h 1990615"/>
              <a:gd name="connsiteX25" fmla="*/ 1025236 w 1814945"/>
              <a:gd name="connsiteY25" fmla="*/ 1807953 h 1990615"/>
              <a:gd name="connsiteX26" fmla="*/ 1149927 w 1814945"/>
              <a:gd name="connsiteY26" fmla="*/ 1752535 h 1990615"/>
              <a:gd name="connsiteX27" fmla="*/ 1233054 w 1814945"/>
              <a:gd name="connsiteY27" fmla="*/ 1683262 h 1990615"/>
              <a:gd name="connsiteX28" fmla="*/ 1274618 w 1814945"/>
              <a:gd name="connsiteY28" fmla="*/ 1655553 h 1990615"/>
              <a:gd name="connsiteX29" fmla="*/ 1371600 w 1814945"/>
              <a:gd name="connsiteY29" fmla="*/ 1586280 h 1990615"/>
              <a:gd name="connsiteX30" fmla="*/ 1454727 w 1814945"/>
              <a:gd name="connsiteY30" fmla="*/ 1517007 h 1990615"/>
              <a:gd name="connsiteX31" fmla="*/ 1524000 w 1814945"/>
              <a:gd name="connsiteY31" fmla="*/ 1433880 h 1990615"/>
              <a:gd name="connsiteX32" fmla="*/ 1551709 w 1814945"/>
              <a:gd name="connsiteY32" fmla="*/ 1378462 h 1990615"/>
              <a:gd name="connsiteX33" fmla="*/ 1565563 w 1814945"/>
              <a:gd name="connsiteY33" fmla="*/ 1323044 h 1990615"/>
              <a:gd name="connsiteX34" fmla="*/ 1593272 w 1814945"/>
              <a:gd name="connsiteY34" fmla="*/ 1267625 h 1990615"/>
              <a:gd name="connsiteX35" fmla="*/ 1620982 w 1814945"/>
              <a:gd name="connsiteY35" fmla="*/ 1198353 h 1990615"/>
              <a:gd name="connsiteX36" fmla="*/ 1648691 w 1814945"/>
              <a:gd name="connsiteY36" fmla="*/ 1087516 h 1990615"/>
              <a:gd name="connsiteX37" fmla="*/ 1662545 w 1814945"/>
              <a:gd name="connsiteY37" fmla="*/ 1045953 h 1990615"/>
              <a:gd name="connsiteX38" fmla="*/ 1704109 w 1814945"/>
              <a:gd name="connsiteY38" fmla="*/ 1018244 h 1990615"/>
              <a:gd name="connsiteX39" fmla="*/ 1717963 w 1814945"/>
              <a:gd name="connsiteY39" fmla="*/ 893553 h 1990615"/>
              <a:gd name="connsiteX40" fmla="*/ 1801091 w 1814945"/>
              <a:gd name="connsiteY40" fmla="*/ 755007 h 1990615"/>
              <a:gd name="connsiteX41" fmla="*/ 1814945 w 1814945"/>
              <a:gd name="connsiteY41" fmla="*/ 713444 h 1990615"/>
              <a:gd name="connsiteX42" fmla="*/ 1787236 w 1814945"/>
              <a:gd name="connsiteY42" fmla="*/ 588753 h 1990615"/>
              <a:gd name="connsiteX43" fmla="*/ 1773382 w 1814945"/>
              <a:gd name="connsiteY43" fmla="*/ 422498 h 1990615"/>
              <a:gd name="connsiteX44" fmla="*/ 1704109 w 1814945"/>
              <a:gd name="connsiteY44" fmla="*/ 297807 h 1990615"/>
              <a:gd name="connsiteX45" fmla="*/ 1662545 w 1814945"/>
              <a:gd name="connsiteY45" fmla="*/ 214680 h 1990615"/>
              <a:gd name="connsiteX46" fmla="*/ 1620982 w 1814945"/>
              <a:gd name="connsiteY46" fmla="*/ 186971 h 1990615"/>
              <a:gd name="connsiteX47" fmla="*/ 1551709 w 1814945"/>
              <a:gd name="connsiteY47" fmla="*/ 131553 h 1990615"/>
              <a:gd name="connsiteX48" fmla="*/ 1440872 w 1814945"/>
              <a:gd name="connsiteY48" fmla="*/ 117698 h 1990615"/>
              <a:gd name="connsiteX49" fmla="*/ 1371600 w 1814945"/>
              <a:gd name="connsiteY49" fmla="*/ 103844 h 1990615"/>
              <a:gd name="connsiteX50" fmla="*/ 1288472 w 1814945"/>
              <a:gd name="connsiteY50" fmla="*/ 48425 h 1990615"/>
              <a:gd name="connsiteX51" fmla="*/ 1246909 w 1814945"/>
              <a:gd name="connsiteY51" fmla="*/ 20716 h 1990615"/>
              <a:gd name="connsiteX52" fmla="*/ 1205345 w 1814945"/>
              <a:gd name="connsiteY52" fmla="*/ 6862 h 1990615"/>
              <a:gd name="connsiteX53" fmla="*/ 1122218 w 1814945"/>
              <a:gd name="connsiteY53" fmla="*/ 20716 h 1990615"/>
              <a:gd name="connsiteX54" fmla="*/ 1039091 w 1814945"/>
              <a:gd name="connsiteY54" fmla="*/ 76135 h 1990615"/>
              <a:gd name="connsiteX55" fmla="*/ 942109 w 1814945"/>
              <a:gd name="connsiteY55" fmla="*/ 76135 h 199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814945" h="1990615">
                <a:moveTo>
                  <a:pt x="942109" y="76135"/>
                </a:moveTo>
                <a:cubicBezTo>
                  <a:pt x="786776" y="283243"/>
                  <a:pt x="1004388" y="0"/>
                  <a:pt x="526472" y="477916"/>
                </a:cubicBezTo>
                <a:cubicBezTo>
                  <a:pt x="502924" y="501464"/>
                  <a:pt x="492865" y="535878"/>
                  <a:pt x="471054" y="561044"/>
                </a:cubicBezTo>
                <a:cubicBezTo>
                  <a:pt x="406436" y="635603"/>
                  <a:pt x="342342" y="675575"/>
                  <a:pt x="290945" y="755007"/>
                </a:cubicBezTo>
                <a:cubicBezTo>
                  <a:pt x="251850" y="815427"/>
                  <a:pt x="187166" y="927902"/>
                  <a:pt x="152400" y="1004389"/>
                </a:cubicBezTo>
                <a:cubicBezTo>
                  <a:pt x="142109" y="1027030"/>
                  <a:pt x="131837" y="1049841"/>
                  <a:pt x="124691" y="1073662"/>
                </a:cubicBezTo>
                <a:cubicBezTo>
                  <a:pt x="117924" y="1096217"/>
                  <a:pt x="118283" y="1120595"/>
                  <a:pt x="110836" y="1142935"/>
                </a:cubicBezTo>
                <a:cubicBezTo>
                  <a:pt x="86546" y="1215805"/>
                  <a:pt x="85823" y="1179106"/>
                  <a:pt x="55418" y="1239916"/>
                </a:cubicBezTo>
                <a:cubicBezTo>
                  <a:pt x="48887" y="1252978"/>
                  <a:pt x="46181" y="1267625"/>
                  <a:pt x="41563" y="1281480"/>
                </a:cubicBezTo>
                <a:cubicBezTo>
                  <a:pt x="36945" y="1309189"/>
                  <a:pt x="33803" y="1337185"/>
                  <a:pt x="27709" y="1364607"/>
                </a:cubicBezTo>
                <a:cubicBezTo>
                  <a:pt x="24541" y="1378863"/>
                  <a:pt x="17866" y="1392129"/>
                  <a:pt x="13854" y="1406171"/>
                </a:cubicBezTo>
                <a:cubicBezTo>
                  <a:pt x="8623" y="1424480"/>
                  <a:pt x="4618" y="1443116"/>
                  <a:pt x="0" y="1461589"/>
                </a:cubicBezTo>
                <a:cubicBezTo>
                  <a:pt x="4618" y="1549334"/>
                  <a:pt x="6242" y="1637289"/>
                  <a:pt x="13854" y="1724825"/>
                </a:cubicBezTo>
                <a:cubicBezTo>
                  <a:pt x="16882" y="1759650"/>
                  <a:pt x="30146" y="1796535"/>
                  <a:pt x="55418" y="1821807"/>
                </a:cubicBezTo>
                <a:cubicBezTo>
                  <a:pt x="67192" y="1833581"/>
                  <a:pt x="82089" y="1842069"/>
                  <a:pt x="96982" y="1849516"/>
                </a:cubicBezTo>
                <a:cubicBezTo>
                  <a:pt x="110044" y="1856047"/>
                  <a:pt x="124140" y="1860970"/>
                  <a:pt x="138545" y="1863371"/>
                </a:cubicBezTo>
                <a:cubicBezTo>
                  <a:pt x="179795" y="1870246"/>
                  <a:pt x="221672" y="1872607"/>
                  <a:pt x="263236" y="1877225"/>
                </a:cubicBezTo>
                <a:cubicBezTo>
                  <a:pt x="311973" y="1889410"/>
                  <a:pt x="330602" y="1889810"/>
                  <a:pt x="374072" y="1918789"/>
                </a:cubicBezTo>
                <a:cubicBezTo>
                  <a:pt x="417545" y="1947771"/>
                  <a:pt x="385829" y="1952638"/>
                  <a:pt x="443345" y="1974207"/>
                </a:cubicBezTo>
                <a:cubicBezTo>
                  <a:pt x="465394" y="1982475"/>
                  <a:pt x="489527" y="1983444"/>
                  <a:pt x="512618" y="1988062"/>
                </a:cubicBezTo>
                <a:cubicBezTo>
                  <a:pt x="586509" y="1983444"/>
                  <a:pt x="662097" y="1990615"/>
                  <a:pt x="734291" y="1974207"/>
                </a:cubicBezTo>
                <a:cubicBezTo>
                  <a:pt x="766765" y="1966827"/>
                  <a:pt x="785825" y="1929320"/>
                  <a:pt x="817418" y="1918789"/>
                </a:cubicBezTo>
                <a:lnTo>
                  <a:pt x="858982" y="1904935"/>
                </a:lnTo>
                <a:cubicBezTo>
                  <a:pt x="913103" y="1850812"/>
                  <a:pt x="856315" y="1899340"/>
                  <a:pt x="928254" y="1863371"/>
                </a:cubicBezTo>
                <a:cubicBezTo>
                  <a:pt x="943147" y="1855924"/>
                  <a:pt x="955361" y="1843923"/>
                  <a:pt x="969818" y="1835662"/>
                </a:cubicBezTo>
                <a:cubicBezTo>
                  <a:pt x="987750" y="1825415"/>
                  <a:pt x="1006363" y="1816341"/>
                  <a:pt x="1025236" y="1807953"/>
                </a:cubicBezTo>
                <a:cubicBezTo>
                  <a:pt x="1092035" y="1778265"/>
                  <a:pt x="1090244" y="1786640"/>
                  <a:pt x="1149927" y="1752535"/>
                </a:cubicBezTo>
                <a:cubicBezTo>
                  <a:pt x="1215596" y="1715009"/>
                  <a:pt x="1170535" y="1735361"/>
                  <a:pt x="1233054" y="1683262"/>
                </a:cubicBezTo>
                <a:cubicBezTo>
                  <a:pt x="1245846" y="1672602"/>
                  <a:pt x="1261826" y="1666213"/>
                  <a:pt x="1274618" y="1655553"/>
                </a:cubicBezTo>
                <a:cubicBezTo>
                  <a:pt x="1358871" y="1585343"/>
                  <a:pt x="1269053" y="1637553"/>
                  <a:pt x="1371600" y="1586280"/>
                </a:cubicBezTo>
                <a:cubicBezTo>
                  <a:pt x="1426224" y="1504343"/>
                  <a:pt x="1365241" y="1580925"/>
                  <a:pt x="1454727" y="1517007"/>
                </a:cubicBezTo>
                <a:cubicBezTo>
                  <a:pt x="1482396" y="1497244"/>
                  <a:pt x="1507238" y="1463214"/>
                  <a:pt x="1524000" y="1433880"/>
                </a:cubicBezTo>
                <a:cubicBezTo>
                  <a:pt x="1534247" y="1415948"/>
                  <a:pt x="1542473" y="1396935"/>
                  <a:pt x="1551709" y="1378462"/>
                </a:cubicBezTo>
                <a:cubicBezTo>
                  <a:pt x="1556327" y="1359989"/>
                  <a:pt x="1558877" y="1340873"/>
                  <a:pt x="1565563" y="1323044"/>
                </a:cubicBezTo>
                <a:cubicBezTo>
                  <a:pt x="1572815" y="1303706"/>
                  <a:pt x="1584884" y="1286498"/>
                  <a:pt x="1593272" y="1267625"/>
                </a:cubicBezTo>
                <a:cubicBezTo>
                  <a:pt x="1603373" y="1244899"/>
                  <a:pt x="1612250" y="1221639"/>
                  <a:pt x="1620982" y="1198353"/>
                </a:cubicBezTo>
                <a:cubicBezTo>
                  <a:pt x="1644730" y="1135026"/>
                  <a:pt x="1628025" y="1170179"/>
                  <a:pt x="1648691" y="1087516"/>
                </a:cubicBezTo>
                <a:cubicBezTo>
                  <a:pt x="1652233" y="1073348"/>
                  <a:pt x="1653422" y="1057357"/>
                  <a:pt x="1662545" y="1045953"/>
                </a:cubicBezTo>
                <a:cubicBezTo>
                  <a:pt x="1672947" y="1032951"/>
                  <a:pt x="1690254" y="1027480"/>
                  <a:pt x="1704109" y="1018244"/>
                </a:cubicBezTo>
                <a:cubicBezTo>
                  <a:pt x="1708727" y="976680"/>
                  <a:pt x="1707188" y="933960"/>
                  <a:pt x="1717963" y="893553"/>
                </a:cubicBezTo>
                <a:cubicBezTo>
                  <a:pt x="1732278" y="839872"/>
                  <a:pt x="1768946" y="797866"/>
                  <a:pt x="1801091" y="755007"/>
                </a:cubicBezTo>
                <a:cubicBezTo>
                  <a:pt x="1805709" y="741153"/>
                  <a:pt x="1814945" y="728048"/>
                  <a:pt x="1814945" y="713444"/>
                </a:cubicBezTo>
                <a:cubicBezTo>
                  <a:pt x="1814945" y="695850"/>
                  <a:pt x="1792581" y="610131"/>
                  <a:pt x="1787236" y="588753"/>
                </a:cubicBezTo>
                <a:cubicBezTo>
                  <a:pt x="1782618" y="533335"/>
                  <a:pt x="1780732" y="477621"/>
                  <a:pt x="1773382" y="422498"/>
                </a:cubicBezTo>
                <a:cubicBezTo>
                  <a:pt x="1764099" y="352872"/>
                  <a:pt x="1733187" y="385036"/>
                  <a:pt x="1704109" y="297807"/>
                </a:cubicBezTo>
                <a:cubicBezTo>
                  <a:pt x="1692841" y="264003"/>
                  <a:pt x="1689401" y="241537"/>
                  <a:pt x="1662545" y="214680"/>
                </a:cubicBezTo>
                <a:cubicBezTo>
                  <a:pt x="1650771" y="202906"/>
                  <a:pt x="1633984" y="197373"/>
                  <a:pt x="1620982" y="186971"/>
                </a:cubicBezTo>
                <a:cubicBezTo>
                  <a:pt x="1597255" y="167989"/>
                  <a:pt x="1584055" y="140375"/>
                  <a:pt x="1551709" y="131553"/>
                </a:cubicBezTo>
                <a:cubicBezTo>
                  <a:pt x="1515788" y="121756"/>
                  <a:pt x="1477672" y="123360"/>
                  <a:pt x="1440872" y="117698"/>
                </a:cubicBezTo>
                <a:cubicBezTo>
                  <a:pt x="1417598" y="114117"/>
                  <a:pt x="1394691" y="108462"/>
                  <a:pt x="1371600" y="103844"/>
                </a:cubicBezTo>
                <a:cubicBezTo>
                  <a:pt x="1322898" y="30790"/>
                  <a:pt x="1371974" y="84212"/>
                  <a:pt x="1288472" y="48425"/>
                </a:cubicBezTo>
                <a:cubicBezTo>
                  <a:pt x="1273167" y="41866"/>
                  <a:pt x="1261802" y="28162"/>
                  <a:pt x="1246909" y="20716"/>
                </a:cubicBezTo>
                <a:cubicBezTo>
                  <a:pt x="1233847" y="14185"/>
                  <a:pt x="1219200" y="11480"/>
                  <a:pt x="1205345" y="6862"/>
                </a:cubicBezTo>
                <a:cubicBezTo>
                  <a:pt x="1177636" y="11480"/>
                  <a:pt x="1148148" y="9912"/>
                  <a:pt x="1122218" y="20716"/>
                </a:cubicBezTo>
                <a:cubicBezTo>
                  <a:pt x="1091477" y="33525"/>
                  <a:pt x="1115291" y="219299"/>
                  <a:pt x="1039091" y="76135"/>
                </a:cubicBezTo>
                <a:lnTo>
                  <a:pt x="942109" y="76135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4" name="Flèche droite 53"/>
          <p:cNvSpPr/>
          <p:nvPr/>
        </p:nvSpPr>
        <p:spPr>
          <a:xfrm>
            <a:off x="4286248" y="4572008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3786182" y="4845618"/>
            <a:ext cx="1857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Double rotation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928662" y="2143116"/>
            <a:ext cx="102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Insérer 4</a:t>
            </a:r>
            <a:endParaRPr lang="fr-FR" b="1" dirty="0"/>
          </a:p>
        </p:txBody>
      </p:sp>
      <p:sp>
        <p:nvSpPr>
          <p:cNvPr id="72" name="Ellipse 71"/>
          <p:cNvSpPr/>
          <p:nvPr/>
        </p:nvSpPr>
        <p:spPr>
          <a:xfrm>
            <a:off x="1214414" y="3857628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5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73" name="Ellipse 72"/>
          <p:cNvSpPr/>
          <p:nvPr/>
        </p:nvSpPr>
        <p:spPr>
          <a:xfrm>
            <a:off x="1785918" y="3071810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10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74" name="Connecteur droit 73"/>
          <p:cNvCxnSpPr>
            <a:stCxn id="73" idx="2"/>
            <a:endCxn id="72" idx="0"/>
          </p:cNvCxnSpPr>
          <p:nvPr/>
        </p:nvCxnSpPr>
        <p:spPr>
          <a:xfrm rot="10800000" flipV="1">
            <a:off x="1486652" y="3306864"/>
            <a:ext cx="299267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Ellipse 74"/>
          <p:cNvSpPr/>
          <p:nvPr/>
        </p:nvSpPr>
        <p:spPr>
          <a:xfrm>
            <a:off x="2428860" y="3857628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13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76" name="Connecteur droit 75"/>
          <p:cNvCxnSpPr>
            <a:stCxn id="73" idx="6"/>
            <a:endCxn id="75" idx="0"/>
          </p:cNvCxnSpPr>
          <p:nvPr/>
        </p:nvCxnSpPr>
        <p:spPr>
          <a:xfrm>
            <a:off x="2330391" y="3306864"/>
            <a:ext cx="370706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Ellipse 76"/>
          <p:cNvSpPr/>
          <p:nvPr/>
        </p:nvSpPr>
        <p:spPr>
          <a:xfrm>
            <a:off x="571472" y="4786322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2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78" name="Connecteur droit 77"/>
          <p:cNvCxnSpPr>
            <a:stCxn id="72" idx="2"/>
            <a:endCxn id="77" idx="0"/>
          </p:cNvCxnSpPr>
          <p:nvPr/>
        </p:nvCxnSpPr>
        <p:spPr>
          <a:xfrm rot="10800000" flipV="1">
            <a:off x="843710" y="4092682"/>
            <a:ext cx="370705" cy="693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oneTexte 78"/>
          <p:cNvSpPr txBox="1"/>
          <p:nvPr/>
        </p:nvSpPr>
        <p:spPr>
          <a:xfrm>
            <a:off x="1857356" y="521495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80" name="ZoneTexte 79"/>
          <p:cNvSpPr txBox="1"/>
          <p:nvPr/>
        </p:nvSpPr>
        <p:spPr>
          <a:xfrm>
            <a:off x="1214414" y="471488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81" name="ZoneTexte 80"/>
          <p:cNvSpPr txBox="1"/>
          <p:nvPr/>
        </p:nvSpPr>
        <p:spPr>
          <a:xfrm>
            <a:off x="857224" y="3643314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PP</a:t>
            </a:r>
            <a:endParaRPr lang="fr-FR" dirty="0"/>
          </a:p>
        </p:txBody>
      </p:sp>
      <p:sp>
        <p:nvSpPr>
          <p:cNvPr id="51" name="Ellipse 50"/>
          <p:cNvSpPr/>
          <p:nvPr/>
        </p:nvSpPr>
        <p:spPr>
          <a:xfrm>
            <a:off x="1285852" y="5500702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4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53" name="Connecteur droit 52"/>
          <p:cNvCxnSpPr>
            <a:stCxn id="77" idx="6"/>
            <a:endCxn id="51" idx="0"/>
          </p:cNvCxnSpPr>
          <p:nvPr/>
        </p:nvCxnSpPr>
        <p:spPr>
          <a:xfrm>
            <a:off x="1115945" y="5021376"/>
            <a:ext cx="442144" cy="4793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214546" y="4857760"/>
            <a:ext cx="214314" cy="214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1" name="Connecteur droit 60"/>
          <p:cNvCxnSpPr>
            <a:stCxn id="72" idx="6"/>
            <a:endCxn id="59" idx="0"/>
          </p:cNvCxnSpPr>
          <p:nvPr/>
        </p:nvCxnSpPr>
        <p:spPr>
          <a:xfrm>
            <a:off x="1758887" y="4092682"/>
            <a:ext cx="562816" cy="7650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3428992" y="3571876"/>
            <a:ext cx="2733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Couleur du frère de P= noir</a:t>
            </a:r>
          </a:p>
          <a:p>
            <a:r>
              <a:rPr lang="fr-FR" dirty="0" smtClean="0"/>
              <a:t>ET  X = </a:t>
            </a:r>
            <a:r>
              <a:rPr lang="fr-FR" dirty="0" err="1" smtClean="0"/>
              <a:t>fd</a:t>
            </a:r>
            <a:r>
              <a:rPr lang="fr-FR" dirty="0" smtClean="0"/>
              <a:t>(P) ET P=FG(PP)</a:t>
            </a:r>
            <a:endParaRPr lang="fr-FR" dirty="0"/>
          </a:p>
        </p:txBody>
      </p:sp>
      <p:sp>
        <p:nvSpPr>
          <p:cNvPr id="84" name="Ellipse 83"/>
          <p:cNvSpPr/>
          <p:nvPr/>
        </p:nvSpPr>
        <p:spPr>
          <a:xfrm>
            <a:off x="6715140" y="3714752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4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85" name="Ellipse 84"/>
          <p:cNvSpPr/>
          <p:nvPr/>
        </p:nvSpPr>
        <p:spPr>
          <a:xfrm>
            <a:off x="7286644" y="2928934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10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86" name="Connecteur droit 85"/>
          <p:cNvCxnSpPr>
            <a:stCxn id="85" idx="2"/>
            <a:endCxn id="84" idx="0"/>
          </p:cNvCxnSpPr>
          <p:nvPr/>
        </p:nvCxnSpPr>
        <p:spPr>
          <a:xfrm rot="10800000" flipV="1">
            <a:off x="6987378" y="3163988"/>
            <a:ext cx="299267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Ellipse 86"/>
          <p:cNvSpPr/>
          <p:nvPr/>
        </p:nvSpPr>
        <p:spPr>
          <a:xfrm>
            <a:off x="7929586" y="3714752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13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88" name="Connecteur droit 87"/>
          <p:cNvCxnSpPr>
            <a:stCxn id="85" idx="6"/>
            <a:endCxn id="87" idx="0"/>
          </p:cNvCxnSpPr>
          <p:nvPr/>
        </p:nvCxnSpPr>
        <p:spPr>
          <a:xfrm>
            <a:off x="7831117" y="3163988"/>
            <a:ext cx="370706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/>
          <p:cNvCxnSpPr/>
          <p:nvPr/>
        </p:nvCxnSpPr>
        <p:spPr>
          <a:xfrm>
            <a:off x="7215206" y="3929066"/>
            <a:ext cx="432865" cy="6138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Ellipse 90"/>
          <p:cNvSpPr/>
          <p:nvPr/>
        </p:nvSpPr>
        <p:spPr>
          <a:xfrm>
            <a:off x="7358082" y="4601966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5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92" name="Ellipse 91"/>
          <p:cNvSpPr/>
          <p:nvPr/>
        </p:nvSpPr>
        <p:spPr>
          <a:xfrm>
            <a:off x="6072198" y="4572008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2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98" name="Connecteur droit 97"/>
          <p:cNvCxnSpPr>
            <a:stCxn id="84" idx="2"/>
            <a:endCxn id="92" idx="0"/>
          </p:cNvCxnSpPr>
          <p:nvPr/>
        </p:nvCxnSpPr>
        <p:spPr>
          <a:xfrm rot="10800000" flipV="1">
            <a:off x="6344436" y="3949806"/>
            <a:ext cx="370705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Rouge et Noir</a:t>
            </a:r>
            <a:endParaRPr lang="fr-FR" sz="3600" dirty="0"/>
          </a:p>
        </p:txBody>
      </p:sp>
      <p:sp>
        <p:nvSpPr>
          <p:cNvPr id="38" name="ZoneTexte 37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</a:t>
            </a:r>
            <a:r>
              <a:rPr lang="fr-FR" b="1" u="sng" dirty="0" err="1" smtClean="0"/>
              <a:t>Red</a:t>
            </a:r>
            <a:r>
              <a:rPr lang="fr-FR" b="1" u="sng" dirty="0" smtClean="0"/>
              <a:t> Black (Exemple)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4" grpId="0" animBg="1"/>
      <p:bldP spid="56" grpId="0"/>
      <p:bldP spid="72" grpId="0" animBg="1"/>
      <p:bldP spid="73" grpId="0" animBg="1"/>
      <p:bldP spid="75" grpId="0" animBg="1"/>
      <p:bldP spid="77" grpId="0" animBg="1"/>
      <p:bldP spid="79" grpId="0"/>
      <p:bldP spid="80" grpId="0"/>
      <p:bldP spid="81" grpId="0"/>
      <p:bldP spid="51" grpId="0" animBg="1"/>
      <p:bldP spid="59" grpId="0" animBg="1"/>
      <p:bldP spid="62" grpId="0"/>
      <p:bldP spid="84" grpId="0" animBg="1"/>
      <p:bldP spid="85" grpId="0" animBg="1"/>
      <p:bldP spid="87" grpId="0" animBg="1"/>
      <p:bldP spid="91" grpId="0" animBg="1"/>
      <p:bldP spid="9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oneTexte 21"/>
          <p:cNvSpPr txBox="1"/>
          <p:nvPr/>
        </p:nvSpPr>
        <p:spPr>
          <a:xfrm>
            <a:off x="785786" y="2071678"/>
            <a:ext cx="6977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Suppression comme dans un arbre de recherche binaire. </a:t>
            </a:r>
            <a:endParaRPr lang="fr-FR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785786" y="3571876"/>
            <a:ext cx="73581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/>
              <a:t>On considère que le nœud qui remplace le nœud supprimé porte une couleur noire en plus. </a:t>
            </a:r>
          </a:p>
        </p:txBody>
      </p:sp>
      <p:sp>
        <p:nvSpPr>
          <p:cNvPr id="9" name="Rectangle 8"/>
          <p:cNvSpPr/>
          <p:nvPr/>
        </p:nvSpPr>
        <p:spPr>
          <a:xfrm>
            <a:off x="785786" y="4497181"/>
            <a:ext cx="72866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/>
              <a:t>Ceci signifie qu'il devient noir s'il est rouge et qu'il devient doublement noir s'il est déjà noir.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785786" y="5497313"/>
            <a:ext cx="7143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/>
              <a:t>L’algorithme de maintenance a donc pour rôle de supprimer ce nœud doublement noir.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85786" y="2643182"/>
            <a:ext cx="73581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/>
              <a:t>Si le nœud physiquement supprimé est noir, un algorithme de maintenance est appliqué. 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</a:t>
            </a:r>
            <a:r>
              <a:rPr lang="fr-FR" b="1" u="sng" dirty="0" err="1" smtClean="0"/>
              <a:t>Red</a:t>
            </a:r>
            <a:r>
              <a:rPr lang="fr-FR" b="1" u="sng" dirty="0" smtClean="0"/>
              <a:t> Black (Suppression)</a:t>
            </a:r>
            <a:endParaRPr lang="fr-FR" dirty="0" smtClean="0"/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92919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Rouge et Noir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7" grpId="0"/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55"/>
          <p:cNvGrpSpPr/>
          <p:nvPr/>
        </p:nvGrpSpPr>
        <p:grpSpPr>
          <a:xfrm>
            <a:off x="642910" y="2214554"/>
            <a:ext cx="2160635" cy="1643074"/>
            <a:chOff x="857224" y="2857496"/>
            <a:chExt cx="2160635" cy="1643074"/>
          </a:xfrm>
        </p:grpSpPr>
        <p:sp>
          <p:nvSpPr>
            <p:cNvPr id="8" name="Ellipse 7"/>
            <p:cNvSpPr/>
            <p:nvPr/>
          </p:nvSpPr>
          <p:spPr>
            <a:xfrm>
              <a:off x="857224" y="3440522"/>
              <a:ext cx="443207" cy="424018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" name="Ellipse 1"/>
            <p:cNvSpPr/>
            <p:nvPr/>
          </p:nvSpPr>
          <p:spPr>
            <a:xfrm>
              <a:off x="1577436" y="2857496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Ellipse 3"/>
            <p:cNvSpPr/>
            <p:nvPr/>
          </p:nvSpPr>
          <p:spPr>
            <a:xfrm>
              <a:off x="2242246" y="3493525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Ellipse 4"/>
            <p:cNvSpPr/>
            <p:nvPr/>
          </p:nvSpPr>
          <p:spPr>
            <a:xfrm>
              <a:off x="1854440" y="4182556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Ellipse 5"/>
            <p:cNvSpPr/>
            <p:nvPr/>
          </p:nvSpPr>
          <p:spPr>
            <a:xfrm>
              <a:off x="2685454" y="4182556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912625" y="3493525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" name="Connecteur droit 9"/>
            <p:cNvCxnSpPr>
              <a:stCxn id="2" idx="6"/>
              <a:endCxn id="4" idx="0"/>
            </p:cNvCxnSpPr>
            <p:nvPr/>
          </p:nvCxnSpPr>
          <p:spPr>
            <a:xfrm>
              <a:off x="1909841" y="3016503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>
              <a:stCxn id="2" idx="2"/>
              <a:endCxn id="8" idx="0"/>
            </p:cNvCxnSpPr>
            <p:nvPr/>
          </p:nvCxnSpPr>
          <p:spPr>
            <a:xfrm rot="10800000" flipV="1">
              <a:off x="1078828" y="3016503"/>
              <a:ext cx="498608" cy="4240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>
              <a:stCxn id="4" idx="2"/>
              <a:endCxn id="5" idx="0"/>
            </p:cNvCxnSpPr>
            <p:nvPr/>
          </p:nvCxnSpPr>
          <p:spPr>
            <a:xfrm rot="10800000" flipV="1">
              <a:off x="2020643" y="3652532"/>
              <a:ext cx="221604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>
              <a:stCxn id="4" idx="6"/>
              <a:endCxn id="6" idx="0"/>
            </p:cNvCxnSpPr>
            <p:nvPr/>
          </p:nvCxnSpPr>
          <p:spPr>
            <a:xfrm>
              <a:off x="2574652" y="3652532"/>
              <a:ext cx="277004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e 56"/>
          <p:cNvGrpSpPr/>
          <p:nvPr/>
        </p:nvGrpSpPr>
        <p:grpSpPr>
          <a:xfrm>
            <a:off x="5786446" y="4214818"/>
            <a:ext cx="2105234" cy="1643073"/>
            <a:chOff x="5395724" y="2857497"/>
            <a:chExt cx="2105234" cy="1643073"/>
          </a:xfrm>
        </p:grpSpPr>
        <p:sp>
          <p:nvSpPr>
            <p:cNvPr id="18" name="Ellipse 17"/>
            <p:cNvSpPr/>
            <p:nvPr/>
          </p:nvSpPr>
          <p:spPr>
            <a:xfrm>
              <a:off x="6060535" y="285749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Ellipse 18"/>
            <p:cNvSpPr/>
            <p:nvPr/>
          </p:nvSpPr>
          <p:spPr>
            <a:xfrm>
              <a:off x="6725345" y="3493525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Ellipse 19"/>
            <p:cNvSpPr/>
            <p:nvPr/>
          </p:nvSpPr>
          <p:spPr>
            <a:xfrm>
              <a:off x="6337539" y="4182556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7168553" y="4182556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Ellipse 21"/>
            <p:cNvSpPr/>
            <p:nvPr/>
          </p:nvSpPr>
          <p:spPr>
            <a:xfrm>
              <a:off x="5395724" y="3493525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" name="Connecteur droit 22"/>
            <p:cNvCxnSpPr>
              <a:stCxn id="18" idx="6"/>
              <a:endCxn id="19" idx="0"/>
            </p:cNvCxnSpPr>
            <p:nvPr/>
          </p:nvCxnSpPr>
          <p:spPr>
            <a:xfrm>
              <a:off x="6392940" y="3016504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>
              <a:stCxn id="18" idx="2"/>
              <a:endCxn id="22" idx="0"/>
            </p:cNvCxnSpPr>
            <p:nvPr/>
          </p:nvCxnSpPr>
          <p:spPr>
            <a:xfrm rot="10800000" flipV="1">
              <a:off x="5561927" y="3016504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>
              <a:stCxn id="19" idx="2"/>
              <a:endCxn id="20" idx="0"/>
            </p:cNvCxnSpPr>
            <p:nvPr/>
          </p:nvCxnSpPr>
          <p:spPr>
            <a:xfrm rot="10800000" flipV="1">
              <a:off x="6503742" y="3652533"/>
              <a:ext cx="221604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>
              <a:stCxn id="19" idx="6"/>
              <a:endCxn id="21" idx="0"/>
            </p:cNvCxnSpPr>
            <p:nvPr/>
          </p:nvCxnSpPr>
          <p:spPr>
            <a:xfrm>
              <a:off x="7057751" y="3652533"/>
              <a:ext cx="277004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Flèche droite 28"/>
          <p:cNvSpPr/>
          <p:nvPr/>
        </p:nvSpPr>
        <p:spPr>
          <a:xfrm>
            <a:off x="3835751" y="2643182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85786" y="1876000"/>
            <a:ext cx="7143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Soit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X le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noeud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doublement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noir 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Supposé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ici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comme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fils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gauche) et P son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père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643438" y="1142984"/>
            <a:ext cx="4357718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CAS 1: Le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frere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 de X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noir et 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deux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fils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noirs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e 58"/>
          <p:cNvGrpSpPr/>
          <p:nvPr/>
        </p:nvGrpSpPr>
        <p:grpSpPr>
          <a:xfrm>
            <a:off x="642910" y="4286256"/>
            <a:ext cx="2160635" cy="1643074"/>
            <a:chOff x="857224" y="4929198"/>
            <a:chExt cx="2160635" cy="1643074"/>
          </a:xfrm>
        </p:grpSpPr>
        <p:sp>
          <p:nvSpPr>
            <p:cNvPr id="34" name="Ellipse 33"/>
            <p:cNvSpPr/>
            <p:nvPr/>
          </p:nvSpPr>
          <p:spPr>
            <a:xfrm>
              <a:off x="857224" y="5512224"/>
              <a:ext cx="443207" cy="424018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Ellipse 34"/>
            <p:cNvSpPr/>
            <p:nvPr/>
          </p:nvSpPr>
          <p:spPr>
            <a:xfrm>
              <a:off x="1577436" y="4929198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Ellipse 35"/>
            <p:cNvSpPr/>
            <p:nvPr/>
          </p:nvSpPr>
          <p:spPr>
            <a:xfrm>
              <a:off x="2242246" y="556522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1854440" y="625425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Ellipse 37"/>
            <p:cNvSpPr/>
            <p:nvPr/>
          </p:nvSpPr>
          <p:spPr>
            <a:xfrm>
              <a:off x="2685454" y="625425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Ellipse 38"/>
            <p:cNvSpPr/>
            <p:nvPr/>
          </p:nvSpPr>
          <p:spPr>
            <a:xfrm>
              <a:off x="912625" y="556522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0" name="Connecteur droit 39"/>
            <p:cNvCxnSpPr>
              <a:stCxn id="35" idx="6"/>
              <a:endCxn id="36" idx="0"/>
            </p:cNvCxnSpPr>
            <p:nvPr/>
          </p:nvCxnSpPr>
          <p:spPr>
            <a:xfrm>
              <a:off x="1909841" y="5088205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>
              <a:stCxn id="35" idx="2"/>
              <a:endCxn id="34" idx="0"/>
            </p:cNvCxnSpPr>
            <p:nvPr/>
          </p:nvCxnSpPr>
          <p:spPr>
            <a:xfrm rot="10800000" flipV="1">
              <a:off x="1078828" y="5088205"/>
              <a:ext cx="498608" cy="4240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>
              <a:stCxn id="36" idx="2"/>
              <a:endCxn id="37" idx="0"/>
            </p:cNvCxnSpPr>
            <p:nvPr/>
          </p:nvCxnSpPr>
          <p:spPr>
            <a:xfrm rot="10800000" flipV="1">
              <a:off x="2020643" y="5724234"/>
              <a:ext cx="221604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>
              <a:stCxn id="36" idx="6"/>
              <a:endCxn id="38" idx="0"/>
            </p:cNvCxnSpPr>
            <p:nvPr/>
          </p:nvCxnSpPr>
          <p:spPr>
            <a:xfrm>
              <a:off x="2574652" y="5724234"/>
              <a:ext cx="277004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lèche droite 52"/>
          <p:cNvSpPr/>
          <p:nvPr/>
        </p:nvSpPr>
        <p:spPr>
          <a:xfrm>
            <a:off x="3835751" y="4714884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e 57"/>
          <p:cNvGrpSpPr/>
          <p:nvPr/>
        </p:nvGrpSpPr>
        <p:grpSpPr>
          <a:xfrm>
            <a:off x="5857884" y="2214554"/>
            <a:ext cx="2105234" cy="1767515"/>
            <a:chOff x="5395724" y="4804757"/>
            <a:chExt cx="2105234" cy="1767515"/>
          </a:xfrm>
        </p:grpSpPr>
        <p:sp>
          <p:nvSpPr>
            <p:cNvPr id="45" name="Ellipse 44"/>
            <p:cNvSpPr/>
            <p:nvPr/>
          </p:nvSpPr>
          <p:spPr>
            <a:xfrm>
              <a:off x="6725345" y="5565227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Ellipse 45"/>
            <p:cNvSpPr/>
            <p:nvPr/>
          </p:nvSpPr>
          <p:spPr>
            <a:xfrm>
              <a:off x="6337539" y="625425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Ellipse 46"/>
            <p:cNvSpPr/>
            <p:nvPr/>
          </p:nvSpPr>
          <p:spPr>
            <a:xfrm>
              <a:off x="7168553" y="625425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Ellipse 47"/>
            <p:cNvSpPr/>
            <p:nvPr/>
          </p:nvSpPr>
          <p:spPr>
            <a:xfrm>
              <a:off x="5395724" y="556522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9" name="Connecteur droit 48"/>
            <p:cNvCxnSpPr>
              <a:endCxn id="45" idx="0"/>
            </p:cNvCxnSpPr>
            <p:nvPr/>
          </p:nvCxnSpPr>
          <p:spPr>
            <a:xfrm>
              <a:off x="6392940" y="5088206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>
              <a:endCxn id="48" idx="0"/>
            </p:cNvCxnSpPr>
            <p:nvPr/>
          </p:nvCxnSpPr>
          <p:spPr>
            <a:xfrm rot="10800000" flipV="1">
              <a:off x="5561927" y="5088206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>
              <a:stCxn id="45" idx="2"/>
              <a:endCxn id="46" idx="0"/>
            </p:cNvCxnSpPr>
            <p:nvPr/>
          </p:nvCxnSpPr>
          <p:spPr>
            <a:xfrm rot="10800000" flipV="1">
              <a:off x="6503742" y="5724235"/>
              <a:ext cx="221604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>
              <a:stCxn id="45" idx="6"/>
              <a:endCxn id="47" idx="0"/>
            </p:cNvCxnSpPr>
            <p:nvPr/>
          </p:nvCxnSpPr>
          <p:spPr>
            <a:xfrm>
              <a:off x="7057751" y="5724235"/>
              <a:ext cx="277004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Ellipse 53"/>
            <p:cNvSpPr/>
            <p:nvPr/>
          </p:nvSpPr>
          <p:spPr>
            <a:xfrm>
              <a:off x="6016797" y="4804757"/>
              <a:ext cx="443207" cy="424018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Ellipse 54"/>
            <p:cNvSpPr/>
            <p:nvPr/>
          </p:nvSpPr>
          <p:spPr>
            <a:xfrm>
              <a:off x="6072198" y="4857760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6" name="Rectangle 55"/>
          <p:cNvSpPr/>
          <p:nvPr/>
        </p:nvSpPr>
        <p:spPr>
          <a:xfrm>
            <a:off x="2928926" y="3429000"/>
            <a:ext cx="27146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Transformer F en un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noeud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rouge</a:t>
            </a:r>
            <a:endParaRPr lang="fr-FR" dirty="0"/>
          </a:p>
        </p:txBody>
      </p:sp>
      <p:sp>
        <p:nvSpPr>
          <p:cNvPr id="57" name="Rectangle 56"/>
          <p:cNvSpPr/>
          <p:nvPr/>
        </p:nvSpPr>
        <p:spPr>
          <a:xfrm>
            <a:off x="500066" y="6143644"/>
            <a:ext cx="86439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 le parent P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noir, le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processus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continue en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remontant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dans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l’arbre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X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devient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le nouveau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noeud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doublement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noir.</a:t>
            </a:r>
            <a:endParaRPr lang="fr-FR" dirty="0"/>
          </a:p>
        </p:txBody>
      </p:sp>
      <p:sp>
        <p:nvSpPr>
          <p:cNvPr id="58" name="ZoneTexte 57"/>
          <p:cNvSpPr txBox="1"/>
          <p:nvPr/>
        </p:nvSpPr>
        <p:spPr>
          <a:xfrm>
            <a:off x="785786" y="1428736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</a:t>
            </a:r>
            <a:r>
              <a:rPr lang="fr-FR" b="1" u="sng" dirty="0" err="1" smtClean="0"/>
              <a:t>Red</a:t>
            </a:r>
            <a:r>
              <a:rPr lang="fr-FR" b="1" u="sng" dirty="0" smtClean="0"/>
              <a:t> Black (Suppression)</a:t>
            </a:r>
            <a:endParaRPr lang="fr-FR" dirty="0" smtClean="0"/>
          </a:p>
        </p:txBody>
      </p:sp>
      <p:sp>
        <p:nvSpPr>
          <p:cNvPr id="60" name="Titre 1"/>
          <p:cNvSpPr txBox="1">
            <a:spLocks/>
          </p:cNvSpPr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arbres Rouge et Noir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85" decel="100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385" decel="100000"/>
                                        <p:tgtEl>
                                          <p:spTgt spid="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385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385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31" grpId="0" animBg="1"/>
      <p:bldP spid="53" grpId="0" animBg="1"/>
      <p:bldP spid="56" grpId="0"/>
      <p:bldP spid="5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lèche droite 21"/>
          <p:cNvSpPr/>
          <p:nvPr/>
        </p:nvSpPr>
        <p:spPr>
          <a:xfrm>
            <a:off x="3764313" y="2786058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e 49"/>
          <p:cNvGrpSpPr/>
          <p:nvPr/>
        </p:nvGrpSpPr>
        <p:grpSpPr>
          <a:xfrm>
            <a:off x="642910" y="2143116"/>
            <a:ext cx="2904173" cy="2461154"/>
            <a:chOff x="1214414" y="3039548"/>
            <a:chExt cx="2904173" cy="2461154"/>
          </a:xfrm>
        </p:grpSpPr>
        <p:sp>
          <p:nvSpPr>
            <p:cNvPr id="3" name="Ellipse 2"/>
            <p:cNvSpPr/>
            <p:nvPr/>
          </p:nvSpPr>
          <p:spPr>
            <a:xfrm>
              <a:off x="1214414" y="3622574"/>
              <a:ext cx="443207" cy="424018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Ellipse 3"/>
            <p:cNvSpPr/>
            <p:nvPr/>
          </p:nvSpPr>
          <p:spPr>
            <a:xfrm>
              <a:off x="1934626" y="3039548"/>
              <a:ext cx="332405" cy="318014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Ellipse 4"/>
            <p:cNvSpPr/>
            <p:nvPr/>
          </p:nvSpPr>
          <p:spPr>
            <a:xfrm>
              <a:off x="2599436" y="367557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Ellipse 5"/>
            <p:cNvSpPr/>
            <p:nvPr/>
          </p:nvSpPr>
          <p:spPr>
            <a:xfrm>
              <a:off x="2211630" y="4364608"/>
              <a:ext cx="332405" cy="318014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Ellipse 7"/>
            <p:cNvSpPr/>
            <p:nvPr/>
          </p:nvSpPr>
          <p:spPr>
            <a:xfrm>
              <a:off x="1269815" y="367557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Connecteur droit 8"/>
            <p:cNvCxnSpPr>
              <a:stCxn id="4" idx="6"/>
              <a:endCxn id="5" idx="0"/>
            </p:cNvCxnSpPr>
            <p:nvPr/>
          </p:nvCxnSpPr>
          <p:spPr>
            <a:xfrm>
              <a:off x="2267031" y="3198555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>
              <a:stCxn id="4" idx="2"/>
              <a:endCxn id="3" idx="0"/>
            </p:cNvCxnSpPr>
            <p:nvPr/>
          </p:nvCxnSpPr>
          <p:spPr>
            <a:xfrm rot="10800000" flipV="1">
              <a:off x="1436018" y="3198555"/>
              <a:ext cx="498608" cy="4240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>
              <a:stCxn id="5" idx="2"/>
              <a:endCxn id="6" idx="0"/>
            </p:cNvCxnSpPr>
            <p:nvPr/>
          </p:nvCxnSpPr>
          <p:spPr>
            <a:xfrm rot="10800000" flipV="1">
              <a:off x="2377833" y="3834584"/>
              <a:ext cx="221604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Ellipse 13"/>
            <p:cNvSpPr/>
            <p:nvPr/>
          </p:nvSpPr>
          <p:spPr>
            <a:xfrm>
              <a:off x="3214678" y="4396870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FD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Ellipse 22"/>
            <p:cNvSpPr/>
            <p:nvPr/>
          </p:nvSpPr>
          <p:spPr>
            <a:xfrm>
              <a:off x="2740854" y="518268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Ellipse 23"/>
            <p:cNvSpPr/>
            <p:nvPr/>
          </p:nvSpPr>
          <p:spPr>
            <a:xfrm>
              <a:off x="3786182" y="518268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Connecteur droit 28"/>
            <p:cNvCxnSpPr>
              <a:stCxn id="5" idx="6"/>
              <a:endCxn id="14" idx="0"/>
            </p:cNvCxnSpPr>
            <p:nvPr/>
          </p:nvCxnSpPr>
          <p:spPr>
            <a:xfrm>
              <a:off x="2931841" y="3834584"/>
              <a:ext cx="449040" cy="5622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>
              <a:stCxn id="14" idx="2"/>
              <a:endCxn id="23" idx="0"/>
            </p:cNvCxnSpPr>
            <p:nvPr/>
          </p:nvCxnSpPr>
          <p:spPr>
            <a:xfrm rot="10800000" flipV="1">
              <a:off x="2907058" y="4555876"/>
              <a:ext cx="307621" cy="6268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>
              <a:stCxn id="14" idx="6"/>
              <a:endCxn id="24" idx="0"/>
            </p:cNvCxnSpPr>
            <p:nvPr/>
          </p:nvCxnSpPr>
          <p:spPr>
            <a:xfrm>
              <a:off x="3547083" y="4555877"/>
              <a:ext cx="405302" cy="6268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e 50"/>
          <p:cNvGrpSpPr/>
          <p:nvPr/>
        </p:nvGrpSpPr>
        <p:grpSpPr>
          <a:xfrm>
            <a:off x="4980217" y="2143117"/>
            <a:ext cx="3306559" cy="1746773"/>
            <a:chOff x="5026870" y="3039549"/>
            <a:chExt cx="3306559" cy="1746773"/>
          </a:xfrm>
        </p:grpSpPr>
        <p:sp>
          <p:nvSpPr>
            <p:cNvPr id="13" name="Ellipse 12"/>
            <p:cNvSpPr/>
            <p:nvPr/>
          </p:nvSpPr>
          <p:spPr>
            <a:xfrm>
              <a:off x="6346287" y="3039549"/>
              <a:ext cx="332405" cy="318014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7358082" y="365022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FD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5500694" y="367557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" name="Connecteur droit 18"/>
            <p:cNvCxnSpPr>
              <a:stCxn id="13" idx="2"/>
              <a:endCxn id="17" idx="0"/>
            </p:cNvCxnSpPr>
            <p:nvPr/>
          </p:nvCxnSpPr>
          <p:spPr>
            <a:xfrm rot="10800000" flipV="1">
              <a:off x="5666897" y="3198555"/>
              <a:ext cx="679390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Ellipse 33"/>
            <p:cNvSpPr/>
            <p:nvPr/>
          </p:nvSpPr>
          <p:spPr>
            <a:xfrm>
              <a:off x="5026870" y="446830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Ellipse 34"/>
            <p:cNvSpPr/>
            <p:nvPr/>
          </p:nvSpPr>
          <p:spPr>
            <a:xfrm>
              <a:off x="6072198" y="4468308"/>
              <a:ext cx="332405" cy="318014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Ellipse 35"/>
            <p:cNvSpPr/>
            <p:nvPr/>
          </p:nvSpPr>
          <p:spPr>
            <a:xfrm>
              <a:off x="6858016" y="446830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8001024" y="446830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9" name="Connecteur droit 38"/>
            <p:cNvCxnSpPr>
              <a:stCxn id="13" idx="6"/>
              <a:endCxn id="16" idx="0"/>
            </p:cNvCxnSpPr>
            <p:nvPr/>
          </p:nvCxnSpPr>
          <p:spPr>
            <a:xfrm>
              <a:off x="6678692" y="3198556"/>
              <a:ext cx="845593" cy="4516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>
              <a:stCxn id="17" idx="2"/>
              <a:endCxn id="34" idx="0"/>
            </p:cNvCxnSpPr>
            <p:nvPr/>
          </p:nvCxnSpPr>
          <p:spPr>
            <a:xfrm rot="10800000" flipV="1">
              <a:off x="5193074" y="3834584"/>
              <a:ext cx="307621" cy="6337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>
              <a:stCxn id="17" idx="6"/>
              <a:endCxn id="35" idx="0"/>
            </p:cNvCxnSpPr>
            <p:nvPr/>
          </p:nvCxnSpPr>
          <p:spPr>
            <a:xfrm>
              <a:off x="5833099" y="3834584"/>
              <a:ext cx="405302" cy="6337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>
              <a:stCxn id="16" idx="6"/>
              <a:endCxn id="37" idx="0"/>
            </p:cNvCxnSpPr>
            <p:nvPr/>
          </p:nvCxnSpPr>
          <p:spPr>
            <a:xfrm>
              <a:off x="7690487" y="3809235"/>
              <a:ext cx="476740" cy="6590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>
              <a:stCxn id="16" idx="2"/>
              <a:endCxn id="36" idx="0"/>
            </p:cNvCxnSpPr>
            <p:nvPr/>
          </p:nvCxnSpPr>
          <p:spPr>
            <a:xfrm rot="10800000" flipV="1">
              <a:off x="7024220" y="3809234"/>
              <a:ext cx="333863" cy="6590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ectangle 47"/>
          <p:cNvSpPr/>
          <p:nvPr/>
        </p:nvSpPr>
        <p:spPr>
          <a:xfrm>
            <a:off x="4429124" y="1214422"/>
            <a:ext cx="4500594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CAS 2: Le frère F du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noeud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noir et a un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fils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droit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rouge (FD)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42910" y="5072074"/>
            <a:ext cx="27670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Rotation gauche de P</a:t>
            </a:r>
            <a:endParaRPr lang="fr-FR" dirty="0"/>
          </a:p>
        </p:txBody>
      </p:sp>
      <p:sp>
        <p:nvSpPr>
          <p:cNvPr id="40" name="Rectangle 39"/>
          <p:cNvSpPr/>
          <p:nvPr/>
        </p:nvSpPr>
        <p:spPr>
          <a:xfrm>
            <a:off x="642910" y="5572140"/>
            <a:ext cx="76867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Recolorer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: P et FD 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deviennent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noirs  et la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couleur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de F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celle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de P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avant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la transformation.</a:t>
            </a:r>
            <a:endParaRPr lang="en-US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516669" y="6457890"/>
            <a:ext cx="26273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processus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termine</a:t>
            </a:r>
            <a:endParaRPr lang="fr-FR" dirty="0"/>
          </a:p>
        </p:txBody>
      </p:sp>
      <p:sp>
        <p:nvSpPr>
          <p:cNvPr id="44" name="ZoneTexte 4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</a:t>
            </a:r>
            <a:r>
              <a:rPr lang="fr-FR" b="1" u="sng" dirty="0" err="1" smtClean="0"/>
              <a:t>Red</a:t>
            </a:r>
            <a:r>
              <a:rPr lang="fr-FR" b="1" u="sng" dirty="0" smtClean="0"/>
              <a:t> Black (Suppression)</a:t>
            </a:r>
            <a:endParaRPr lang="fr-FR" dirty="0" smtClean="0"/>
          </a:p>
        </p:txBody>
      </p:sp>
      <p:sp>
        <p:nvSpPr>
          <p:cNvPr id="49" name="Titre 1"/>
          <p:cNvSpPr txBox="1">
            <a:spLocks/>
          </p:cNvSpPr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arbres Rouge et Noir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85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385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85" decel="10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385" decel="100000"/>
                                        <p:tgtEl>
                                          <p:spTgt spid="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385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385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8" grpId="0" animBg="1"/>
      <p:bldP spid="38" grpId="0"/>
      <p:bldP spid="40" grpId="0"/>
      <p:bldP spid="4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46"/>
          <p:cNvGrpSpPr/>
          <p:nvPr/>
        </p:nvGrpSpPr>
        <p:grpSpPr>
          <a:xfrm>
            <a:off x="571472" y="2182292"/>
            <a:ext cx="2332669" cy="2461154"/>
            <a:chOff x="661863" y="2841365"/>
            <a:chExt cx="2332669" cy="2461154"/>
          </a:xfrm>
        </p:grpSpPr>
        <p:sp>
          <p:nvSpPr>
            <p:cNvPr id="2" name="Ellipse 1"/>
            <p:cNvSpPr/>
            <p:nvPr/>
          </p:nvSpPr>
          <p:spPr>
            <a:xfrm>
              <a:off x="661863" y="3424391"/>
              <a:ext cx="443207" cy="424018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1382075" y="2841365"/>
              <a:ext cx="332405" cy="318014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Ellipse 3"/>
            <p:cNvSpPr/>
            <p:nvPr/>
          </p:nvSpPr>
          <p:spPr>
            <a:xfrm>
              <a:off x="2046885" y="3477394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Ellipse 4"/>
            <p:cNvSpPr/>
            <p:nvPr/>
          </p:nvSpPr>
          <p:spPr>
            <a:xfrm>
              <a:off x="1500166" y="4166425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FG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Ellipse 5"/>
            <p:cNvSpPr/>
            <p:nvPr/>
          </p:nvSpPr>
          <p:spPr>
            <a:xfrm>
              <a:off x="717264" y="3477394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" name="Connecteur droit 6"/>
            <p:cNvCxnSpPr>
              <a:stCxn id="3" idx="6"/>
              <a:endCxn id="4" idx="0"/>
            </p:cNvCxnSpPr>
            <p:nvPr/>
          </p:nvCxnSpPr>
          <p:spPr>
            <a:xfrm>
              <a:off x="1714480" y="3000372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>
              <a:stCxn id="3" idx="2"/>
              <a:endCxn id="2" idx="0"/>
            </p:cNvCxnSpPr>
            <p:nvPr/>
          </p:nvCxnSpPr>
          <p:spPr>
            <a:xfrm rot="10800000" flipV="1">
              <a:off x="883467" y="3000372"/>
              <a:ext cx="498608" cy="4240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>
              <a:stCxn id="4" idx="2"/>
              <a:endCxn id="5" idx="0"/>
            </p:cNvCxnSpPr>
            <p:nvPr/>
          </p:nvCxnSpPr>
          <p:spPr>
            <a:xfrm rot="10800000" flipV="1">
              <a:off x="1666369" y="3636401"/>
              <a:ext cx="380516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Ellipse 9"/>
            <p:cNvSpPr/>
            <p:nvPr/>
          </p:nvSpPr>
          <p:spPr>
            <a:xfrm>
              <a:off x="2662127" y="419868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979689" y="4984505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2025017" y="4984505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" name="Connecteur droit 12"/>
            <p:cNvCxnSpPr>
              <a:stCxn id="4" idx="6"/>
              <a:endCxn id="10" idx="0"/>
            </p:cNvCxnSpPr>
            <p:nvPr/>
          </p:nvCxnSpPr>
          <p:spPr>
            <a:xfrm>
              <a:off x="2379290" y="3636401"/>
              <a:ext cx="449040" cy="5622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>
              <a:stCxn id="5" idx="6"/>
              <a:endCxn id="12" idx="0"/>
            </p:cNvCxnSpPr>
            <p:nvPr/>
          </p:nvCxnSpPr>
          <p:spPr>
            <a:xfrm>
              <a:off x="1832571" y="4325432"/>
              <a:ext cx="358649" cy="6590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>
              <a:stCxn id="5" idx="2"/>
              <a:endCxn id="11" idx="0"/>
            </p:cNvCxnSpPr>
            <p:nvPr/>
          </p:nvCxnSpPr>
          <p:spPr>
            <a:xfrm rot="10800000" flipV="1">
              <a:off x="1145892" y="4325431"/>
              <a:ext cx="354274" cy="6590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47"/>
          <p:cNvGrpSpPr/>
          <p:nvPr/>
        </p:nvGrpSpPr>
        <p:grpSpPr>
          <a:xfrm>
            <a:off x="4935022" y="2182292"/>
            <a:ext cx="3118487" cy="1730643"/>
            <a:chOff x="4882537" y="2841365"/>
            <a:chExt cx="3118487" cy="1730643"/>
          </a:xfrm>
        </p:grpSpPr>
        <p:sp>
          <p:nvSpPr>
            <p:cNvPr id="21" name="Ellipse 20"/>
            <p:cNvSpPr/>
            <p:nvPr/>
          </p:nvSpPr>
          <p:spPr>
            <a:xfrm>
              <a:off x="6264644" y="2841365"/>
              <a:ext cx="332405" cy="318014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FG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Ellipse 21"/>
            <p:cNvSpPr/>
            <p:nvPr/>
          </p:nvSpPr>
          <p:spPr>
            <a:xfrm>
              <a:off x="7121900" y="3477394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Ellipse 23"/>
            <p:cNvSpPr/>
            <p:nvPr/>
          </p:nvSpPr>
          <p:spPr>
            <a:xfrm>
              <a:off x="5382603" y="3477394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5" name="Connecteur droit 24"/>
            <p:cNvCxnSpPr>
              <a:stCxn id="21" idx="6"/>
              <a:endCxn id="22" idx="0"/>
            </p:cNvCxnSpPr>
            <p:nvPr/>
          </p:nvCxnSpPr>
          <p:spPr>
            <a:xfrm>
              <a:off x="6597049" y="3000372"/>
              <a:ext cx="691054" cy="4770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>
              <a:stCxn id="21" idx="2"/>
              <a:endCxn id="24" idx="0"/>
            </p:cNvCxnSpPr>
            <p:nvPr/>
          </p:nvCxnSpPr>
          <p:spPr>
            <a:xfrm rot="10800000" flipV="1">
              <a:off x="5548806" y="3000372"/>
              <a:ext cx="715838" cy="4770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>
              <a:stCxn id="22" idx="2"/>
              <a:endCxn id="30" idx="0"/>
            </p:cNvCxnSpPr>
            <p:nvPr/>
          </p:nvCxnSpPr>
          <p:spPr>
            <a:xfrm rot="10800000" flipV="1">
              <a:off x="6859476" y="3636400"/>
              <a:ext cx="262425" cy="6175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Ellipse 27"/>
            <p:cNvSpPr/>
            <p:nvPr/>
          </p:nvSpPr>
          <p:spPr>
            <a:xfrm>
              <a:off x="7668619" y="421481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Ellipse 29"/>
            <p:cNvSpPr/>
            <p:nvPr/>
          </p:nvSpPr>
          <p:spPr>
            <a:xfrm>
              <a:off x="6693272" y="4253994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1" name="Connecteur droit 30"/>
            <p:cNvCxnSpPr>
              <a:stCxn id="22" idx="6"/>
              <a:endCxn id="28" idx="0"/>
            </p:cNvCxnSpPr>
            <p:nvPr/>
          </p:nvCxnSpPr>
          <p:spPr>
            <a:xfrm>
              <a:off x="7454305" y="3636401"/>
              <a:ext cx="380517" cy="5784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Ellipse 34"/>
            <p:cNvSpPr/>
            <p:nvPr/>
          </p:nvSpPr>
          <p:spPr>
            <a:xfrm>
              <a:off x="4882537" y="421481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Ellipse 35"/>
            <p:cNvSpPr/>
            <p:nvPr/>
          </p:nvSpPr>
          <p:spPr>
            <a:xfrm>
              <a:off x="5927865" y="421481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9" name="Connecteur droit 38"/>
            <p:cNvCxnSpPr>
              <a:stCxn id="24" idx="2"/>
              <a:endCxn id="35" idx="0"/>
            </p:cNvCxnSpPr>
            <p:nvPr/>
          </p:nvCxnSpPr>
          <p:spPr>
            <a:xfrm rot="10800000" flipV="1">
              <a:off x="5048741" y="3636400"/>
              <a:ext cx="333863" cy="5784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>
              <a:stCxn id="24" idx="6"/>
              <a:endCxn id="36" idx="0"/>
            </p:cNvCxnSpPr>
            <p:nvPr/>
          </p:nvCxnSpPr>
          <p:spPr>
            <a:xfrm>
              <a:off x="5715008" y="3636401"/>
              <a:ext cx="379060" cy="5784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ectangle 43"/>
          <p:cNvSpPr/>
          <p:nvPr/>
        </p:nvSpPr>
        <p:spPr>
          <a:xfrm>
            <a:off x="4286248" y="1220916"/>
            <a:ext cx="4786314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CAS 3: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frere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 du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noeud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noir et a un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fils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gauche rouge(FG)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Flèche droite 45"/>
          <p:cNvSpPr/>
          <p:nvPr/>
        </p:nvSpPr>
        <p:spPr>
          <a:xfrm>
            <a:off x="3745360" y="2857496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1472" y="5172030"/>
            <a:ext cx="46434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Rotation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droite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(F) + rotation gauche (P).</a:t>
            </a:r>
            <a:endParaRPr lang="fr-FR" dirty="0"/>
          </a:p>
        </p:txBody>
      </p:sp>
      <p:sp>
        <p:nvSpPr>
          <p:cNvPr id="37" name="Rectangle 36"/>
          <p:cNvSpPr/>
          <p:nvPr/>
        </p:nvSpPr>
        <p:spPr>
          <a:xfrm>
            <a:off x="571472" y="5786454"/>
            <a:ext cx="80010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Recolorer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: P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devient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noir et la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couleur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de FG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celle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de P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avant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la transformation.</a:t>
            </a:r>
            <a:endParaRPr lang="fr-FR" dirty="0"/>
          </a:p>
        </p:txBody>
      </p:sp>
      <p:sp>
        <p:nvSpPr>
          <p:cNvPr id="38" name="Rectangle 37"/>
          <p:cNvSpPr/>
          <p:nvPr/>
        </p:nvSpPr>
        <p:spPr>
          <a:xfrm>
            <a:off x="6429356" y="6457890"/>
            <a:ext cx="27146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processus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termine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</a:t>
            </a:r>
            <a:r>
              <a:rPr lang="fr-FR" b="1" u="sng" dirty="0" err="1" smtClean="0"/>
              <a:t>Red</a:t>
            </a:r>
            <a:r>
              <a:rPr lang="fr-FR" b="1" u="sng" dirty="0" smtClean="0"/>
              <a:t> Black (Suppression)</a:t>
            </a:r>
            <a:endParaRPr lang="fr-FR" dirty="0" smtClean="0"/>
          </a:p>
        </p:txBody>
      </p:sp>
      <p:sp>
        <p:nvSpPr>
          <p:cNvPr id="43" name="Titre 1"/>
          <p:cNvSpPr txBox="1">
            <a:spLocks/>
          </p:cNvSpPr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arbres Rouge et Noir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85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385" decel="100000"/>
                                        <p:tgtEl>
                                          <p:spTgt spid="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85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385" decel="100000"/>
                                        <p:tgtEl>
                                          <p:spTgt spid="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385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385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34" grpId="0"/>
      <p:bldP spid="37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Des arbres 2-4 vers SBB (</a:t>
            </a:r>
            <a:r>
              <a:rPr lang="fr-FR" b="1" u="sng" dirty="0" err="1" smtClean="0"/>
              <a:t>Symetrical</a:t>
            </a:r>
            <a:r>
              <a:rPr lang="fr-FR" b="1" u="sng" dirty="0" smtClean="0"/>
              <a:t> </a:t>
            </a:r>
            <a:r>
              <a:rPr lang="fr-FR" b="1" u="sng" dirty="0" err="1" smtClean="0"/>
              <a:t>Binary</a:t>
            </a:r>
            <a:r>
              <a:rPr lang="fr-FR" b="1" u="sng" dirty="0" smtClean="0"/>
              <a:t> B-</a:t>
            </a:r>
            <a:r>
              <a:rPr lang="fr-FR" b="1" u="sng" dirty="0" err="1" smtClean="0"/>
              <a:t>trees</a:t>
            </a:r>
            <a:r>
              <a:rPr lang="fr-FR" b="1" u="sng" dirty="0" smtClean="0"/>
              <a:t>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" name="Groupe 72"/>
          <p:cNvGrpSpPr/>
          <p:nvPr/>
        </p:nvGrpSpPr>
        <p:grpSpPr>
          <a:xfrm>
            <a:off x="142844" y="2000240"/>
            <a:ext cx="2143140" cy="642942"/>
            <a:chOff x="642910" y="2285992"/>
            <a:chExt cx="2143140" cy="642942"/>
          </a:xfrm>
          <a:solidFill>
            <a:schemeClr val="bg2"/>
          </a:solidFill>
        </p:grpSpPr>
        <p:cxnSp>
          <p:nvCxnSpPr>
            <p:cNvPr id="69" name="Connecteur droit avec flèche 68"/>
            <p:cNvCxnSpPr/>
            <p:nvPr/>
          </p:nvCxnSpPr>
          <p:spPr>
            <a:xfrm>
              <a:off x="642910" y="2500306"/>
              <a:ext cx="500066" cy="1588"/>
            </a:xfrm>
            <a:prstGeom prst="straightConnector1">
              <a:avLst/>
            </a:prstGeom>
            <a:grpFill/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avec flèche 69"/>
            <p:cNvCxnSpPr/>
            <p:nvPr/>
          </p:nvCxnSpPr>
          <p:spPr>
            <a:xfrm>
              <a:off x="642910" y="2786058"/>
              <a:ext cx="500066" cy="1588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ZoneTexte 70"/>
            <p:cNvSpPr txBox="1"/>
            <p:nvPr/>
          </p:nvSpPr>
          <p:spPr>
            <a:xfrm>
              <a:off x="1214414" y="2285992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vertical</a:t>
              </a:r>
              <a:endParaRPr lang="fr-FR" sz="1400" dirty="0"/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1214414" y="2621157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horizontal</a:t>
              </a:r>
              <a:endParaRPr lang="fr-FR" sz="1400" dirty="0"/>
            </a:p>
          </p:txBody>
        </p:sp>
      </p:grpSp>
      <p:pic>
        <p:nvPicPr>
          <p:cNvPr id="4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72114" y="0"/>
            <a:ext cx="3671886" cy="1306460"/>
          </a:xfrm>
          <a:prstGeom prst="rect">
            <a:avLst/>
          </a:prstGeom>
          <a:noFill/>
        </p:spPr>
      </p:pic>
      <p:grpSp>
        <p:nvGrpSpPr>
          <p:cNvPr id="3" name="Groupe 84"/>
          <p:cNvGrpSpPr/>
          <p:nvPr/>
        </p:nvGrpSpPr>
        <p:grpSpPr>
          <a:xfrm>
            <a:off x="142844" y="3458958"/>
            <a:ext cx="8572560" cy="2041744"/>
            <a:chOff x="142844" y="3458958"/>
            <a:chExt cx="8572560" cy="2041744"/>
          </a:xfrm>
        </p:grpSpPr>
        <p:sp>
          <p:nvSpPr>
            <p:cNvPr id="8" name="Ellipse 7"/>
            <p:cNvSpPr/>
            <p:nvPr/>
          </p:nvSpPr>
          <p:spPr>
            <a:xfrm>
              <a:off x="3484497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37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5984827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1127043" y="414338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2214546" y="414338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35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5341885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39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6484893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necteur droit avec flèche 18"/>
            <p:cNvCxnSpPr>
              <a:stCxn id="8" idx="6"/>
              <a:endCxn id="9" idx="2"/>
            </p:cNvCxnSpPr>
            <p:nvPr/>
          </p:nvCxnSpPr>
          <p:spPr>
            <a:xfrm>
              <a:off x="4000496" y="3622574"/>
              <a:ext cx="1984331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>
              <a:stCxn id="8" idx="2"/>
              <a:endCxn id="10" idx="0"/>
            </p:cNvCxnSpPr>
            <p:nvPr/>
          </p:nvCxnSpPr>
          <p:spPr>
            <a:xfrm rot="10800000" flipV="1">
              <a:off x="1385043" y="3622574"/>
              <a:ext cx="2099454" cy="5208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/>
            <p:cNvCxnSpPr>
              <a:stCxn id="9" idx="2"/>
              <a:endCxn id="13" idx="0"/>
            </p:cNvCxnSpPr>
            <p:nvPr/>
          </p:nvCxnSpPr>
          <p:spPr>
            <a:xfrm rot="10800000" flipV="1">
              <a:off x="5599885" y="3622574"/>
              <a:ext cx="384942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Ellipse 31"/>
            <p:cNvSpPr/>
            <p:nvPr/>
          </p:nvSpPr>
          <p:spPr>
            <a:xfrm>
              <a:off x="142844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3" name="Ellipse 32"/>
            <p:cNvSpPr/>
            <p:nvPr/>
          </p:nvSpPr>
          <p:spPr>
            <a:xfrm>
              <a:off x="1000100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255580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33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6" name="Ellipse 35"/>
            <p:cNvSpPr/>
            <p:nvPr/>
          </p:nvSpPr>
          <p:spPr>
            <a:xfrm>
              <a:off x="3341621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34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4254382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36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8" name="Ellipse 37"/>
            <p:cNvSpPr/>
            <p:nvPr/>
          </p:nvSpPr>
          <p:spPr>
            <a:xfrm>
              <a:off x="498469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38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0" name="Ellipse 39"/>
            <p:cNvSpPr/>
            <p:nvPr/>
          </p:nvSpPr>
          <p:spPr>
            <a:xfrm>
              <a:off x="577051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677064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3" name="Ellipse 42"/>
            <p:cNvSpPr/>
            <p:nvPr/>
          </p:nvSpPr>
          <p:spPr>
            <a:xfrm>
              <a:off x="748502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>
              <a:off x="819940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Connecteur droit avec flèche 47"/>
            <p:cNvCxnSpPr>
              <a:stCxn id="9" idx="6"/>
              <a:endCxn id="15" idx="0"/>
            </p:cNvCxnSpPr>
            <p:nvPr/>
          </p:nvCxnSpPr>
          <p:spPr>
            <a:xfrm>
              <a:off x="6500826" y="3622574"/>
              <a:ext cx="242067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avec flèche 49"/>
            <p:cNvCxnSpPr>
              <a:stCxn id="10" idx="2"/>
              <a:endCxn id="32" idx="0"/>
            </p:cNvCxnSpPr>
            <p:nvPr/>
          </p:nvCxnSpPr>
          <p:spPr>
            <a:xfrm rot="10800000" flipV="1">
              <a:off x="400845" y="4306996"/>
              <a:ext cx="726199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avec flèche 53"/>
            <p:cNvCxnSpPr>
              <a:stCxn id="12" idx="2"/>
              <a:endCxn id="34" idx="0"/>
            </p:cNvCxnSpPr>
            <p:nvPr/>
          </p:nvCxnSpPr>
          <p:spPr>
            <a:xfrm rot="10800000" flipH="1" flipV="1">
              <a:off x="2214545" y="4306996"/>
              <a:ext cx="599257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avec flèche 55"/>
            <p:cNvCxnSpPr>
              <a:stCxn id="12" idx="6"/>
              <a:endCxn id="37" idx="0"/>
            </p:cNvCxnSpPr>
            <p:nvPr/>
          </p:nvCxnSpPr>
          <p:spPr>
            <a:xfrm>
              <a:off x="2730545" y="4306996"/>
              <a:ext cx="1781837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>
              <a:stCxn id="13" idx="2"/>
              <a:endCxn id="38" idx="0"/>
            </p:cNvCxnSpPr>
            <p:nvPr/>
          </p:nvCxnSpPr>
          <p:spPr>
            <a:xfrm rot="10800000" flipV="1">
              <a:off x="5242695" y="4336954"/>
              <a:ext cx="9919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/>
            <p:cNvCxnSpPr>
              <a:stCxn id="15" idx="2"/>
              <a:endCxn id="41" idx="0"/>
            </p:cNvCxnSpPr>
            <p:nvPr/>
          </p:nvCxnSpPr>
          <p:spPr>
            <a:xfrm rot="10800000" flipH="1" flipV="1">
              <a:off x="6484893" y="4336954"/>
              <a:ext cx="54375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Ellipse 50"/>
            <p:cNvSpPr/>
            <p:nvPr/>
          </p:nvSpPr>
          <p:spPr>
            <a:xfrm>
              <a:off x="7770777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55" name="Connecteur droit avec flèche 54"/>
            <p:cNvCxnSpPr>
              <a:stCxn id="10" idx="6"/>
              <a:endCxn id="12" idx="2"/>
            </p:cNvCxnSpPr>
            <p:nvPr/>
          </p:nvCxnSpPr>
          <p:spPr>
            <a:xfrm>
              <a:off x="1643042" y="4306996"/>
              <a:ext cx="57150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avec flèche 58"/>
            <p:cNvCxnSpPr>
              <a:stCxn id="15" idx="6"/>
              <a:endCxn id="51" idx="2"/>
            </p:cNvCxnSpPr>
            <p:nvPr/>
          </p:nvCxnSpPr>
          <p:spPr>
            <a:xfrm>
              <a:off x="7000892" y="4336954"/>
              <a:ext cx="769885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avec flèche 65"/>
            <p:cNvCxnSpPr>
              <a:stCxn id="32" idx="6"/>
              <a:endCxn id="33" idx="2"/>
            </p:cNvCxnSpPr>
            <p:nvPr/>
          </p:nvCxnSpPr>
          <p:spPr>
            <a:xfrm>
              <a:off x="658843" y="5337086"/>
              <a:ext cx="341257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Ellipse 67"/>
            <p:cNvSpPr/>
            <p:nvPr/>
          </p:nvSpPr>
          <p:spPr>
            <a:xfrm>
              <a:off x="1714480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32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74" name="Connecteur droit avec flèche 73"/>
            <p:cNvCxnSpPr>
              <a:stCxn id="34" idx="2"/>
              <a:endCxn id="68" idx="6"/>
            </p:cNvCxnSpPr>
            <p:nvPr/>
          </p:nvCxnSpPr>
          <p:spPr>
            <a:xfrm rot="10800000">
              <a:off x="2230479" y="5337086"/>
              <a:ext cx="32532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avec flèche 75"/>
            <p:cNvCxnSpPr>
              <a:stCxn id="34" idx="6"/>
              <a:endCxn id="36" idx="2"/>
            </p:cNvCxnSpPr>
            <p:nvPr/>
          </p:nvCxnSpPr>
          <p:spPr>
            <a:xfrm>
              <a:off x="3071802" y="53370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avec flèche 79"/>
            <p:cNvCxnSpPr>
              <a:stCxn id="51" idx="6"/>
              <a:endCxn id="44" idx="0"/>
            </p:cNvCxnSpPr>
            <p:nvPr/>
          </p:nvCxnSpPr>
          <p:spPr>
            <a:xfrm>
              <a:off x="8286776" y="4336954"/>
              <a:ext cx="17062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avec flèche 81"/>
            <p:cNvCxnSpPr>
              <a:stCxn id="51" idx="2"/>
              <a:endCxn id="43" idx="0"/>
            </p:cNvCxnSpPr>
            <p:nvPr/>
          </p:nvCxnSpPr>
          <p:spPr>
            <a:xfrm rot="10800000" flipV="1">
              <a:off x="7743025" y="4336954"/>
              <a:ext cx="2775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avec flèche 83"/>
            <p:cNvCxnSpPr>
              <a:stCxn id="13" idx="6"/>
              <a:endCxn id="40" idx="0"/>
            </p:cNvCxnSpPr>
            <p:nvPr/>
          </p:nvCxnSpPr>
          <p:spPr>
            <a:xfrm>
              <a:off x="5857884" y="4336954"/>
              <a:ext cx="17062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786314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Rouge et Noir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37"/>
          <p:cNvGrpSpPr/>
          <p:nvPr/>
        </p:nvGrpSpPr>
        <p:grpSpPr>
          <a:xfrm>
            <a:off x="642910" y="2428868"/>
            <a:ext cx="2332669" cy="1675336"/>
            <a:chOff x="661863" y="2841365"/>
            <a:chExt cx="2332669" cy="1675336"/>
          </a:xfrm>
        </p:grpSpPr>
        <p:sp>
          <p:nvSpPr>
            <p:cNvPr id="2" name="Ellipse 1"/>
            <p:cNvSpPr/>
            <p:nvPr/>
          </p:nvSpPr>
          <p:spPr>
            <a:xfrm>
              <a:off x="661863" y="3424391"/>
              <a:ext cx="443207" cy="424018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1382075" y="2841365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Ellipse 3"/>
            <p:cNvSpPr/>
            <p:nvPr/>
          </p:nvSpPr>
          <p:spPr>
            <a:xfrm>
              <a:off x="2046885" y="3477394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Ellipse 5"/>
            <p:cNvSpPr/>
            <p:nvPr/>
          </p:nvSpPr>
          <p:spPr>
            <a:xfrm>
              <a:off x="717264" y="3477394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" name="Connecteur droit 6"/>
            <p:cNvCxnSpPr>
              <a:stCxn id="3" idx="6"/>
              <a:endCxn id="4" idx="0"/>
            </p:cNvCxnSpPr>
            <p:nvPr/>
          </p:nvCxnSpPr>
          <p:spPr>
            <a:xfrm>
              <a:off x="1714480" y="3000372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>
              <a:stCxn id="3" idx="2"/>
              <a:endCxn id="2" idx="0"/>
            </p:cNvCxnSpPr>
            <p:nvPr/>
          </p:nvCxnSpPr>
          <p:spPr>
            <a:xfrm rot="10800000" flipV="1">
              <a:off x="883467" y="3000372"/>
              <a:ext cx="498608" cy="4240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>
              <a:stCxn id="4" idx="2"/>
              <a:endCxn id="16" idx="0"/>
            </p:cNvCxnSpPr>
            <p:nvPr/>
          </p:nvCxnSpPr>
          <p:spPr>
            <a:xfrm rot="10800000" flipV="1">
              <a:off x="1594931" y="3636400"/>
              <a:ext cx="451954" cy="5069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Ellipse 9"/>
            <p:cNvSpPr/>
            <p:nvPr/>
          </p:nvSpPr>
          <p:spPr>
            <a:xfrm>
              <a:off x="2662127" y="419868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cxnSp>
          <p:nvCxnSpPr>
            <p:cNvPr id="13" name="Connecteur droit 12"/>
            <p:cNvCxnSpPr>
              <a:stCxn id="4" idx="6"/>
              <a:endCxn id="10" idx="0"/>
            </p:cNvCxnSpPr>
            <p:nvPr/>
          </p:nvCxnSpPr>
          <p:spPr>
            <a:xfrm>
              <a:off x="2379290" y="3636401"/>
              <a:ext cx="449040" cy="5622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Ellipse 15"/>
            <p:cNvSpPr/>
            <p:nvPr/>
          </p:nvSpPr>
          <p:spPr>
            <a:xfrm>
              <a:off x="1428728" y="4143380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3" name="Rectangle 32"/>
          <p:cNvSpPr/>
          <p:nvPr/>
        </p:nvSpPr>
        <p:spPr>
          <a:xfrm>
            <a:off x="4500562" y="1428736"/>
            <a:ext cx="3714776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CAS 4: Le frère F de X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rouge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e 38"/>
          <p:cNvGrpSpPr/>
          <p:nvPr/>
        </p:nvGrpSpPr>
        <p:grpSpPr>
          <a:xfrm>
            <a:off x="4904406" y="2461130"/>
            <a:ext cx="2363285" cy="1675336"/>
            <a:chOff x="4923359" y="2912803"/>
            <a:chExt cx="2363285" cy="1675336"/>
          </a:xfrm>
        </p:grpSpPr>
        <p:sp>
          <p:nvSpPr>
            <p:cNvPr id="20" name="Ellipse 19"/>
            <p:cNvSpPr/>
            <p:nvPr/>
          </p:nvSpPr>
          <p:spPr>
            <a:xfrm>
              <a:off x="6289429" y="2912803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6954239" y="3548832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Ellipse 21"/>
            <p:cNvSpPr/>
            <p:nvPr/>
          </p:nvSpPr>
          <p:spPr>
            <a:xfrm>
              <a:off x="5624618" y="3548832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" name="Connecteur droit 22"/>
            <p:cNvCxnSpPr>
              <a:stCxn id="20" idx="6"/>
              <a:endCxn id="21" idx="0"/>
            </p:cNvCxnSpPr>
            <p:nvPr/>
          </p:nvCxnSpPr>
          <p:spPr>
            <a:xfrm>
              <a:off x="6621834" y="3071810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>
              <a:stCxn id="20" idx="2"/>
            </p:cNvCxnSpPr>
            <p:nvPr/>
          </p:nvCxnSpPr>
          <p:spPr>
            <a:xfrm rot="10800000" flipV="1">
              <a:off x="5790821" y="3071810"/>
              <a:ext cx="498608" cy="4240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Ellipse 25"/>
            <p:cNvSpPr/>
            <p:nvPr/>
          </p:nvSpPr>
          <p:spPr>
            <a:xfrm>
              <a:off x="6217991" y="4270125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cxnSp>
          <p:nvCxnSpPr>
            <p:cNvPr id="30" name="Connecteur droit 29"/>
            <p:cNvCxnSpPr>
              <a:stCxn id="22" idx="6"/>
              <a:endCxn id="26" idx="0"/>
            </p:cNvCxnSpPr>
            <p:nvPr/>
          </p:nvCxnSpPr>
          <p:spPr>
            <a:xfrm>
              <a:off x="5957023" y="3707839"/>
              <a:ext cx="427171" cy="5622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>
              <a:stCxn id="22" idx="2"/>
            </p:cNvCxnSpPr>
            <p:nvPr/>
          </p:nvCxnSpPr>
          <p:spPr>
            <a:xfrm rot="10800000" flipV="1">
              <a:off x="5150796" y="3707838"/>
              <a:ext cx="473823" cy="5069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Ellipse 34"/>
            <p:cNvSpPr/>
            <p:nvPr/>
          </p:nvSpPr>
          <p:spPr>
            <a:xfrm>
              <a:off x="4923359" y="4161815"/>
              <a:ext cx="443207" cy="424018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Ellipse 35"/>
            <p:cNvSpPr/>
            <p:nvPr/>
          </p:nvSpPr>
          <p:spPr>
            <a:xfrm>
              <a:off x="4978760" y="421481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Flèche droite 36"/>
          <p:cNvSpPr/>
          <p:nvPr/>
        </p:nvSpPr>
        <p:spPr>
          <a:xfrm>
            <a:off x="3816798" y="2905889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42910" y="5000636"/>
            <a:ext cx="21034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Rotation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droite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(P)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286249" y="6457890"/>
            <a:ext cx="4857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processus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continue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selon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cas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1, 2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endParaRPr lang="fr-FR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</a:t>
            </a:r>
            <a:r>
              <a:rPr lang="fr-FR" b="1" u="sng" dirty="0" err="1" smtClean="0"/>
              <a:t>Red</a:t>
            </a:r>
            <a:r>
              <a:rPr lang="fr-FR" b="1" u="sng" dirty="0" smtClean="0"/>
              <a:t> Black (Suppression)</a:t>
            </a:r>
            <a:endParaRPr lang="fr-FR" dirty="0" smtClean="0"/>
          </a:p>
        </p:txBody>
      </p:sp>
      <p:sp>
        <p:nvSpPr>
          <p:cNvPr id="34" name="Titre 1"/>
          <p:cNvSpPr txBox="1">
            <a:spLocks/>
          </p:cNvSpPr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arbres Rouge et Noir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85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385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 animBg="1"/>
      <p:bldP spid="27" grpId="0"/>
      <p:bldP spid="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60"/>
          <p:cNvGrpSpPr/>
          <p:nvPr/>
        </p:nvGrpSpPr>
        <p:grpSpPr>
          <a:xfrm>
            <a:off x="1444766" y="3018807"/>
            <a:ext cx="1357321" cy="988610"/>
            <a:chOff x="1444766" y="3018807"/>
            <a:chExt cx="1357321" cy="988610"/>
          </a:xfrm>
        </p:grpSpPr>
        <p:sp>
          <p:nvSpPr>
            <p:cNvPr id="3" name="Ellipse 2"/>
            <p:cNvSpPr/>
            <p:nvPr/>
          </p:nvSpPr>
          <p:spPr>
            <a:xfrm>
              <a:off x="1944831" y="3018807"/>
              <a:ext cx="443207" cy="424018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Ellipse 7"/>
            <p:cNvSpPr/>
            <p:nvPr/>
          </p:nvSpPr>
          <p:spPr>
            <a:xfrm>
              <a:off x="2000232" y="3071810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Connecteur droit 10"/>
            <p:cNvCxnSpPr>
              <a:stCxn id="8" idx="2"/>
            </p:cNvCxnSpPr>
            <p:nvPr/>
          </p:nvCxnSpPr>
          <p:spPr>
            <a:xfrm rot="10800000" flipV="1">
              <a:off x="1444766" y="3230817"/>
              <a:ext cx="555467" cy="776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>
              <a:stCxn id="8" idx="6"/>
            </p:cNvCxnSpPr>
            <p:nvPr/>
          </p:nvCxnSpPr>
          <p:spPr>
            <a:xfrm>
              <a:off x="2332637" y="3230817"/>
              <a:ext cx="469450" cy="776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Flèche droite 22"/>
          <p:cNvSpPr/>
          <p:nvPr/>
        </p:nvSpPr>
        <p:spPr>
          <a:xfrm>
            <a:off x="3786182" y="3286124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85786" y="1928802"/>
            <a:ext cx="37862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Soit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X le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noeud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doublement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noir</a:t>
            </a: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643438" y="1457254"/>
            <a:ext cx="3571900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CAS 0: X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racine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de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l’arbre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e 59"/>
          <p:cNvGrpSpPr/>
          <p:nvPr/>
        </p:nvGrpSpPr>
        <p:grpSpPr>
          <a:xfrm>
            <a:off x="5373856" y="3071810"/>
            <a:ext cx="1357321" cy="935607"/>
            <a:chOff x="5373856" y="3071810"/>
            <a:chExt cx="1357321" cy="935607"/>
          </a:xfrm>
        </p:grpSpPr>
        <p:sp>
          <p:nvSpPr>
            <p:cNvPr id="57" name="Ellipse 56"/>
            <p:cNvSpPr/>
            <p:nvPr/>
          </p:nvSpPr>
          <p:spPr>
            <a:xfrm>
              <a:off x="5929322" y="3071810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8" name="Connecteur droit 57"/>
            <p:cNvCxnSpPr>
              <a:stCxn id="57" idx="2"/>
            </p:cNvCxnSpPr>
            <p:nvPr/>
          </p:nvCxnSpPr>
          <p:spPr>
            <a:xfrm rot="10800000" flipV="1">
              <a:off x="5373856" y="3230817"/>
              <a:ext cx="555467" cy="776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/>
            <p:cNvCxnSpPr>
              <a:stCxn id="57" idx="6"/>
            </p:cNvCxnSpPr>
            <p:nvPr/>
          </p:nvCxnSpPr>
          <p:spPr>
            <a:xfrm>
              <a:off x="6261727" y="3230817"/>
              <a:ext cx="469450" cy="776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785786" y="4743402"/>
            <a:ext cx="40005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devient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simplement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noeud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noir.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00068" y="6457890"/>
            <a:ext cx="81439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C’est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seul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cas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la hauteur de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l’arbre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diminue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Le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processus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termine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fr-FR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</a:t>
            </a:r>
            <a:r>
              <a:rPr lang="fr-FR" b="1" u="sng" dirty="0" err="1" smtClean="0"/>
              <a:t>Red</a:t>
            </a:r>
            <a:r>
              <a:rPr lang="fr-FR" b="1" u="sng" dirty="0" smtClean="0"/>
              <a:t> Black (Suppression)</a:t>
            </a:r>
            <a:endParaRPr lang="fr-FR" dirty="0" smtClean="0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0" y="0"/>
            <a:ext cx="5500694" cy="78579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Les arbres Rouge et Noir</a:t>
            </a:r>
            <a:endParaRPr lang="fr-FR" sz="3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85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385" decel="100000"/>
                                        <p:tgtEl>
                                          <p:spTgt spid="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385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385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5" grpId="0" animBg="1"/>
      <p:bldP spid="15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 </a:t>
            </a:r>
            <a:r>
              <a:rPr lang="fr-FR" b="1" u="sng" dirty="0" err="1" smtClean="0"/>
              <a:t>Red</a:t>
            </a:r>
            <a:r>
              <a:rPr lang="fr-FR" b="1" u="sng" dirty="0" smtClean="0"/>
              <a:t>-Black (</a:t>
            </a:r>
            <a:r>
              <a:rPr lang="fr-FR" b="1" i="1" u="sng" dirty="0" smtClean="0"/>
              <a:t>Analyse théorique)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642910" y="4416990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la profondeur maximale d'un arbre binaire équilibré est  2*Log</a:t>
            </a:r>
            <a:r>
              <a:rPr lang="fr-FR" b="1" baseline="-25000" dirty="0" smtClean="0"/>
              <a:t>2</a:t>
            </a:r>
            <a:r>
              <a:rPr lang="fr-FR" b="1" dirty="0" smtClean="0"/>
              <a:t>(n)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2910" y="5059932"/>
            <a:ext cx="75009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Recherche</a:t>
            </a:r>
            <a:r>
              <a:rPr lang="en-US" b="1" dirty="0" smtClean="0"/>
              <a:t>, insertion et suppression  : O(Log</a:t>
            </a:r>
            <a:r>
              <a:rPr lang="en-US" b="1" baseline="-25000" dirty="0" smtClean="0"/>
              <a:t>2</a:t>
            </a:r>
            <a:r>
              <a:rPr lang="en-US" b="1" dirty="0" smtClean="0"/>
              <a:t>(n))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1472" y="2000240"/>
            <a:ext cx="70009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Operations de maintenance :</a:t>
            </a:r>
          </a:p>
          <a:p>
            <a:r>
              <a:rPr lang="en-US" b="1" dirty="0" smtClean="0"/>
              <a:t>- Restructuration et coloration.</a:t>
            </a:r>
          </a:p>
          <a:p>
            <a:pPr>
              <a:buFontTx/>
              <a:buChar char="-"/>
            </a:pPr>
            <a:r>
              <a:rPr lang="en-US" b="1" dirty="0" smtClean="0"/>
              <a:t> Insertion :  au plus 1 restructuration  et au plus Log</a:t>
            </a:r>
            <a:r>
              <a:rPr lang="en-US" b="1" baseline="-25000" dirty="0" smtClean="0"/>
              <a:t>2</a:t>
            </a:r>
            <a:r>
              <a:rPr lang="en-US" b="1" dirty="0" smtClean="0"/>
              <a:t> (n) colorations.</a:t>
            </a:r>
          </a:p>
          <a:p>
            <a:pPr>
              <a:buFontTx/>
              <a:buChar char="-"/>
            </a:pPr>
            <a:r>
              <a:rPr lang="en-US" b="1" dirty="0" smtClean="0"/>
              <a:t> suppression : au plus 2 </a:t>
            </a:r>
            <a:r>
              <a:rPr lang="en-US" b="1" dirty="0" err="1" smtClean="0"/>
              <a:t>restructurations</a:t>
            </a:r>
            <a:r>
              <a:rPr lang="en-US" b="1" dirty="0" smtClean="0"/>
              <a:t> et au plus Log</a:t>
            </a:r>
            <a:r>
              <a:rPr lang="en-US" b="1" baseline="-25000" dirty="0" smtClean="0"/>
              <a:t>2</a:t>
            </a:r>
            <a:r>
              <a:rPr lang="en-US" b="1" dirty="0" smtClean="0"/>
              <a:t> (n) colorations.</a:t>
            </a:r>
          </a:p>
          <a:p>
            <a:r>
              <a:rPr lang="en-US" b="1" dirty="0" smtClean="0"/>
              <a:t>N : </a:t>
            </a:r>
            <a:r>
              <a:rPr lang="en-US" b="1" dirty="0" err="1" smtClean="0"/>
              <a:t>nombre</a:t>
            </a:r>
            <a:r>
              <a:rPr lang="en-US" b="1" dirty="0" smtClean="0"/>
              <a:t> </a:t>
            </a:r>
            <a:r>
              <a:rPr lang="en-US" b="1" dirty="0" err="1" smtClean="0"/>
              <a:t>d’élements</a:t>
            </a:r>
            <a:r>
              <a:rPr lang="en-US" b="1" dirty="0" smtClean="0"/>
              <a:t> </a:t>
            </a:r>
            <a:r>
              <a:rPr lang="en-US" b="1" dirty="0" err="1" smtClean="0"/>
              <a:t>insérés</a:t>
            </a:r>
            <a:r>
              <a:rPr lang="en-US" b="1" dirty="0" smtClean="0"/>
              <a:t>.</a:t>
            </a:r>
            <a:endParaRPr lang="fr-FR" b="1" dirty="0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Rouge et Noir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Des arbres 2-4 vers SBB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" name="Groupe 98"/>
          <p:cNvGrpSpPr/>
          <p:nvPr/>
        </p:nvGrpSpPr>
        <p:grpSpPr>
          <a:xfrm>
            <a:off x="142844" y="5786454"/>
            <a:ext cx="2143140" cy="642942"/>
            <a:chOff x="642910" y="2285992"/>
            <a:chExt cx="2143140" cy="642942"/>
          </a:xfrm>
          <a:solidFill>
            <a:schemeClr val="bg2"/>
          </a:solidFill>
        </p:grpSpPr>
        <p:cxnSp>
          <p:nvCxnSpPr>
            <p:cNvPr id="100" name="Connecteur droit avec flèche 99"/>
            <p:cNvCxnSpPr/>
            <p:nvPr/>
          </p:nvCxnSpPr>
          <p:spPr>
            <a:xfrm>
              <a:off x="642910" y="2500306"/>
              <a:ext cx="500066" cy="1588"/>
            </a:xfrm>
            <a:prstGeom prst="straightConnector1">
              <a:avLst/>
            </a:prstGeom>
            <a:grpFill/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avec flèche 100"/>
            <p:cNvCxnSpPr/>
            <p:nvPr/>
          </p:nvCxnSpPr>
          <p:spPr>
            <a:xfrm>
              <a:off x="642910" y="2786058"/>
              <a:ext cx="500066" cy="1588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ZoneTexte 101"/>
            <p:cNvSpPr txBox="1"/>
            <p:nvPr/>
          </p:nvSpPr>
          <p:spPr>
            <a:xfrm>
              <a:off x="1214414" y="2285992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vertical</a:t>
              </a:r>
              <a:endParaRPr lang="fr-FR" sz="1400" dirty="0"/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1214414" y="2621157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horizontal</a:t>
              </a:r>
              <a:endParaRPr lang="fr-FR" sz="1400" dirty="0"/>
            </a:p>
          </p:txBody>
        </p:sp>
      </p:grpSp>
      <p:grpSp>
        <p:nvGrpSpPr>
          <p:cNvPr id="3" name="Groupe 130"/>
          <p:cNvGrpSpPr/>
          <p:nvPr/>
        </p:nvGrpSpPr>
        <p:grpSpPr>
          <a:xfrm>
            <a:off x="5000628" y="101372"/>
            <a:ext cx="4071966" cy="1255926"/>
            <a:chOff x="142844" y="3458958"/>
            <a:chExt cx="8572560" cy="2041744"/>
          </a:xfrm>
        </p:grpSpPr>
        <p:sp>
          <p:nvSpPr>
            <p:cNvPr id="90" name="Ellipse 89"/>
            <p:cNvSpPr/>
            <p:nvPr/>
          </p:nvSpPr>
          <p:spPr>
            <a:xfrm>
              <a:off x="3484497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37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1" name="Ellipse 90"/>
            <p:cNvSpPr/>
            <p:nvPr/>
          </p:nvSpPr>
          <p:spPr>
            <a:xfrm>
              <a:off x="5984827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2" name="Ellipse 91"/>
            <p:cNvSpPr/>
            <p:nvPr/>
          </p:nvSpPr>
          <p:spPr>
            <a:xfrm>
              <a:off x="1127043" y="414338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3" name="Ellipse 92"/>
            <p:cNvSpPr/>
            <p:nvPr/>
          </p:nvSpPr>
          <p:spPr>
            <a:xfrm>
              <a:off x="2214546" y="414338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35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4" name="Ellipse 93"/>
            <p:cNvSpPr/>
            <p:nvPr/>
          </p:nvSpPr>
          <p:spPr>
            <a:xfrm>
              <a:off x="5341885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39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5" name="Ellipse 94"/>
            <p:cNvSpPr/>
            <p:nvPr/>
          </p:nvSpPr>
          <p:spPr>
            <a:xfrm>
              <a:off x="6484893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98" name="Connecteur droit avec flèche 97"/>
            <p:cNvCxnSpPr>
              <a:stCxn id="90" idx="6"/>
              <a:endCxn id="91" idx="2"/>
            </p:cNvCxnSpPr>
            <p:nvPr/>
          </p:nvCxnSpPr>
          <p:spPr>
            <a:xfrm>
              <a:off x="4000496" y="3622574"/>
              <a:ext cx="1984331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avec flèche 98"/>
            <p:cNvCxnSpPr>
              <a:stCxn id="90" idx="2"/>
              <a:endCxn id="92" idx="0"/>
            </p:cNvCxnSpPr>
            <p:nvPr/>
          </p:nvCxnSpPr>
          <p:spPr>
            <a:xfrm rot="10800000" flipV="1">
              <a:off x="1385043" y="3622574"/>
              <a:ext cx="2099454" cy="5208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avec flèche 103"/>
            <p:cNvCxnSpPr>
              <a:stCxn id="91" idx="2"/>
              <a:endCxn id="94" idx="0"/>
            </p:cNvCxnSpPr>
            <p:nvPr/>
          </p:nvCxnSpPr>
          <p:spPr>
            <a:xfrm rot="10800000" flipV="1">
              <a:off x="5599885" y="3622574"/>
              <a:ext cx="384942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Ellipse 104"/>
            <p:cNvSpPr/>
            <p:nvPr/>
          </p:nvSpPr>
          <p:spPr>
            <a:xfrm>
              <a:off x="142844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6" name="Ellipse 105"/>
            <p:cNvSpPr/>
            <p:nvPr/>
          </p:nvSpPr>
          <p:spPr>
            <a:xfrm>
              <a:off x="1000100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7" name="Ellipse 106"/>
            <p:cNvSpPr/>
            <p:nvPr/>
          </p:nvSpPr>
          <p:spPr>
            <a:xfrm>
              <a:off x="255580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33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8" name="Ellipse 107"/>
            <p:cNvSpPr/>
            <p:nvPr/>
          </p:nvSpPr>
          <p:spPr>
            <a:xfrm>
              <a:off x="3341621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34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9" name="Ellipse 108"/>
            <p:cNvSpPr/>
            <p:nvPr/>
          </p:nvSpPr>
          <p:spPr>
            <a:xfrm>
              <a:off x="4254382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36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0" name="Ellipse 109"/>
            <p:cNvSpPr/>
            <p:nvPr/>
          </p:nvSpPr>
          <p:spPr>
            <a:xfrm>
              <a:off x="498469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38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1" name="Ellipse 110"/>
            <p:cNvSpPr/>
            <p:nvPr/>
          </p:nvSpPr>
          <p:spPr>
            <a:xfrm>
              <a:off x="577051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2" name="Ellipse 111"/>
            <p:cNvSpPr/>
            <p:nvPr/>
          </p:nvSpPr>
          <p:spPr>
            <a:xfrm>
              <a:off x="677064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3" name="Ellipse 112"/>
            <p:cNvSpPr/>
            <p:nvPr/>
          </p:nvSpPr>
          <p:spPr>
            <a:xfrm>
              <a:off x="748502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4" name="Ellipse 113"/>
            <p:cNvSpPr/>
            <p:nvPr/>
          </p:nvSpPr>
          <p:spPr>
            <a:xfrm>
              <a:off x="819940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15" name="Connecteur droit avec flèche 114"/>
            <p:cNvCxnSpPr>
              <a:stCxn id="91" idx="6"/>
              <a:endCxn id="95" idx="0"/>
            </p:cNvCxnSpPr>
            <p:nvPr/>
          </p:nvCxnSpPr>
          <p:spPr>
            <a:xfrm>
              <a:off x="6500826" y="3622574"/>
              <a:ext cx="242067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avec flèche 115"/>
            <p:cNvCxnSpPr>
              <a:stCxn id="92" idx="2"/>
              <a:endCxn id="105" idx="0"/>
            </p:cNvCxnSpPr>
            <p:nvPr/>
          </p:nvCxnSpPr>
          <p:spPr>
            <a:xfrm rot="10800000" flipV="1">
              <a:off x="400845" y="4306996"/>
              <a:ext cx="726199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 droit avec flèche 116"/>
            <p:cNvCxnSpPr>
              <a:stCxn id="93" idx="2"/>
              <a:endCxn id="107" idx="0"/>
            </p:cNvCxnSpPr>
            <p:nvPr/>
          </p:nvCxnSpPr>
          <p:spPr>
            <a:xfrm rot="10800000" flipH="1" flipV="1">
              <a:off x="2214545" y="4306996"/>
              <a:ext cx="599257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cteur droit avec flèche 117"/>
            <p:cNvCxnSpPr>
              <a:stCxn id="93" idx="6"/>
              <a:endCxn id="109" idx="0"/>
            </p:cNvCxnSpPr>
            <p:nvPr/>
          </p:nvCxnSpPr>
          <p:spPr>
            <a:xfrm>
              <a:off x="2730545" y="4306996"/>
              <a:ext cx="1781837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eur droit avec flèche 118"/>
            <p:cNvCxnSpPr>
              <a:stCxn id="94" idx="2"/>
              <a:endCxn id="110" idx="0"/>
            </p:cNvCxnSpPr>
            <p:nvPr/>
          </p:nvCxnSpPr>
          <p:spPr>
            <a:xfrm rot="10800000" flipV="1">
              <a:off x="5242695" y="4336954"/>
              <a:ext cx="9919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cteur droit avec flèche 119"/>
            <p:cNvCxnSpPr>
              <a:stCxn id="95" idx="2"/>
              <a:endCxn id="112" idx="0"/>
            </p:cNvCxnSpPr>
            <p:nvPr/>
          </p:nvCxnSpPr>
          <p:spPr>
            <a:xfrm rot="10800000" flipH="1" flipV="1">
              <a:off x="6484893" y="4336954"/>
              <a:ext cx="54375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Ellipse 120"/>
            <p:cNvSpPr/>
            <p:nvPr/>
          </p:nvSpPr>
          <p:spPr>
            <a:xfrm>
              <a:off x="7770777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22" name="Connecteur droit avec flèche 121"/>
            <p:cNvCxnSpPr>
              <a:stCxn id="92" idx="6"/>
              <a:endCxn id="93" idx="2"/>
            </p:cNvCxnSpPr>
            <p:nvPr/>
          </p:nvCxnSpPr>
          <p:spPr>
            <a:xfrm>
              <a:off x="1643042" y="4306996"/>
              <a:ext cx="57150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cteur droit avec flèche 122"/>
            <p:cNvCxnSpPr>
              <a:stCxn id="95" idx="6"/>
              <a:endCxn id="121" idx="2"/>
            </p:cNvCxnSpPr>
            <p:nvPr/>
          </p:nvCxnSpPr>
          <p:spPr>
            <a:xfrm>
              <a:off x="7000892" y="4336954"/>
              <a:ext cx="769885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cteur droit avec flèche 123"/>
            <p:cNvCxnSpPr>
              <a:stCxn id="105" idx="6"/>
              <a:endCxn id="106" idx="2"/>
            </p:cNvCxnSpPr>
            <p:nvPr/>
          </p:nvCxnSpPr>
          <p:spPr>
            <a:xfrm>
              <a:off x="658843" y="5337086"/>
              <a:ext cx="341257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Ellipse 124"/>
            <p:cNvSpPr/>
            <p:nvPr/>
          </p:nvSpPr>
          <p:spPr>
            <a:xfrm>
              <a:off x="1714480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32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26" name="Connecteur droit avec flèche 125"/>
            <p:cNvCxnSpPr>
              <a:stCxn id="107" idx="2"/>
              <a:endCxn id="125" idx="6"/>
            </p:cNvCxnSpPr>
            <p:nvPr/>
          </p:nvCxnSpPr>
          <p:spPr>
            <a:xfrm rot="10800000">
              <a:off x="2230479" y="5337086"/>
              <a:ext cx="32532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cteur droit avec flèche 126"/>
            <p:cNvCxnSpPr>
              <a:stCxn id="107" idx="6"/>
              <a:endCxn id="108" idx="2"/>
            </p:cNvCxnSpPr>
            <p:nvPr/>
          </p:nvCxnSpPr>
          <p:spPr>
            <a:xfrm>
              <a:off x="3071802" y="53370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Connecteur droit avec flèche 127"/>
            <p:cNvCxnSpPr>
              <a:stCxn id="121" idx="6"/>
              <a:endCxn id="114" idx="0"/>
            </p:cNvCxnSpPr>
            <p:nvPr/>
          </p:nvCxnSpPr>
          <p:spPr>
            <a:xfrm>
              <a:off x="8286776" y="4336954"/>
              <a:ext cx="17062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cteur droit avec flèche 128"/>
            <p:cNvCxnSpPr>
              <a:stCxn id="121" idx="2"/>
              <a:endCxn id="113" idx="0"/>
            </p:cNvCxnSpPr>
            <p:nvPr/>
          </p:nvCxnSpPr>
          <p:spPr>
            <a:xfrm rot="10800000" flipV="1">
              <a:off x="7743025" y="4336954"/>
              <a:ext cx="2775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cteur droit avec flèche 129"/>
            <p:cNvCxnSpPr>
              <a:stCxn id="94" idx="6"/>
              <a:endCxn id="111" idx="0"/>
            </p:cNvCxnSpPr>
            <p:nvPr/>
          </p:nvCxnSpPr>
          <p:spPr>
            <a:xfrm>
              <a:off x="5857884" y="4336954"/>
              <a:ext cx="17062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176"/>
          <p:cNvGrpSpPr/>
          <p:nvPr/>
        </p:nvGrpSpPr>
        <p:grpSpPr>
          <a:xfrm>
            <a:off x="341225" y="2000240"/>
            <a:ext cx="8731369" cy="3714776"/>
            <a:chOff x="341225" y="2000240"/>
            <a:chExt cx="8731369" cy="3714776"/>
          </a:xfrm>
        </p:grpSpPr>
        <p:sp>
          <p:nvSpPr>
            <p:cNvPr id="132" name="Ellipse 131"/>
            <p:cNvSpPr/>
            <p:nvPr/>
          </p:nvSpPr>
          <p:spPr>
            <a:xfrm>
              <a:off x="3286116" y="200024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37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3" name="Ellipse 132"/>
            <p:cNvSpPr/>
            <p:nvPr/>
          </p:nvSpPr>
          <p:spPr>
            <a:xfrm>
              <a:off x="5913389" y="271462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4" name="Ellipse 133"/>
            <p:cNvSpPr/>
            <p:nvPr/>
          </p:nvSpPr>
          <p:spPr>
            <a:xfrm>
              <a:off x="1127043" y="295889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5" name="Ellipse 134"/>
            <p:cNvSpPr/>
            <p:nvPr/>
          </p:nvSpPr>
          <p:spPr>
            <a:xfrm>
              <a:off x="3000364" y="3571876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35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6" name="Ellipse 135"/>
            <p:cNvSpPr/>
            <p:nvPr/>
          </p:nvSpPr>
          <p:spPr>
            <a:xfrm>
              <a:off x="5341885" y="3571876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39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7" name="Ellipse 136"/>
            <p:cNvSpPr/>
            <p:nvPr/>
          </p:nvSpPr>
          <p:spPr>
            <a:xfrm>
              <a:off x="7199273" y="335756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38" name="Connecteur droit avec flèche 137"/>
            <p:cNvCxnSpPr>
              <a:stCxn id="132" idx="6"/>
              <a:endCxn id="133" idx="0"/>
            </p:cNvCxnSpPr>
            <p:nvPr/>
          </p:nvCxnSpPr>
          <p:spPr>
            <a:xfrm>
              <a:off x="3802115" y="2163856"/>
              <a:ext cx="2369274" cy="55076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necteur droit avec flèche 138"/>
            <p:cNvCxnSpPr>
              <a:stCxn id="132" idx="2"/>
              <a:endCxn id="134" idx="0"/>
            </p:cNvCxnSpPr>
            <p:nvPr/>
          </p:nvCxnSpPr>
          <p:spPr>
            <a:xfrm rot="10800000" flipV="1">
              <a:off x="1385044" y="2163856"/>
              <a:ext cx="1901073" cy="7950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necteur droit avec flèche 139"/>
            <p:cNvCxnSpPr>
              <a:stCxn id="133" idx="2"/>
              <a:endCxn id="136" idx="0"/>
            </p:cNvCxnSpPr>
            <p:nvPr/>
          </p:nvCxnSpPr>
          <p:spPr>
            <a:xfrm rot="10800000" flipV="1">
              <a:off x="5599885" y="2878236"/>
              <a:ext cx="313504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Ellipse 140"/>
            <p:cNvSpPr/>
            <p:nvPr/>
          </p:nvSpPr>
          <p:spPr>
            <a:xfrm>
              <a:off x="341225" y="371475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2" name="Ellipse 141"/>
            <p:cNvSpPr/>
            <p:nvPr/>
          </p:nvSpPr>
          <p:spPr>
            <a:xfrm>
              <a:off x="928662" y="445909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3" name="Ellipse 142"/>
            <p:cNvSpPr/>
            <p:nvPr/>
          </p:nvSpPr>
          <p:spPr>
            <a:xfrm>
              <a:off x="2341489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33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4" name="Ellipse 143"/>
            <p:cNvSpPr/>
            <p:nvPr/>
          </p:nvSpPr>
          <p:spPr>
            <a:xfrm>
              <a:off x="3341621" y="514351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34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5" name="Ellipse 144"/>
            <p:cNvSpPr/>
            <p:nvPr/>
          </p:nvSpPr>
          <p:spPr>
            <a:xfrm>
              <a:off x="3698811" y="445909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36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6" name="Ellipse 145"/>
            <p:cNvSpPr/>
            <p:nvPr/>
          </p:nvSpPr>
          <p:spPr>
            <a:xfrm>
              <a:off x="4643438" y="45005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38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7" name="Ellipse 146"/>
            <p:cNvSpPr/>
            <p:nvPr/>
          </p:nvSpPr>
          <p:spPr>
            <a:xfrm>
              <a:off x="5984827" y="445909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8" name="Ellipse 147"/>
            <p:cNvSpPr/>
            <p:nvPr/>
          </p:nvSpPr>
          <p:spPr>
            <a:xfrm>
              <a:off x="6770645" y="45005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9" name="Ellipse 148"/>
            <p:cNvSpPr/>
            <p:nvPr/>
          </p:nvSpPr>
          <p:spPr>
            <a:xfrm>
              <a:off x="7143768" y="538778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50" name="Ellipse 149"/>
            <p:cNvSpPr/>
            <p:nvPr/>
          </p:nvSpPr>
          <p:spPr>
            <a:xfrm>
              <a:off x="8556595" y="538778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51" name="Connecteur droit avec flèche 150"/>
            <p:cNvCxnSpPr>
              <a:stCxn id="133" idx="6"/>
              <a:endCxn id="137" idx="0"/>
            </p:cNvCxnSpPr>
            <p:nvPr/>
          </p:nvCxnSpPr>
          <p:spPr>
            <a:xfrm>
              <a:off x="6429388" y="2878236"/>
              <a:ext cx="1027885" cy="4793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Connecteur droit avec flèche 151"/>
            <p:cNvCxnSpPr>
              <a:stCxn id="134" idx="2"/>
              <a:endCxn id="141" idx="0"/>
            </p:cNvCxnSpPr>
            <p:nvPr/>
          </p:nvCxnSpPr>
          <p:spPr>
            <a:xfrm rot="10800000" flipV="1">
              <a:off x="599225" y="3122508"/>
              <a:ext cx="527818" cy="59224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Connecteur droit avec flèche 152"/>
            <p:cNvCxnSpPr>
              <a:stCxn id="135" idx="2"/>
              <a:endCxn id="143" idx="0"/>
            </p:cNvCxnSpPr>
            <p:nvPr/>
          </p:nvCxnSpPr>
          <p:spPr>
            <a:xfrm rot="10800000" flipV="1">
              <a:off x="2599490" y="3735492"/>
              <a:ext cx="400875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onnecteur droit avec flèche 153"/>
            <p:cNvCxnSpPr>
              <a:stCxn id="135" idx="6"/>
              <a:endCxn id="145" idx="0"/>
            </p:cNvCxnSpPr>
            <p:nvPr/>
          </p:nvCxnSpPr>
          <p:spPr>
            <a:xfrm>
              <a:off x="3516363" y="3735492"/>
              <a:ext cx="440448" cy="7235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Connecteur droit avec flèche 154"/>
            <p:cNvCxnSpPr>
              <a:stCxn id="136" idx="2"/>
              <a:endCxn id="146" idx="0"/>
            </p:cNvCxnSpPr>
            <p:nvPr/>
          </p:nvCxnSpPr>
          <p:spPr>
            <a:xfrm rot="10800000" flipV="1">
              <a:off x="4901439" y="3735492"/>
              <a:ext cx="440447" cy="7650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Connecteur droit avec flèche 155"/>
            <p:cNvCxnSpPr>
              <a:stCxn id="137" idx="2"/>
              <a:endCxn id="148" idx="0"/>
            </p:cNvCxnSpPr>
            <p:nvPr/>
          </p:nvCxnSpPr>
          <p:spPr>
            <a:xfrm rot="10800000" flipV="1">
              <a:off x="7028645" y="3521178"/>
              <a:ext cx="170628" cy="9793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Ellipse 156"/>
            <p:cNvSpPr/>
            <p:nvPr/>
          </p:nvSpPr>
          <p:spPr>
            <a:xfrm>
              <a:off x="7842215" y="445909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58" name="Connecteur droit avec flèche 157"/>
            <p:cNvCxnSpPr>
              <a:stCxn id="134" idx="6"/>
              <a:endCxn id="135" idx="0"/>
            </p:cNvCxnSpPr>
            <p:nvPr/>
          </p:nvCxnSpPr>
          <p:spPr>
            <a:xfrm>
              <a:off x="1643042" y="3122508"/>
              <a:ext cx="1615322" cy="44936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necteur droit avec flèche 158"/>
            <p:cNvCxnSpPr>
              <a:stCxn id="137" idx="6"/>
              <a:endCxn id="157" idx="0"/>
            </p:cNvCxnSpPr>
            <p:nvPr/>
          </p:nvCxnSpPr>
          <p:spPr>
            <a:xfrm>
              <a:off x="7715272" y="3521178"/>
              <a:ext cx="384943" cy="93791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Connecteur droit avec flèche 159"/>
            <p:cNvCxnSpPr>
              <a:stCxn id="141" idx="6"/>
              <a:endCxn id="142" idx="0"/>
            </p:cNvCxnSpPr>
            <p:nvPr/>
          </p:nvCxnSpPr>
          <p:spPr>
            <a:xfrm>
              <a:off x="857224" y="3878368"/>
              <a:ext cx="329438" cy="58072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Ellipse 160"/>
            <p:cNvSpPr/>
            <p:nvPr/>
          </p:nvSpPr>
          <p:spPr>
            <a:xfrm>
              <a:off x="1571604" y="514351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32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62" name="Connecteur droit avec flèche 161"/>
            <p:cNvCxnSpPr>
              <a:stCxn id="143" idx="2"/>
              <a:endCxn id="161" idx="0"/>
            </p:cNvCxnSpPr>
            <p:nvPr/>
          </p:nvCxnSpPr>
          <p:spPr>
            <a:xfrm rot="10800000" flipV="1">
              <a:off x="1829605" y="4592748"/>
              <a:ext cx="511885" cy="55076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necteur droit avec flèche 162"/>
            <p:cNvCxnSpPr>
              <a:stCxn id="143" idx="6"/>
              <a:endCxn id="144" idx="0"/>
            </p:cNvCxnSpPr>
            <p:nvPr/>
          </p:nvCxnSpPr>
          <p:spPr>
            <a:xfrm>
              <a:off x="2857488" y="4592748"/>
              <a:ext cx="742133" cy="55076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cteur droit avec flèche 163"/>
            <p:cNvCxnSpPr>
              <a:stCxn id="157" idx="6"/>
              <a:endCxn id="150" idx="0"/>
            </p:cNvCxnSpPr>
            <p:nvPr/>
          </p:nvCxnSpPr>
          <p:spPr>
            <a:xfrm>
              <a:off x="8358214" y="4622706"/>
              <a:ext cx="456381" cy="7650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necteur droit avec flèche 164"/>
            <p:cNvCxnSpPr>
              <a:stCxn id="157" idx="2"/>
              <a:endCxn id="149" idx="0"/>
            </p:cNvCxnSpPr>
            <p:nvPr/>
          </p:nvCxnSpPr>
          <p:spPr>
            <a:xfrm rot="10800000" flipV="1">
              <a:off x="7401769" y="4622706"/>
              <a:ext cx="440447" cy="7650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cteur droit avec flèche 165"/>
            <p:cNvCxnSpPr>
              <a:stCxn id="136" idx="6"/>
              <a:endCxn id="147" idx="0"/>
            </p:cNvCxnSpPr>
            <p:nvPr/>
          </p:nvCxnSpPr>
          <p:spPr>
            <a:xfrm>
              <a:off x="5857884" y="3735492"/>
              <a:ext cx="384943" cy="7235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5" name="Flèche courbée vers le bas 174"/>
          <p:cNvSpPr/>
          <p:nvPr/>
        </p:nvSpPr>
        <p:spPr>
          <a:xfrm rot="2634936">
            <a:off x="7315430" y="2451919"/>
            <a:ext cx="857256" cy="42862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6" name="ZoneTexte 175"/>
          <p:cNvSpPr txBox="1"/>
          <p:nvPr/>
        </p:nvSpPr>
        <p:spPr>
          <a:xfrm>
            <a:off x="8101248" y="2451919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45°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8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786314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Rouge et Noir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 animBg="1"/>
      <p:bldP spid="1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Des arbres SBB vers Arbres RB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69" name="Groupe 68"/>
          <p:cNvGrpSpPr/>
          <p:nvPr/>
        </p:nvGrpSpPr>
        <p:grpSpPr>
          <a:xfrm>
            <a:off x="4929190" y="101372"/>
            <a:ext cx="4071934" cy="1184488"/>
            <a:chOff x="142844" y="3458958"/>
            <a:chExt cx="8572560" cy="2041744"/>
          </a:xfrm>
        </p:grpSpPr>
        <p:sp>
          <p:nvSpPr>
            <p:cNvPr id="70" name="Ellipse 69"/>
            <p:cNvSpPr/>
            <p:nvPr/>
          </p:nvSpPr>
          <p:spPr>
            <a:xfrm>
              <a:off x="3484497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37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1" name="Ellipse 70"/>
            <p:cNvSpPr/>
            <p:nvPr/>
          </p:nvSpPr>
          <p:spPr>
            <a:xfrm>
              <a:off x="5984827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2" name="Ellipse 71"/>
            <p:cNvSpPr/>
            <p:nvPr/>
          </p:nvSpPr>
          <p:spPr>
            <a:xfrm>
              <a:off x="1127043" y="414338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3" name="Ellipse 72"/>
            <p:cNvSpPr/>
            <p:nvPr/>
          </p:nvSpPr>
          <p:spPr>
            <a:xfrm>
              <a:off x="2214546" y="414338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35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4" name="Ellipse 73"/>
            <p:cNvSpPr/>
            <p:nvPr/>
          </p:nvSpPr>
          <p:spPr>
            <a:xfrm>
              <a:off x="5341885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39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5" name="Ellipse 74"/>
            <p:cNvSpPr/>
            <p:nvPr/>
          </p:nvSpPr>
          <p:spPr>
            <a:xfrm>
              <a:off x="6484893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76" name="Connecteur droit avec flèche 75"/>
            <p:cNvCxnSpPr>
              <a:stCxn id="70" idx="6"/>
              <a:endCxn id="71" idx="2"/>
            </p:cNvCxnSpPr>
            <p:nvPr/>
          </p:nvCxnSpPr>
          <p:spPr>
            <a:xfrm>
              <a:off x="4000496" y="3622574"/>
              <a:ext cx="1984331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avec flèche 76"/>
            <p:cNvCxnSpPr>
              <a:stCxn id="70" idx="2"/>
              <a:endCxn id="72" idx="0"/>
            </p:cNvCxnSpPr>
            <p:nvPr/>
          </p:nvCxnSpPr>
          <p:spPr>
            <a:xfrm rot="10800000" flipV="1">
              <a:off x="1385043" y="3622574"/>
              <a:ext cx="2099454" cy="5208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avec flèche 77"/>
            <p:cNvCxnSpPr>
              <a:stCxn id="71" idx="2"/>
              <a:endCxn id="74" idx="0"/>
            </p:cNvCxnSpPr>
            <p:nvPr/>
          </p:nvCxnSpPr>
          <p:spPr>
            <a:xfrm rot="10800000" flipV="1">
              <a:off x="5599885" y="3622574"/>
              <a:ext cx="384942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Ellipse 78"/>
            <p:cNvSpPr/>
            <p:nvPr/>
          </p:nvSpPr>
          <p:spPr>
            <a:xfrm>
              <a:off x="142844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0" name="Ellipse 79"/>
            <p:cNvSpPr/>
            <p:nvPr/>
          </p:nvSpPr>
          <p:spPr>
            <a:xfrm>
              <a:off x="1000100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1" name="Ellipse 80"/>
            <p:cNvSpPr/>
            <p:nvPr/>
          </p:nvSpPr>
          <p:spPr>
            <a:xfrm>
              <a:off x="255580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33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2" name="Ellipse 81"/>
            <p:cNvSpPr/>
            <p:nvPr/>
          </p:nvSpPr>
          <p:spPr>
            <a:xfrm>
              <a:off x="3341621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34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3" name="Ellipse 82"/>
            <p:cNvSpPr/>
            <p:nvPr/>
          </p:nvSpPr>
          <p:spPr>
            <a:xfrm>
              <a:off x="4254382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36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4" name="Ellipse 83"/>
            <p:cNvSpPr/>
            <p:nvPr/>
          </p:nvSpPr>
          <p:spPr>
            <a:xfrm>
              <a:off x="498469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38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5" name="Ellipse 84"/>
            <p:cNvSpPr/>
            <p:nvPr/>
          </p:nvSpPr>
          <p:spPr>
            <a:xfrm>
              <a:off x="577051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6" name="Ellipse 85"/>
            <p:cNvSpPr/>
            <p:nvPr/>
          </p:nvSpPr>
          <p:spPr>
            <a:xfrm>
              <a:off x="677064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7" name="Ellipse 86"/>
            <p:cNvSpPr/>
            <p:nvPr/>
          </p:nvSpPr>
          <p:spPr>
            <a:xfrm>
              <a:off x="748502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8" name="Ellipse 87"/>
            <p:cNvSpPr/>
            <p:nvPr/>
          </p:nvSpPr>
          <p:spPr>
            <a:xfrm>
              <a:off x="819940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89" name="Connecteur droit avec flèche 88"/>
            <p:cNvCxnSpPr>
              <a:stCxn id="71" idx="6"/>
              <a:endCxn id="75" idx="0"/>
            </p:cNvCxnSpPr>
            <p:nvPr/>
          </p:nvCxnSpPr>
          <p:spPr>
            <a:xfrm>
              <a:off x="6500826" y="3622574"/>
              <a:ext cx="242067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avec flèche 89"/>
            <p:cNvCxnSpPr>
              <a:stCxn id="72" idx="2"/>
              <a:endCxn id="79" idx="0"/>
            </p:cNvCxnSpPr>
            <p:nvPr/>
          </p:nvCxnSpPr>
          <p:spPr>
            <a:xfrm rot="10800000" flipV="1">
              <a:off x="400845" y="4306996"/>
              <a:ext cx="726199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avec flèche 90"/>
            <p:cNvCxnSpPr>
              <a:stCxn id="73" idx="2"/>
              <a:endCxn id="81" idx="0"/>
            </p:cNvCxnSpPr>
            <p:nvPr/>
          </p:nvCxnSpPr>
          <p:spPr>
            <a:xfrm rot="10800000" flipH="1" flipV="1">
              <a:off x="2214545" y="4306996"/>
              <a:ext cx="599257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avec flèche 91"/>
            <p:cNvCxnSpPr>
              <a:stCxn id="73" idx="6"/>
              <a:endCxn id="83" idx="0"/>
            </p:cNvCxnSpPr>
            <p:nvPr/>
          </p:nvCxnSpPr>
          <p:spPr>
            <a:xfrm>
              <a:off x="2730545" y="4306996"/>
              <a:ext cx="1781837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avec flèche 92"/>
            <p:cNvCxnSpPr>
              <a:stCxn id="74" idx="2"/>
              <a:endCxn id="84" idx="0"/>
            </p:cNvCxnSpPr>
            <p:nvPr/>
          </p:nvCxnSpPr>
          <p:spPr>
            <a:xfrm rot="10800000" flipV="1">
              <a:off x="5242695" y="4336954"/>
              <a:ext cx="9919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avec flèche 93"/>
            <p:cNvCxnSpPr>
              <a:stCxn id="75" idx="2"/>
              <a:endCxn id="86" idx="0"/>
            </p:cNvCxnSpPr>
            <p:nvPr/>
          </p:nvCxnSpPr>
          <p:spPr>
            <a:xfrm rot="10800000" flipH="1" flipV="1">
              <a:off x="6484893" y="4336954"/>
              <a:ext cx="54375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Ellipse 94"/>
            <p:cNvSpPr/>
            <p:nvPr/>
          </p:nvSpPr>
          <p:spPr>
            <a:xfrm>
              <a:off x="7770777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96" name="Connecteur droit avec flèche 95"/>
            <p:cNvCxnSpPr>
              <a:stCxn id="72" idx="6"/>
              <a:endCxn id="73" idx="2"/>
            </p:cNvCxnSpPr>
            <p:nvPr/>
          </p:nvCxnSpPr>
          <p:spPr>
            <a:xfrm>
              <a:off x="1643042" y="4306996"/>
              <a:ext cx="57150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avec flèche 96"/>
            <p:cNvCxnSpPr>
              <a:stCxn id="75" idx="6"/>
              <a:endCxn id="95" idx="2"/>
            </p:cNvCxnSpPr>
            <p:nvPr/>
          </p:nvCxnSpPr>
          <p:spPr>
            <a:xfrm>
              <a:off x="7000892" y="4336954"/>
              <a:ext cx="769885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avec flèche 97"/>
            <p:cNvCxnSpPr>
              <a:stCxn id="79" idx="6"/>
              <a:endCxn id="80" idx="2"/>
            </p:cNvCxnSpPr>
            <p:nvPr/>
          </p:nvCxnSpPr>
          <p:spPr>
            <a:xfrm>
              <a:off x="658843" y="5337086"/>
              <a:ext cx="341257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Ellipse 98"/>
            <p:cNvSpPr/>
            <p:nvPr/>
          </p:nvSpPr>
          <p:spPr>
            <a:xfrm>
              <a:off x="1714480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32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00" name="Connecteur droit avec flèche 99"/>
            <p:cNvCxnSpPr>
              <a:stCxn id="81" idx="2"/>
              <a:endCxn id="99" idx="6"/>
            </p:cNvCxnSpPr>
            <p:nvPr/>
          </p:nvCxnSpPr>
          <p:spPr>
            <a:xfrm rot="10800000">
              <a:off x="2230479" y="5337086"/>
              <a:ext cx="32532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avec flèche 100"/>
            <p:cNvCxnSpPr>
              <a:stCxn id="81" idx="6"/>
              <a:endCxn id="82" idx="2"/>
            </p:cNvCxnSpPr>
            <p:nvPr/>
          </p:nvCxnSpPr>
          <p:spPr>
            <a:xfrm>
              <a:off x="3071802" y="53370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cteur droit avec flèche 101"/>
            <p:cNvCxnSpPr>
              <a:stCxn id="95" idx="6"/>
              <a:endCxn id="88" idx="0"/>
            </p:cNvCxnSpPr>
            <p:nvPr/>
          </p:nvCxnSpPr>
          <p:spPr>
            <a:xfrm>
              <a:off x="8286776" y="4336954"/>
              <a:ext cx="17062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cteur droit avec flèche 102"/>
            <p:cNvCxnSpPr>
              <a:stCxn id="95" idx="2"/>
              <a:endCxn id="87" idx="0"/>
            </p:cNvCxnSpPr>
            <p:nvPr/>
          </p:nvCxnSpPr>
          <p:spPr>
            <a:xfrm rot="10800000" flipV="1">
              <a:off x="7743025" y="4336954"/>
              <a:ext cx="2775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avec flèche 103"/>
            <p:cNvCxnSpPr>
              <a:stCxn id="74" idx="6"/>
              <a:endCxn id="85" idx="0"/>
            </p:cNvCxnSpPr>
            <p:nvPr/>
          </p:nvCxnSpPr>
          <p:spPr>
            <a:xfrm>
              <a:off x="5857884" y="4336954"/>
              <a:ext cx="17062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e 170"/>
          <p:cNvGrpSpPr/>
          <p:nvPr/>
        </p:nvGrpSpPr>
        <p:grpSpPr>
          <a:xfrm>
            <a:off x="341225" y="2000240"/>
            <a:ext cx="8731369" cy="3714776"/>
            <a:chOff x="341225" y="2000240"/>
            <a:chExt cx="8731369" cy="3714776"/>
          </a:xfrm>
        </p:grpSpPr>
        <p:sp>
          <p:nvSpPr>
            <p:cNvPr id="105" name="Ellipse 104"/>
            <p:cNvSpPr/>
            <p:nvPr/>
          </p:nvSpPr>
          <p:spPr>
            <a:xfrm>
              <a:off x="3286116" y="2000240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37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06" name="Ellipse 105"/>
            <p:cNvSpPr/>
            <p:nvPr/>
          </p:nvSpPr>
          <p:spPr>
            <a:xfrm>
              <a:off x="5913389" y="2714620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7" name="Ellipse 106"/>
            <p:cNvSpPr/>
            <p:nvPr/>
          </p:nvSpPr>
          <p:spPr>
            <a:xfrm>
              <a:off x="1127043" y="2958892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30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08" name="Ellipse 107"/>
            <p:cNvSpPr/>
            <p:nvPr/>
          </p:nvSpPr>
          <p:spPr>
            <a:xfrm>
              <a:off x="3000364" y="3571876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35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9" name="Ellipse 108"/>
            <p:cNvSpPr/>
            <p:nvPr/>
          </p:nvSpPr>
          <p:spPr>
            <a:xfrm>
              <a:off x="5341885" y="3571876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39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10" name="Ellipse 109"/>
            <p:cNvSpPr/>
            <p:nvPr/>
          </p:nvSpPr>
          <p:spPr>
            <a:xfrm>
              <a:off x="7199273" y="3357562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70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cxnSp>
          <p:nvCxnSpPr>
            <p:cNvPr id="111" name="Connecteur droit avec flèche 110"/>
            <p:cNvCxnSpPr>
              <a:stCxn id="105" idx="6"/>
              <a:endCxn id="106" idx="0"/>
            </p:cNvCxnSpPr>
            <p:nvPr/>
          </p:nvCxnSpPr>
          <p:spPr>
            <a:xfrm>
              <a:off x="3802115" y="2163856"/>
              <a:ext cx="2369274" cy="55076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cteur droit avec flèche 111"/>
            <p:cNvCxnSpPr>
              <a:stCxn id="105" idx="2"/>
              <a:endCxn id="107" idx="0"/>
            </p:cNvCxnSpPr>
            <p:nvPr/>
          </p:nvCxnSpPr>
          <p:spPr>
            <a:xfrm rot="10800000" flipV="1">
              <a:off x="1385044" y="2163856"/>
              <a:ext cx="1901073" cy="7950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eur droit avec flèche 112"/>
            <p:cNvCxnSpPr>
              <a:stCxn id="106" idx="2"/>
              <a:endCxn id="109" idx="0"/>
            </p:cNvCxnSpPr>
            <p:nvPr/>
          </p:nvCxnSpPr>
          <p:spPr>
            <a:xfrm rot="10800000" flipV="1">
              <a:off x="5599885" y="2878236"/>
              <a:ext cx="313504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Ellipse 113"/>
            <p:cNvSpPr/>
            <p:nvPr/>
          </p:nvSpPr>
          <p:spPr>
            <a:xfrm>
              <a:off x="341225" y="3714752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10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15" name="Ellipse 114"/>
            <p:cNvSpPr/>
            <p:nvPr/>
          </p:nvSpPr>
          <p:spPr>
            <a:xfrm>
              <a:off x="928662" y="4459090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6" name="Ellipse 115"/>
            <p:cNvSpPr/>
            <p:nvPr/>
          </p:nvSpPr>
          <p:spPr>
            <a:xfrm>
              <a:off x="2341489" y="4429132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33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17" name="Ellipse 116"/>
            <p:cNvSpPr/>
            <p:nvPr/>
          </p:nvSpPr>
          <p:spPr>
            <a:xfrm>
              <a:off x="3341621" y="5143512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34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8" name="Ellipse 117"/>
            <p:cNvSpPr/>
            <p:nvPr/>
          </p:nvSpPr>
          <p:spPr>
            <a:xfrm>
              <a:off x="3698811" y="4459090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36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50" name="Ellipse 149"/>
            <p:cNvSpPr/>
            <p:nvPr/>
          </p:nvSpPr>
          <p:spPr>
            <a:xfrm>
              <a:off x="4643438" y="4500570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38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51" name="Ellipse 150"/>
            <p:cNvSpPr/>
            <p:nvPr/>
          </p:nvSpPr>
          <p:spPr>
            <a:xfrm>
              <a:off x="5984827" y="4459090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40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52" name="Ellipse 151"/>
            <p:cNvSpPr/>
            <p:nvPr/>
          </p:nvSpPr>
          <p:spPr>
            <a:xfrm>
              <a:off x="6770645" y="4500570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60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53" name="Ellipse 152"/>
            <p:cNvSpPr/>
            <p:nvPr/>
          </p:nvSpPr>
          <p:spPr>
            <a:xfrm>
              <a:off x="7143768" y="5387784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80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54" name="Ellipse 153"/>
            <p:cNvSpPr/>
            <p:nvPr/>
          </p:nvSpPr>
          <p:spPr>
            <a:xfrm>
              <a:off x="8556595" y="5387784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100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cxnSp>
          <p:nvCxnSpPr>
            <p:cNvPr id="155" name="Connecteur droit avec flèche 154"/>
            <p:cNvCxnSpPr>
              <a:stCxn id="106" idx="6"/>
              <a:endCxn id="110" idx="0"/>
            </p:cNvCxnSpPr>
            <p:nvPr/>
          </p:nvCxnSpPr>
          <p:spPr>
            <a:xfrm>
              <a:off x="6429388" y="2878236"/>
              <a:ext cx="1027885" cy="4793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Connecteur droit avec flèche 155"/>
            <p:cNvCxnSpPr>
              <a:stCxn id="107" idx="2"/>
              <a:endCxn id="114" idx="0"/>
            </p:cNvCxnSpPr>
            <p:nvPr/>
          </p:nvCxnSpPr>
          <p:spPr>
            <a:xfrm rot="10800000" flipV="1">
              <a:off x="599225" y="3122508"/>
              <a:ext cx="527818" cy="59224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necteur droit avec flèche 156"/>
            <p:cNvCxnSpPr>
              <a:stCxn id="108" idx="2"/>
              <a:endCxn id="116" idx="0"/>
            </p:cNvCxnSpPr>
            <p:nvPr/>
          </p:nvCxnSpPr>
          <p:spPr>
            <a:xfrm rot="10800000" flipV="1">
              <a:off x="2599490" y="3735492"/>
              <a:ext cx="400875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cteur droit avec flèche 157"/>
            <p:cNvCxnSpPr>
              <a:stCxn id="108" idx="6"/>
              <a:endCxn id="118" idx="0"/>
            </p:cNvCxnSpPr>
            <p:nvPr/>
          </p:nvCxnSpPr>
          <p:spPr>
            <a:xfrm>
              <a:off x="3516363" y="3735492"/>
              <a:ext cx="440448" cy="7235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necteur droit avec flèche 158"/>
            <p:cNvCxnSpPr>
              <a:stCxn id="109" idx="2"/>
              <a:endCxn id="150" idx="0"/>
            </p:cNvCxnSpPr>
            <p:nvPr/>
          </p:nvCxnSpPr>
          <p:spPr>
            <a:xfrm rot="10800000" flipV="1">
              <a:off x="4901439" y="3735492"/>
              <a:ext cx="440447" cy="7650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Connecteur droit avec flèche 159"/>
            <p:cNvCxnSpPr>
              <a:stCxn id="110" idx="2"/>
              <a:endCxn id="152" idx="0"/>
            </p:cNvCxnSpPr>
            <p:nvPr/>
          </p:nvCxnSpPr>
          <p:spPr>
            <a:xfrm rot="10800000" flipV="1">
              <a:off x="7028645" y="3521178"/>
              <a:ext cx="170628" cy="9793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Ellipse 160"/>
            <p:cNvSpPr/>
            <p:nvPr/>
          </p:nvSpPr>
          <p:spPr>
            <a:xfrm>
              <a:off x="7842215" y="4459090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62" name="Connecteur droit avec flèche 161"/>
            <p:cNvCxnSpPr>
              <a:stCxn id="107" idx="6"/>
              <a:endCxn id="108" idx="0"/>
            </p:cNvCxnSpPr>
            <p:nvPr/>
          </p:nvCxnSpPr>
          <p:spPr>
            <a:xfrm>
              <a:off x="1643042" y="3122508"/>
              <a:ext cx="1615322" cy="44936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necteur droit avec flèche 162"/>
            <p:cNvCxnSpPr>
              <a:stCxn id="110" idx="6"/>
              <a:endCxn id="161" idx="0"/>
            </p:cNvCxnSpPr>
            <p:nvPr/>
          </p:nvCxnSpPr>
          <p:spPr>
            <a:xfrm>
              <a:off x="7715272" y="3521178"/>
              <a:ext cx="384943" cy="93791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cteur droit avec flèche 163"/>
            <p:cNvCxnSpPr>
              <a:stCxn id="114" idx="6"/>
              <a:endCxn id="115" idx="0"/>
            </p:cNvCxnSpPr>
            <p:nvPr/>
          </p:nvCxnSpPr>
          <p:spPr>
            <a:xfrm>
              <a:off x="857224" y="3878368"/>
              <a:ext cx="329438" cy="58072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Ellipse 164"/>
            <p:cNvSpPr/>
            <p:nvPr/>
          </p:nvSpPr>
          <p:spPr>
            <a:xfrm>
              <a:off x="1571604" y="5143512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32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66" name="Connecteur droit avec flèche 165"/>
            <p:cNvCxnSpPr>
              <a:stCxn id="116" idx="2"/>
              <a:endCxn id="165" idx="0"/>
            </p:cNvCxnSpPr>
            <p:nvPr/>
          </p:nvCxnSpPr>
          <p:spPr>
            <a:xfrm rot="10800000" flipV="1">
              <a:off x="1829605" y="4592748"/>
              <a:ext cx="511885" cy="55076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cteur droit avec flèche 166"/>
            <p:cNvCxnSpPr>
              <a:stCxn id="116" idx="6"/>
              <a:endCxn id="117" idx="0"/>
            </p:cNvCxnSpPr>
            <p:nvPr/>
          </p:nvCxnSpPr>
          <p:spPr>
            <a:xfrm>
              <a:off x="2857488" y="4592748"/>
              <a:ext cx="742133" cy="55076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Connecteur droit avec flèche 167"/>
            <p:cNvCxnSpPr>
              <a:stCxn id="161" idx="6"/>
              <a:endCxn id="154" idx="0"/>
            </p:cNvCxnSpPr>
            <p:nvPr/>
          </p:nvCxnSpPr>
          <p:spPr>
            <a:xfrm>
              <a:off x="8358214" y="4622706"/>
              <a:ext cx="456381" cy="7650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cteur droit avec flèche 168"/>
            <p:cNvCxnSpPr>
              <a:stCxn id="161" idx="2"/>
              <a:endCxn id="153" idx="0"/>
            </p:cNvCxnSpPr>
            <p:nvPr/>
          </p:nvCxnSpPr>
          <p:spPr>
            <a:xfrm rot="10800000" flipV="1">
              <a:off x="7401769" y="4622706"/>
              <a:ext cx="440447" cy="7650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necteur droit avec flèche 169"/>
            <p:cNvCxnSpPr>
              <a:stCxn id="109" idx="6"/>
              <a:endCxn id="151" idx="0"/>
            </p:cNvCxnSpPr>
            <p:nvPr/>
          </p:nvCxnSpPr>
          <p:spPr>
            <a:xfrm>
              <a:off x="5857884" y="3735492"/>
              <a:ext cx="384943" cy="7235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786314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Rouge et Noir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2031864"/>
            <a:ext cx="75009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RB :  </a:t>
            </a:r>
            <a:r>
              <a:rPr lang="en-US" b="1" dirty="0" err="1" smtClean="0"/>
              <a:t>une</a:t>
            </a:r>
            <a:r>
              <a:rPr lang="en-US" b="1" dirty="0" smtClean="0"/>
              <a:t> structure de </a:t>
            </a:r>
            <a:r>
              <a:rPr lang="en-US" b="1" dirty="0" err="1" smtClean="0"/>
              <a:t>données</a:t>
            </a:r>
            <a:r>
              <a:rPr lang="en-US" b="1" dirty="0" smtClean="0"/>
              <a:t> </a:t>
            </a:r>
            <a:r>
              <a:rPr lang="en-US" b="1" dirty="0" err="1" smtClean="0"/>
              <a:t>très</a:t>
            </a:r>
            <a:r>
              <a:rPr lang="en-US" b="1" dirty="0" smtClean="0"/>
              <a:t> </a:t>
            </a:r>
            <a:r>
              <a:rPr lang="en-US" b="1" dirty="0" err="1" smtClean="0"/>
              <a:t>populaire</a:t>
            </a:r>
            <a:endParaRPr lang="en-US" b="1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Inclus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plusieurs</a:t>
            </a:r>
            <a:r>
              <a:rPr lang="en-US" dirty="0" smtClean="0"/>
              <a:t> </a:t>
            </a:r>
            <a:r>
              <a:rPr lang="en-US" dirty="0" err="1" smtClean="0"/>
              <a:t>livres</a:t>
            </a:r>
            <a:r>
              <a:rPr lang="en-US" dirty="0" smtClean="0"/>
              <a:t> de  structures de </a:t>
            </a:r>
            <a:r>
              <a:rPr lang="en-US" dirty="0" err="1" smtClean="0"/>
              <a:t>données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Implémenté</a:t>
            </a:r>
            <a:r>
              <a:rPr lang="en-US" dirty="0" smtClean="0"/>
              <a:t> et </a:t>
            </a:r>
            <a:r>
              <a:rPr lang="en-US" dirty="0" err="1" smtClean="0"/>
              <a:t>integrée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plusieurs</a:t>
            </a:r>
            <a:r>
              <a:rPr lang="en-US" dirty="0" smtClean="0"/>
              <a:t> </a:t>
            </a:r>
            <a:r>
              <a:rPr lang="en-US" dirty="0" err="1" smtClean="0"/>
              <a:t>langages</a:t>
            </a:r>
            <a:r>
              <a:rPr lang="en-US" dirty="0" smtClean="0"/>
              <a:t> de </a:t>
            </a:r>
            <a:r>
              <a:rPr lang="en-US" dirty="0" err="1" smtClean="0"/>
              <a:t>programmations</a:t>
            </a:r>
            <a:r>
              <a:rPr lang="en-US" dirty="0" smtClean="0"/>
              <a:t> (JAVA, C…)</a:t>
            </a:r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dirty="0" err="1" smtClean="0"/>
              <a:t>Utilisé</a:t>
            </a:r>
            <a:r>
              <a:rPr lang="en-US" dirty="0" smtClean="0"/>
              <a:t> pour </a:t>
            </a:r>
            <a:r>
              <a:rPr lang="en-US" dirty="0" err="1" smtClean="0"/>
              <a:t>implémenter</a:t>
            </a:r>
            <a:r>
              <a:rPr lang="en-US" dirty="0" smtClean="0"/>
              <a:t> les </a:t>
            </a:r>
            <a:r>
              <a:rPr lang="en-US" dirty="0" err="1" smtClean="0"/>
              <a:t>dictionnaires</a:t>
            </a:r>
            <a:r>
              <a:rPr lang="en-US" dirty="0" smtClean="0"/>
              <a:t> et les tableaux </a:t>
            </a:r>
            <a:r>
              <a:rPr lang="en-US" dirty="0" err="1" smtClean="0"/>
              <a:t>associatifs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dirty="0" err="1" smtClean="0"/>
              <a:t>Utilisé</a:t>
            </a:r>
            <a:r>
              <a:rPr lang="en-US" dirty="0" smtClean="0"/>
              <a:t> </a:t>
            </a:r>
            <a:r>
              <a:rPr lang="en-US" dirty="0" err="1" smtClean="0"/>
              <a:t>aussi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diverses</a:t>
            </a:r>
            <a:r>
              <a:rPr lang="en-US" dirty="0" smtClean="0"/>
              <a:t> </a:t>
            </a:r>
            <a:r>
              <a:rPr lang="en-US" dirty="0" err="1" smtClean="0"/>
              <a:t>domaines</a:t>
            </a:r>
            <a:r>
              <a:rPr lang="en-US" dirty="0" smtClean="0"/>
              <a:t> (</a:t>
            </a:r>
            <a:r>
              <a:rPr lang="en-US" dirty="0" err="1" smtClean="0"/>
              <a:t>Voir</a:t>
            </a:r>
            <a:r>
              <a:rPr lang="en-US" dirty="0" smtClean="0"/>
              <a:t> Internet )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785786" y="4286256"/>
            <a:ext cx="75009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RB : </a:t>
            </a:r>
            <a:r>
              <a:rPr lang="en-US" b="1" dirty="0" err="1" smtClean="0"/>
              <a:t>arbre</a:t>
            </a:r>
            <a:r>
              <a:rPr lang="en-US" b="1" dirty="0" smtClean="0"/>
              <a:t> de </a:t>
            </a:r>
            <a:r>
              <a:rPr lang="en-US" b="1" dirty="0" err="1" smtClean="0"/>
              <a:t>recherche</a:t>
            </a:r>
            <a:r>
              <a:rPr lang="en-US" b="1" dirty="0" smtClean="0"/>
              <a:t> </a:t>
            </a:r>
            <a:r>
              <a:rPr lang="en-US" b="1" dirty="0" err="1" smtClean="0"/>
              <a:t>binaire</a:t>
            </a:r>
            <a:r>
              <a:rPr lang="en-US" b="1" dirty="0" smtClean="0"/>
              <a:t> </a:t>
            </a:r>
            <a:r>
              <a:rPr lang="en-US" b="1" dirty="0" err="1" smtClean="0"/>
              <a:t>équilibré</a:t>
            </a:r>
            <a:endParaRPr lang="en-US" b="1" dirty="0" smtClean="0"/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dirty="0" err="1" smtClean="0"/>
              <a:t>Recherche</a:t>
            </a:r>
            <a:r>
              <a:rPr lang="en-US" dirty="0" smtClean="0"/>
              <a:t>, insertion et </a:t>
            </a:r>
            <a:r>
              <a:rPr lang="en-US" dirty="0" err="1" smtClean="0"/>
              <a:t>suppresion</a:t>
            </a:r>
            <a:r>
              <a:rPr lang="en-US" dirty="0" smtClean="0"/>
              <a:t>  : O(Log2(n))</a:t>
            </a:r>
          </a:p>
          <a:p>
            <a:pPr>
              <a:buFontTx/>
              <a:buChar char="-"/>
            </a:pPr>
            <a:r>
              <a:rPr lang="fr-FR" dirty="0" smtClean="0"/>
              <a:t> Hauteur h d’un RB </a:t>
            </a:r>
            <a:r>
              <a:rPr lang="fr-FR" dirty="0" err="1" smtClean="0"/>
              <a:t>tree</a:t>
            </a:r>
            <a:r>
              <a:rPr lang="fr-FR" dirty="0" smtClean="0"/>
              <a:t> ayant n   :  h ≤ 2</a:t>
            </a:r>
            <a:r>
              <a:rPr lang="en-US" dirty="0" smtClean="0"/>
              <a:t> Log2 </a:t>
            </a:r>
            <a:r>
              <a:rPr lang="fr-FR" dirty="0" smtClean="0"/>
              <a:t>(n+1) ( pour AVL 1.44 Log2(n+1)</a:t>
            </a:r>
            <a:endParaRPr lang="fr-FR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786314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Rouge et Noir</a:t>
            </a:r>
            <a:endParaRPr lang="fr-FR" sz="3600" dirty="0"/>
          </a:p>
        </p:txBody>
      </p:sp>
      <p:sp>
        <p:nvSpPr>
          <p:cNvPr id="10" name="ZoneTexte 9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Rouge et Noir (</a:t>
            </a:r>
            <a:r>
              <a:rPr lang="fr-FR" b="1" i="1" u="sng" dirty="0" smtClean="0"/>
              <a:t>Introduction)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85786" y="3871745"/>
            <a:ext cx="7000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RB : nouvelle version de SBB </a:t>
            </a:r>
            <a:r>
              <a:rPr lang="en-US" dirty="0" smtClean="0"/>
              <a:t>(Symmetric Binary B-trees) </a:t>
            </a:r>
          </a:p>
          <a:p>
            <a:r>
              <a:rPr lang="en-US" dirty="0" smtClean="0"/>
              <a:t>- SBB a </a:t>
            </a:r>
            <a:r>
              <a:rPr lang="en-US" dirty="0" err="1" smtClean="0"/>
              <a:t>été</a:t>
            </a:r>
            <a:r>
              <a:rPr lang="en-US" dirty="0" smtClean="0"/>
              <a:t> </a:t>
            </a:r>
            <a:r>
              <a:rPr lang="en-US" dirty="0" err="1" smtClean="0"/>
              <a:t>proposée</a:t>
            </a:r>
            <a:r>
              <a:rPr lang="en-US" dirty="0" smtClean="0"/>
              <a:t> par Bayer.   </a:t>
            </a:r>
          </a:p>
          <a:p>
            <a:r>
              <a:rPr lang="en-US" dirty="0" smtClean="0"/>
              <a:t>- SBB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simplement</a:t>
            </a:r>
            <a:r>
              <a:rPr lang="en-US" dirty="0" smtClean="0"/>
              <a:t> la representation en </a:t>
            </a:r>
            <a:r>
              <a:rPr lang="en-US" dirty="0" err="1" smtClean="0"/>
              <a:t>arbre</a:t>
            </a:r>
            <a:r>
              <a:rPr lang="en-US" dirty="0" smtClean="0"/>
              <a:t> de </a:t>
            </a:r>
            <a:r>
              <a:rPr lang="en-US" dirty="0" err="1" smtClean="0"/>
              <a:t>recherche</a:t>
            </a:r>
            <a:r>
              <a:rPr lang="en-US" dirty="0" smtClean="0"/>
              <a:t> </a:t>
            </a:r>
            <a:r>
              <a:rPr lang="en-US" dirty="0" err="1" smtClean="0"/>
              <a:t>binaire</a:t>
            </a:r>
            <a:r>
              <a:rPr lang="en-US" dirty="0" smtClean="0"/>
              <a:t> d’un </a:t>
            </a:r>
            <a:r>
              <a:rPr lang="en-US" dirty="0" err="1" smtClean="0"/>
              <a:t>arbre</a:t>
            </a:r>
            <a:r>
              <a:rPr lang="en-US" dirty="0" smtClean="0"/>
              <a:t> 2-4 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85786" y="2000240"/>
            <a:ext cx="70723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RB : </a:t>
            </a:r>
            <a:r>
              <a:rPr lang="en-US" b="1" dirty="0" smtClean="0"/>
              <a:t> Operations de maintenance :</a:t>
            </a:r>
          </a:p>
          <a:p>
            <a:r>
              <a:rPr lang="en-US" dirty="0" smtClean="0"/>
              <a:t>- Restructuration et coloration.</a:t>
            </a:r>
          </a:p>
          <a:p>
            <a:pPr>
              <a:buFontTx/>
              <a:buChar char="-"/>
            </a:pPr>
            <a:r>
              <a:rPr lang="en-US" dirty="0" smtClean="0"/>
              <a:t> Insertion :  au plus 1 restructuration  et au plus Log2 (N) colorations.</a:t>
            </a:r>
          </a:p>
          <a:p>
            <a:pPr>
              <a:buFontTx/>
              <a:buChar char="-"/>
            </a:pPr>
            <a:r>
              <a:rPr lang="en-US" dirty="0" smtClean="0"/>
              <a:t> suppression : au plus 2 </a:t>
            </a:r>
            <a:r>
              <a:rPr lang="en-US" dirty="0" err="1" smtClean="0"/>
              <a:t>restructurations</a:t>
            </a:r>
            <a:r>
              <a:rPr lang="en-US" dirty="0" smtClean="0"/>
              <a:t> et au plus Log2 (N) colorations.</a:t>
            </a:r>
            <a:endParaRPr lang="fr-FR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Rouge et Noir</a:t>
            </a:r>
            <a:endParaRPr lang="fr-FR" sz="3600" dirty="0"/>
          </a:p>
        </p:txBody>
      </p:sp>
      <p:sp>
        <p:nvSpPr>
          <p:cNvPr id="10" name="ZoneTexte 9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Rouge et Noir (</a:t>
            </a:r>
            <a:r>
              <a:rPr lang="fr-FR" b="1" i="1" u="sng" dirty="0" smtClean="0"/>
              <a:t>Introduction)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</a:t>
            </a:r>
            <a:r>
              <a:rPr lang="fr-FR" b="1" u="sng" dirty="0" err="1" smtClean="0"/>
              <a:t>Red</a:t>
            </a:r>
            <a:r>
              <a:rPr lang="fr-FR" b="1" u="sng" dirty="0" smtClean="0"/>
              <a:t> Black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785786" y="1785926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cs typeface="Times New Roman" pitchFamily="18" charset="0"/>
              </a:rPr>
              <a:t>Un arbre rouge et noir  (RB-</a:t>
            </a:r>
            <a:r>
              <a:rPr lang="fr-FR" b="1" dirty="0" err="1" smtClean="0">
                <a:cs typeface="Times New Roman" pitchFamily="18" charset="0"/>
              </a:rPr>
              <a:t>tree</a:t>
            </a:r>
            <a:r>
              <a:rPr lang="fr-FR" b="1" dirty="0" smtClean="0">
                <a:cs typeface="Times New Roman" pitchFamily="18" charset="0"/>
              </a:rPr>
              <a:t>) est un arbre binaire de recherche où chaque nœud est de couleur rouge ou noire 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14348" y="4714884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cs typeface="Times New Roman" pitchFamily="18" charset="0"/>
              </a:rPr>
              <a:t>- Nœuds noirs    : équilibrage parfait </a:t>
            </a:r>
          </a:p>
          <a:p>
            <a:r>
              <a:rPr lang="fr-FR" b="1" dirty="0" smtClean="0">
                <a:cs typeface="Times New Roman" pitchFamily="18" charset="0"/>
              </a:rPr>
              <a:t>- Nœuds rouges : tolérer légèrement le déséquilibre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85786" y="5715016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cs typeface="Times New Roman" pitchFamily="18" charset="0"/>
              </a:rPr>
              <a:t>Pire des cas:</a:t>
            </a:r>
          </a:p>
          <a:p>
            <a:r>
              <a:rPr lang="fr-FR" b="1" dirty="0" smtClean="0">
                <a:cs typeface="Times New Roman" pitchFamily="18" charset="0"/>
              </a:rPr>
              <a:t>Alternance entre les nœuds rouges et noirs.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85802" y="2719984"/>
            <a:ext cx="62150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cs typeface="Times New Roman" pitchFamily="18" charset="0"/>
              </a:rPr>
              <a:t>De plus,  toutes les branches issues de tout nœud :</a:t>
            </a:r>
          </a:p>
          <a:p>
            <a:pPr marL="342900" indent="-342900">
              <a:buAutoNum type="arabicPeriod"/>
            </a:pPr>
            <a:r>
              <a:rPr lang="fr-FR" b="1" dirty="0" smtClean="0">
                <a:cs typeface="Times New Roman" pitchFamily="18" charset="0"/>
              </a:rPr>
              <a:t>Ne possèdent pas deux  nœuds rouges consécutifs.</a:t>
            </a:r>
          </a:p>
          <a:p>
            <a:pPr marL="342900" indent="-342900">
              <a:buAutoNum type="arabicPeriod"/>
            </a:pPr>
            <a:r>
              <a:rPr lang="fr-FR" b="1" dirty="0" smtClean="0">
                <a:cs typeface="Times New Roman" pitchFamily="18" charset="0"/>
              </a:rPr>
              <a:t>Possèdent le même nombre de nœuds noirs</a:t>
            </a:r>
            <a:endParaRPr lang="fr-FR" dirty="0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Rouge et Noir</a:t>
            </a:r>
            <a:endParaRPr lang="fr-FR" sz="3600" dirty="0"/>
          </a:p>
        </p:txBody>
      </p:sp>
      <p:sp>
        <p:nvSpPr>
          <p:cNvPr id="10" name="Rectangle 9"/>
          <p:cNvSpPr/>
          <p:nvPr/>
        </p:nvSpPr>
        <p:spPr>
          <a:xfrm>
            <a:off x="714348" y="3857628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cs typeface="Times New Roman" pitchFamily="18" charset="0"/>
              </a:rPr>
              <a:t>La racine est noire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</a:t>
            </a:r>
            <a:r>
              <a:rPr lang="fr-FR" b="1" u="sng" dirty="0" err="1" smtClean="0"/>
              <a:t>Red</a:t>
            </a:r>
            <a:r>
              <a:rPr lang="fr-FR" b="1" u="sng" dirty="0" smtClean="0"/>
              <a:t> Black (Insertion)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785786" y="2059536"/>
            <a:ext cx="5338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Insertion comme dans un arbre de recherche binaire. 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785786" y="4202676"/>
            <a:ext cx="696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Si son père est aussi rouge, un algorithme de maintenance est appliqué</a:t>
            </a:r>
            <a:endParaRPr lang="fr-FR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785786" y="2702478"/>
            <a:ext cx="390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Le nœud inséré est toujours une feuille</a:t>
            </a:r>
            <a:endParaRPr lang="fr-FR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785786" y="3345420"/>
            <a:ext cx="3268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On lui attribue la couleur rouge </a:t>
            </a:r>
            <a:endParaRPr lang="fr-FR" b="1" dirty="0"/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Rouge et Noir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</a:t>
            </a:r>
            <a:r>
              <a:rPr lang="fr-FR" b="1" u="sng" dirty="0" err="1" smtClean="0"/>
              <a:t>Red</a:t>
            </a:r>
            <a:r>
              <a:rPr lang="fr-FR" b="1" u="sng" dirty="0" smtClean="0"/>
              <a:t> Black(Insertion)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Flèche droite 11"/>
          <p:cNvSpPr/>
          <p:nvPr/>
        </p:nvSpPr>
        <p:spPr>
          <a:xfrm>
            <a:off x="4121504" y="3786214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2910" y="2000264"/>
            <a:ext cx="3571900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cs typeface="Times New Roman" pitchFamily="18" charset="0"/>
              </a:rPr>
              <a:t>CAS 1: </a:t>
            </a:r>
            <a:r>
              <a:rPr lang="fr-FR" dirty="0" smtClean="0">
                <a:cs typeface="Times New Roman" pitchFamily="18" charset="0"/>
              </a:rPr>
              <a:t>le frère F de P est rouge</a:t>
            </a:r>
            <a:endParaRPr lang="en-US" dirty="0">
              <a:cs typeface="Times New Roman" pitchFamily="18" charset="0"/>
            </a:endParaRPr>
          </a:p>
        </p:txBody>
      </p:sp>
      <p:grpSp>
        <p:nvGrpSpPr>
          <p:cNvPr id="3" name="Groupe 31"/>
          <p:cNvGrpSpPr/>
          <p:nvPr/>
        </p:nvGrpSpPr>
        <p:grpSpPr>
          <a:xfrm>
            <a:off x="763918" y="3214710"/>
            <a:ext cx="2233530" cy="1603898"/>
            <a:chOff x="428596" y="2714620"/>
            <a:chExt cx="2233530" cy="1603898"/>
          </a:xfrm>
        </p:grpSpPr>
        <p:sp>
          <p:nvSpPr>
            <p:cNvPr id="16" name="Ellipse 15"/>
            <p:cNvSpPr/>
            <p:nvPr/>
          </p:nvSpPr>
          <p:spPr>
            <a:xfrm>
              <a:off x="1664911" y="2714620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cs typeface="Times New Roman" pitchFamily="18" charset="0"/>
                </a:rPr>
                <a:t>PP</a:t>
              </a:r>
              <a:endParaRPr lang="fr-FR" sz="1500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2329721" y="3350648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1000100" y="3350648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cxnSp>
          <p:nvCxnSpPr>
            <p:cNvPr id="19" name="Connecteur droit 18"/>
            <p:cNvCxnSpPr>
              <a:stCxn id="16" idx="6"/>
              <a:endCxn id="17" idx="0"/>
            </p:cNvCxnSpPr>
            <p:nvPr/>
          </p:nvCxnSpPr>
          <p:spPr>
            <a:xfrm>
              <a:off x="1997316" y="2873627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stCxn id="16" idx="2"/>
              <a:endCxn id="18" idx="0"/>
            </p:cNvCxnSpPr>
            <p:nvPr/>
          </p:nvCxnSpPr>
          <p:spPr>
            <a:xfrm rot="10800000" flipV="1">
              <a:off x="1166303" y="2873627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Ellipse 20"/>
            <p:cNvSpPr/>
            <p:nvPr/>
          </p:nvSpPr>
          <p:spPr>
            <a:xfrm>
              <a:off x="428596" y="4000504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2" name="Connecteur droit 21"/>
            <p:cNvCxnSpPr>
              <a:stCxn id="18" idx="2"/>
              <a:endCxn id="21" idx="0"/>
            </p:cNvCxnSpPr>
            <p:nvPr/>
          </p:nvCxnSpPr>
          <p:spPr>
            <a:xfrm rot="10800000" flipV="1">
              <a:off x="594800" y="3509654"/>
              <a:ext cx="405301" cy="4908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>
              <a:stCxn id="18" idx="6"/>
            </p:cNvCxnSpPr>
            <p:nvPr/>
          </p:nvCxnSpPr>
          <p:spPr>
            <a:xfrm>
              <a:off x="1332505" y="3509655"/>
              <a:ext cx="310537" cy="6337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39"/>
          <p:cNvGrpSpPr/>
          <p:nvPr/>
        </p:nvGrpSpPr>
        <p:grpSpPr>
          <a:xfrm>
            <a:off x="5338866" y="3270017"/>
            <a:ext cx="2233530" cy="1603898"/>
            <a:chOff x="5003544" y="2769927"/>
            <a:chExt cx="2233530" cy="1603898"/>
          </a:xfrm>
        </p:grpSpPr>
        <p:sp>
          <p:nvSpPr>
            <p:cNvPr id="25" name="Ellipse 24"/>
            <p:cNvSpPr/>
            <p:nvPr/>
          </p:nvSpPr>
          <p:spPr>
            <a:xfrm>
              <a:off x="6239859" y="2769927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cs typeface="Times New Roman" pitchFamily="18" charset="0"/>
                </a:rPr>
                <a:t>PP</a:t>
              </a:r>
              <a:endParaRPr lang="fr-FR" sz="1500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sp>
          <p:nvSpPr>
            <p:cNvPr id="26" name="Ellipse 25"/>
            <p:cNvSpPr/>
            <p:nvPr/>
          </p:nvSpPr>
          <p:spPr>
            <a:xfrm>
              <a:off x="6904669" y="3405955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sp>
          <p:nvSpPr>
            <p:cNvPr id="27" name="Ellipse 26"/>
            <p:cNvSpPr/>
            <p:nvPr/>
          </p:nvSpPr>
          <p:spPr>
            <a:xfrm>
              <a:off x="5575048" y="3405955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cxnSp>
          <p:nvCxnSpPr>
            <p:cNvPr id="28" name="Connecteur droit 27"/>
            <p:cNvCxnSpPr>
              <a:stCxn id="25" idx="6"/>
              <a:endCxn id="26" idx="0"/>
            </p:cNvCxnSpPr>
            <p:nvPr/>
          </p:nvCxnSpPr>
          <p:spPr>
            <a:xfrm>
              <a:off x="6572264" y="2928934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>
              <a:stCxn id="25" idx="2"/>
              <a:endCxn id="27" idx="0"/>
            </p:cNvCxnSpPr>
            <p:nvPr/>
          </p:nvCxnSpPr>
          <p:spPr>
            <a:xfrm rot="10800000" flipV="1">
              <a:off x="5741251" y="2928934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Ellipse 29"/>
            <p:cNvSpPr/>
            <p:nvPr/>
          </p:nvSpPr>
          <p:spPr>
            <a:xfrm>
              <a:off x="5003544" y="4055811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1" name="Connecteur droit 30"/>
            <p:cNvCxnSpPr>
              <a:stCxn id="27" idx="2"/>
              <a:endCxn id="30" idx="0"/>
            </p:cNvCxnSpPr>
            <p:nvPr/>
          </p:nvCxnSpPr>
          <p:spPr>
            <a:xfrm rot="10800000" flipV="1">
              <a:off x="5169748" y="3564961"/>
              <a:ext cx="405301" cy="4908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>
              <a:stCxn id="27" idx="6"/>
            </p:cNvCxnSpPr>
            <p:nvPr/>
          </p:nvCxnSpPr>
          <p:spPr>
            <a:xfrm>
              <a:off x="5907453" y="3564962"/>
              <a:ext cx="310537" cy="6337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/>
          <p:cNvSpPr/>
          <p:nvPr/>
        </p:nvSpPr>
        <p:spPr>
          <a:xfrm>
            <a:off x="571472" y="5715040"/>
            <a:ext cx="73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prstClr val="black"/>
                </a:solidFill>
                <a:cs typeface="Times New Roman" pitchFamily="18" charset="0"/>
              </a:rPr>
              <a:t>Les nœuds P et F deviennent noirs et leur père PP devient rouge.</a:t>
            </a:r>
            <a:endParaRPr lang="fr-FR" b="1" dirty="0">
              <a:cs typeface="Times New Roman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6118075" y="6488668"/>
            <a:ext cx="3025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Le processus continue en cascade </a:t>
            </a:r>
            <a:endParaRPr lang="fr-FR" sz="1600" dirty="0"/>
          </a:p>
        </p:txBody>
      </p:sp>
      <p:sp>
        <p:nvSpPr>
          <p:cNvPr id="36" name="ZoneTexte 35"/>
          <p:cNvSpPr txBox="1"/>
          <p:nvPr/>
        </p:nvSpPr>
        <p:spPr>
          <a:xfrm>
            <a:off x="142844" y="5000636"/>
            <a:ext cx="2000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X : nœud introduit</a:t>
            </a:r>
            <a:endParaRPr lang="fr-FR" sz="1600" b="1" dirty="0"/>
          </a:p>
        </p:txBody>
      </p:sp>
      <p:sp>
        <p:nvSpPr>
          <p:cNvPr id="37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Rouge et Noir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33" grpId="0"/>
      <p:bldP spid="34" grpId="0"/>
      <p:bldP spid="3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1184</TotalTime>
  <Words>1318</Words>
  <Application>Microsoft Office PowerPoint</Application>
  <PresentationFormat>Affichage à l'écran (4:3)</PresentationFormat>
  <Paragraphs>369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Débit</vt:lpstr>
      <vt:lpstr>Structures de données avancées :  Arbres Red-Black</vt:lpstr>
      <vt:lpstr>Les arbres Rouge et Noir</vt:lpstr>
      <vt:lpstr>Les arbres Rouge et Noir</vt:lpstr>
      <vt:lpstr>Les arbres Rouge et Noir</vt:lpstr>
      <vt:lpstr>Les arbres Rouge et Noir</vt:lpstr>
      <vt:lpstr>Les arbres Rouge et Noir</vt:lpstr>
      <vt:lpstr>Les arbres Rouge et Noir</vt:lpstr>
      <vt:lpstr>Les arbres Rouge et Noir</vt:lpstr>
      <vt:lpstr>Les arbres Rouge et Noir</vt:lpstr>
      <vt:lpstr>Les arbres Rouge et Noir</vt:lpstr>
      <vt:lpstr>Les arbres Rouge et Noir</vt:lpstr>
      <vt:lpstr>Les arbres Rouge et Noir</vt:lpstr>
      <vt:lpstr>Les arbres Rouge et Noir</vt:lpstr>
      <vt:lpstr>Les arbres Rouge et Noir</vt:lpstr>
      <vt:lpstr>Les arbres Rouge et Noir</vt:lpstr>
      <vt:lpstr>Les arbres Rouge et Noir</vt:lpstr>
      <vt:lpstr>Diapositive 17</vt:lpstr>
      <vt:lpstr>Diapositive 18</vt:lpstr>
      <vt:lpstr>Diapositive 19</vt:lpstr>
      <vt:lpstr>Diapositive 20</vt:lpstr>
      <vt:lpstr>Diapositive 21</vt:lpstr>
      <vt:lpstr>Les arbres Rouge et Noir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 </dc:creator>
  <cp:lastModifiedBy>ALGER</cp:lastModifiedBy>
  <cp:revision>61</cp:revision>
  <dcterms:created xsi:type="dcterms:W3CDTF">2009-12-04T14:35:03Z</dcterms:created>
  <dcterms:modified xsi:type="dcterms:W3CDTF">2012-02-17T08:04:04Z</dcterms:modified>
</cp:coreProperties>
</file>