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426" r:id="rId2"/>
    <p:sldId id="427" r:id="rId3"/>
    <p:sldId id="403" r:id="rId4"/>
    <p:sldId id="404" r:id="rId5"/>
    <p:sldId id="405" r:id="rId6"/>
    <p:sldId id="428" r:id="rId7"/>
    <p:sldId id="406" r:id="rId8"/>
    <p:sldId id="407" r:id="rId9"/>
    <p:sldId id="408" r:id="rId10"/>
    <p:sldId id="409" r:id="rId11"/>
    <p:sldId id="410" r:id="rId12"/>
    <p:sldId id="411" r:id="rId13"/>
    <p:sldId id="429" r:id="rId14"/>
    <p:sldId id="430" r:id="rId15"/>
    <p:sldId id="412" r:id="rId16"/>
    <p:sldId id="425" r:id="rId17"/>
    <p:sldId id="419" r:id="rId18"/>
    <p:sldId id="420" r:id="rId19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A6A8D2B-BDFB-4486-B096-98CA63CAEEB3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961D3C1-4F1D-4368-8B05-6D493C516B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3"/>
            <a:ext cx="5669280" cy="4600575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0" y="9710551"/>
            <a:ext cx="3070860" cy="51117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2-4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3-noeud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</a:t>
            </a:r>
            <a:r>
              <a:rPr lang="en-US" altLang="zh-TW" sz="1400" dirty="0" err="1" smtClean="0">
                <a:ea typeface="新細明體" pitchFamily="18" charset="-120"/>
              </a:rPr>
              <a:t>l’insertion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357429"/>
            <a:ext cx="1928826" cy="206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391701"/>
            <a:ext cx="1785950" cy="189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lèche droite 8"/>
          <p:cNvSpPr/>
          <p:nvPr/>
        </p:nvSpPr>
        <p:spPr>
          <a:xfrm>
            <a:off x="3786182" y="3000372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 un 3-noeud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</a:t>
            </a:r>
            <a:r>
              <a:rPr lang="en-US" altLang="zh-TW" sz="1400" dirty="0" err="1" smtClean="0">
                <a:ea typeface="新細明體" pitchFamily="18" charset="-120"/>
              </a:rPr>
              <a:t>l’insertion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428868"/>
            <a:ext cx="21431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285992"/>
            <a:ext cx="1785950" cy="182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lèche droite 8"/>
          <p:cNvSpPr/>
          <p:nvPr/>
        </p:nvSpPr>
        <p:spPr>
          <a:xfrm>
            <a:off x="3714744" y="3000372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2-4(Suppression Top Down)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91666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Rechercher</a:t>
            </a:r>
            <a:r>
              <a:rPr lang="en-US" altLang="zh-TW" b="1" dirty="0" smtClean="0">
                <a:cs typeface="Times New Roman" pitchFamily="18" charset="0"/>
              </a:rPr>
              <a:t> le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n qui </a:t>
            </a:r>
            <a:r>
              <a:rPr lang="en-US" altLang="zh-TW" b="1" dirty="0" err="1" smtClean="0">
                <a:cs typeface="Times New Roman" pitchFamily="18" charset="0"/>
              </a:rPr>
              <a:t>contient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supprimer</a:t>
            </a:r>
            <a:endParaRPr lang="en-US" altLang="zh-TW" b="1" dirty="0" smtClean="0"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786" y="407730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ea typeface="新細明體" pitchFamily="18" charset="-120"/>
              </a:rPr>
              <a:t>Pour </a:t>
            </a:r>
            <a:r>
              <a:rPr lang="en-US" altLang="zh-TW" b="1" dirty="0" err="1" smtClean="0">
                <a:ea typeface="新細明體" pitchFamily="18" charset="-120"/>
              </a:rPr>
              <a:t>s’assurer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en-US" altLang="zh-TW" b="1" dirty="0" err="1" smtClean="0">
                <a:ea typeface="新細明體" pitchFamily="18" charset="-120"/>
              </a:rPr>
              <a:t>que</a:t>
            </a:r>
            <a:r>
              <a:rPr lang="en-US" altLang="zh-TW" b="1" dirty="0" smtClean="0">
                <a:ea typeface="新細明體" pitchFamily="18" charset="-120"/>
              </a:rPr>
              <a:t>  </a:t>
            </a:r>
            <a:r>
              <a:rPr lang="en-US" altLang="zh-TW" b="1" dirty="0" err="1" smtClean="0">
                <a:ea typeface="新細明體" pitchFamily="18" charset="-120"/>
              </a:rPr>
              <a:t>l’élément</a:t>
            </a:r>
            <a:r>
              <a:rPr lang="en-US" altLang="zh-TW" b="1" dirty="0" smtClean="0">
                <a:ea typeface="新細明體" pitchFamily="18" charset="-120"/>
              </a:rPr>
              <a:t> à </a:t>
            </a:r>
            <a:r>
              <a:rPr lang="en-US" altLang="zh-TW" b="1" dirty="0" err="1" smtClean="0">
                <a:ea typeface="新細明體" pitchFamily="18" charset="-120"/>
              </a:rPr>
              <a:t>supprimer</a:t>
            </a:r>
            <a:r>
              <a:rPr lang="en-US" altLang="zh-TW" b="1" dirty="0" smtClean="0">
                <a:ea typeface="新細明體" pitchFamily="18" charset="-120"/>
              </a:rPr>
              <a:t> </a:t>
            </a:r>
            <a:r>
              <a:rPr lang="en-US" altLang="zh-TW" b="1" dirty="0" err="1" smtClean="0">
                <a:ea typeface="新細明體" pitchFamily="18" charset="-120"/>
              </a:rPr>
              <a:t>n’apparait</a:t>
            </a:r>
            <a:r>
              <a:rPr lang="en-US" altLang="zh-TW" b="1" dirty="0" smtClean="0">
                <a:ea typeface="新細明體" pitchFamily="18" charset="-120"/>
              </a:rPr>
              <a:t> pas </a:t>
            </a:r>
            <a:r>
              <a:rPr lang="en-US" altLang="zh-TW" b="1" dirty="0" err="1" smtClean="0">
                <a:ea typeface="新細明體" pitchFamily="18" charset="-120"/>
              </a:rPr>
              <a:t>dans</a:t>
            </a:r>
            <a:r>
              <a:rPr lang="en-US" altLang="zh-TW" b="1" dirty="0" smtClean="0">
                <a:ea typeface="新細明體" pitchFamily="18" charset="-120"/>
              </a:rPr>
              <a:t> un 2-noeud :</a:t>
            </a:r>
          </a:p>
          <a:p>
            <a:r>
              <a:rPr lang="en-US" altLang="zh-TW" b="1" dirty="0" smtClean="0">
                <a:ea typeface="新細明體" pitchFamily="18" charset="-120"/>
              </a:rPr>
              <a:t>Transformer </a:t>
            </a:r>
            <a:r>
              <a:rPr lang="en-US" altLang="zh-TW" b="1" dirty="0" err="1" smtClean="0">
                <a:ea typeface="新細明體" pitchFamily="18" charset="-120"/>
              </a:rPr>
              <a:t>chaque</a:t>
            </a:r>
            <a:r>
              <a:rPr lang="en-US" altLang="zh-TW" b="1" dirty="0" smtClean="0">
                <a:ea typeface="新細明體" pitchFamily="18" charset="-120"/>
              </a:rPr>
              <a:t> 2-noeud </a:t>
            </a:r>
            <a:r>
              <a:rPr lang="en-US" altLang="zh-TW" b="1" dirty="0" err="1" smtClean="0">
                <a:ea typeface="新細明體" pitchFamily="18" charset="-120"/>
              </a:rPr>
              <a:t>rencontré</a:t>
            </a:r>
            <a:r>
              <a:rPr lang="en-US" altLang="zh-TW" b="1" dirty="0" smtClean="0">
                <a:ea typeface="新細明體" pitchFamily="18" charset="-120"/>
              </a:rPr>
              <a:t> en un 3-noeud </a:t>
            </a:r>
            <a:r>
              <a:rPr lang="en-US" altLang="zh-TW" b="1" dirty="0" err="1" smtClean="0">
                <a:ea typeface="新細明體" pitchFamily="18" charset="-120"/>
              </a:rPr>
              <a:t>ou</a:t>
            </a:r>
            <a:r>
              <a:rPr lang="en-US" altLang="zh-TW" b="1" dirty="0" smtClean="0">
                <a:ea typeface="新細明體" pitchFamily="18" charset="-120"/>
              </a:rPr>
              <a:t> 4-noeud </a:t>
            </a:r>
            <a:r>
              <a:rPr lang="en-US" altLang="zh-TW" b="1" dirty="0" err="1" smtClean="0">
                <a:ea typeface="新細明體" pitchFamily="18" charset="-120"/>
              </a:rPr>
              <a:t>durant</a:t>
            </a:r>
            <a:r>
              <a:rPr lang="en-US" altLang="zh-TW" b="1" dirty="0" smtClean="0">
                <a:ea typeface="新細明體" pitchFamily="18" charset="-120"/>
              </a:rPr>
              <a:t> la phase de </a:t>
            </a:r>
            <a:r>
              <a:rPr lang="en-US" altLang="zh-TW" b="1" dirty="0" err="1" smtClean="0">
                <a:ea typeface="新細明體" pitchFamily="18" charset="-120"/>
              </a:rPr>
              <a:t>recherche</a:t>
            </a:r>
            <a:r>
              <a:rPr lang="en-US" altLang="zh-TW" b="1" dirty="0" smtClean="0">
                <a:ea typeface="新細明體" pitchFamily="18" charset="-120"/>
              </a:rPr>
              <a:t> (Redistribution et Fusion)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52317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remplacer</a:t>
            </a:r>
            <a:r>
              <a:rPr lang="en-US" altLang="zh-TW" b="1" dirty="0" smtClean="0">
                <a:cs typeface="Times New Roman" pitchFamily="18" charset="0"/>
              </a:rPr>
              <a:t> par le </a:t>
            </a:r>
            <a:r>
              <a:rPr lang="en-US" altLang="zh-TW" b="1" dirty="0" err="1" smtClean="0">
                <a:cs typeface="Times New Roman" pitchFamily="18" charset="0"/>
              </a:rPr>
              <a:t>successeur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inordre</a:t>
            </a:r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processus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démare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toujours</a:t>
            </a:r>
            <a:r>
              <a:rPr lang="en-US" altLang="zh-TW" b="1" dirty="0" smtClean="0">
                <a:cs typeface="Times New Roman" pitchFamily="18" charset="0"/>
              </a:rPr>
              <a:t> à </a:t>
            </a:r>
            <a:r>
              <a:rPr lang="en-US" altLang="zh-TW" b="1" dirty="0" err="1" smtClean="0">
                <a:cs typeface="Times New Roman" pitchFamily="18" charset="0"/>
              </a:rPr>
              <a:t>partir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d’une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Si la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est</a:t>
            </a:r>
            <a:r>
              <a:rPr lang="en-US" altLang="zh-TW" b="1" dirty="0" smtClean="0">
                <a:cs typeface="Times New Roman" pitchFamily="18" charset="0"/>
              </a:rPr>
              <a:t> un 3-noeud </a:t>
            </a:r>
            <a:r>
              <a:rPr lang="en-US" altLang="zh-TW" b="1" dirty="0" err="1" smtClean="0">
                <a:cs typeface="Times New Roman" pitchFamily="18" charset="0"/>
              </a:rPr>
              <a:t>ou</a:t>
            </a:r>
            <a:r>
              <a:rPr lang="en-US" altLang="zh-TW" b="1" dirty="0" smtClean="0">
                <a:cs typeface="Times New Roman" pitchFamily="18" charset="0"/>
              </a:rPr>
              <a:t> un 4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éliminer</a:t>
            </a:r>
            <a:r>
              <a:rPr lang="en-US" altLang="zh-TW" b="1" dirty="0" smtClean="0">
                <a:cs typeface="Times New Roman" pitchFamily="18" charset="0"/>
              </a:rPr>
              <a:t> tout </a:t>
            </a:r>
            <a:r>
              <a:rPr lang="en-US" altLang="zh-TW" b="1" dirty="0" err="1" smtClean="0">
                <a:cs typeface="Times New Roman" pitchFamily="18" charset="0"/>
              </a:rPr>
              <a:t>simplement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l’élément</a:t>
            </a:r>
            <a:endParaRPr lang="en-US" altLang="zh-TW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2-4(Suppression Top Down)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845222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Redistribution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500430" y="292893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Redistribution</a:t>
            </a:r>
            <a:endParaRPr lang="fr-FR" dirty="0"/>
          </a:p>
        </p:txBody>
      </p:sp>
      <p:sp>
        <p:nvSpPr>
          <p:cNvPr id="36" name="Flèche droite 35"/>
          <p:cNvSpPr/>
          <p:nvPr/>
        </p:nvSpPr>
        <p:spPr>
          <a:xfrm>
            <a:off x="4143372" y="3429000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3" name="Groupe 32"/>
          <p:cNvGrpSpPr/>
          <p:nvPr/>
        </p:nvGrpSpPr>
        <p:grpSpPr>
          <a:xfrm>
            <a:off x="214282" y="2643182"/>
            <a:ext cx="3714776" cy="2655348"/>
            <a:chOff x="214282" y="2643182"/>
            <a:chExt cx="3714776" cy="2655348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214282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39 .  </a:t>
              </a:r>
              <a:endParaRPr lang="fr-FR" dirty="0"/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2357422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 70 .  90  .</a:t>
              </a:r>
              <a:endParaRPr lang="fr-FR" dirty="0"/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1285852" y="3286124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37 . 50 . </a:t>
              </a:r>
              <a:endParaRPr lang="fr-FR" dirty="0"/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 rot="10800000" flipV="1">
              <a:off x="1214414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2428860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rot="5400000">
              <a:off x="1964513" y="2750339"/>
              <a:ext cx="64294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>
              <a:off x="785786" y="4929198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X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Groupe 33"/>
          <p:cNvGrpSpPr/>
          <p:nvPr/>
        </p:nvGrpSpPr>
        <p:grpSpPr>
          <a:xfrm>
            <a:off x="5000628" y="2643182"/>
            <a:ext cx="3714776" cy="2071702"/>
            <a:chOff x="5000628" y="2643182"/>
            <a:chExt cx="3714776" cy="2071702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5000628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39 .  50 .  </a:t>
              </a:r>
              <a:endParaRPr lang="fr-FR" dirty="0"/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7143768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.  90  .</a:t>
              </a:r>
              <a:endParaRPr lang="fr-FR" dirty="0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6072198" y="3286124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37 . 70 . </a:t>
              </a:r>
              <a:endParaRPr lang="fr-FR" dirty="0"/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rot="10800000" flipV="1">
              <a:off x="6000760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>
              <a:off x="7215206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5400000">
              <a:off x="6750859" y="2750339"/>
              <a:ext cx="64294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714348" y="5500702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ea typeface="新細明體" pitchFamily="18" charset="-120"/>
              </a:rPr>
              <a:t>Transformation d’un 2-noeud en un 3-noeud </a:t>
            </a:r>
            <a:r>
              <a:rPr lang="en-US" altLang="zh-TW" b="1" dirty="0" err="1" smtClean="0">
                <a:ea typeface="新細明體" pitchFamily="18" charset="-120"/>
              </a:rPr>
              <a:t>durant</a:t>
            </a:r>
            <a:r>
              <a:rPr lang="en-US" altLang="zh-TW" b="1" dirty="0" smtClean="0">
                <a:ea typeface="新細明體" pitchFamily="18" charset="-120"/>
              </a:rPr>
              <a:t> la phase de </a:t>
            </a:r>
            <a:r>
              <a:rPr lang="en-US" altLang="zh-TW" b="1" dirty="0" err="1" smtClean="0">
                <a:ea typeface="新細明體" pitchFamily="18" charset="-120"/>
              </a:rPr>
              <a:t>recherche</a:t>
            </a:r>
            <a:r>
              <a:rPr lang="en-US" altLang="zh-TW" b="1" dirty="0" smtClean="0">
                <a:ea typeface="新細明體" pitchFamily="18" charset="-120"/>
              </a:rPr>
              <a:t> (Redistribution)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2-4(Suppression Top Down)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845222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Fusion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000496" y="300037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Fusion</a:t>
            </a:r>
            <a:endParaRPr lang="fr-FR" dirty="0"/>
          </a:p>
        </p:txBody>
      </p:sp>
      <p:sp>
        <p:nvSpPr>
          <p:cNvPr id="36" name="Flèche droite 35"/>
          <p:cNvSpPr/>
          <p:nvPr/>
        </p:nvSpPr>
        <p:spPr>
          <a:xfrm>
            <a:off x="4143372" y="3429000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2" name="Groupe 21"/>
          <p:cNvGrpSpPr/>
          <p:nvPr/>
        </p:nvGrpSpPr>
        <p:grpSpPr>
          <a:xfrm>
            <a:off x="214282" y="2643182"/>
            <a:ext cx="3714776" cy="2655348"/>
            <a:chOff x="214282" y="2643182"/>
            <a:chExt cx="3714776" cy="2655348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214282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39 .  </a:t>
              </a:r>
              <a:endParaRPr lang="fr-FR" dirty="0"/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2357422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 70 . </a:t>
              </a:r>
              <a:endParaRPr lang="fr-FR" dirty="0"/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1285852" y="3286124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37 . 50 . </a:t>
              </a:r>
              <a:endParaRPr lang="fr-FR" dirty="0"/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 rot="10800000" flipV="1">
              <a:off x="1214414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avec flèche 28"/>
            <p:cNvCxnSpPr/>
            <p:nvPr/>
          </p:nvCxnSpPr>
          <p:spPr>
            <a:xfrm>
              <a:off x="2428860" y="3571876"/>
              <a:ext cx="857256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rot="5400000">
              <a:off x="1964513" y="2750339"/>
              <a:ext cx="64294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>
              <a:off x="785786" y="4929198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X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6072198" y="2643182"/>
            <a:ext cx="2286016" cy="2071702"/>
            <a:chOff x="6072198" y="2643182"/>
            <a:chExt cx="2286016" cy="2071702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6786578" y="4286256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39 .  50 .  70  </a:t>
              </a:r>
              <a:endParaRPr lang="fr-FR" dirty="0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6072198" y="3286124"/>
              <a:ext cx="1571636" cy="428628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. 37  . </a:t>
              </a:r>
              <a:endParaRPr lang="fr-FR" dirty="0"/>
            </a:p>
          </p:txBody>
        </p:sp>
        <p:cxnSp>
          <p:nvCxnSpPr>
            <p:cNvPr id="28" name="Connecteur droit avec flèche 27"/>
            <p:cNvCxnSpPr>
              <a:endCxn id="21" idx="0"/>
            </p:cNvCxnSpPr>
            <p:nvPr/>
          </p:nvCxnSpPr>
          <p:spPr>
            <a:xfrm rot="16200000" flipH="1">
              <a:off x="6965173" y="3679033"/>
              <a:ext cx="714380" cy="5000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/>
            <p:nvPr/>
          </p:nvCxnSpPr>
          <p:spPr>
            <a:xfrm rot="5400000">
              <a:off x="6750859" y="2750339"/>
              <a:ext cx="642942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714348" y="5500702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ea typeface="新細明體" pitchFamily="18" charset="-120"/>
              </a:rPr>
              <a:t>Transformation d’un 2-noeud en un 4-noeud </a:t>
            </a:r>
            <a:r>
              <a:rPr lang="en-US" altLang="zh-TW" b="1" dirty="0" err="1" smtClean="0">
                <a:ea typeface="新細明體" pitchFamily="18" charset="-120"/>
              </a:rPr>
              <a:t>durant</a:t>
            </a:r>
            <a:r>
              <a:rPr lang="en-US" altLang="zh-TW" b="1" dirty="0" smtClean="0">
                <a:ea typeface="新細明體" pitchFamily="18" charset="-120"/>
              </a:rPr>
              <a:t> la phase de </a:t>
            </a:r>
            <a:r>
              <a:rPr lang="en-US" altLang="zh-TW" b="1" dirty="0" err="1" smtClean="0">
                <a:ea typeface="新細明體" pitchFamily="18" charset="-120"/>
              </a:rPr>
              <a:t>recherche</a:t>
            </a:r>
            <a:r>
              <a:rPr lang="en-US" altLang="zh-TW" b="1" dirty="0" smtClean="0">
                <a:ea typeface="新細明體" pitchFamily="18" charset="-120"/>
              </a:rPr>
              <a:t> (Fusion)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 animBg="1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Nombre</a:t>
            </a:r>
            <a:r>
              <a:rPr lang="en-US" b="1" dirty="0" smtClean="0"/>
              <a:t> </a:t>
            </a:r>
            <a:r>
              <a:rPr lang="en-US" b="1" dirty="0" err="1" smtClean="0"/>
              <a:t>d’éléments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 smtClean="0"/>
              <a:t> un </a:t>
            </a:r>
            <a:r>
              <a:rPr lang="en-US" b="1" dirty="0" err="1" smtClean="0"/>
              <a:t>arbre</a:t>
            </a:r>
            <a:r>
              <a:rPr lang="en-US" b="1" dirty="0" smtClean="0"/>
              <a:t> 2-4 de hauteur h  </a:t>
            </a:r>
            <a:r>
              <a:rPr lang="en-US" b="1" dirty="0" err="1" smtClean="0"/>
              <a:t>est</a:t>
            </a:r>
            <a:r>
              <a:rPr lang="en-US" b="1" dirty="0" smtClean="0"/>
              <a:t> entre 2</a:t>
            </a:r>
            <a:r>
              <a:rPr lang="en-US" b="1" baseline="30000" dirty="0" smtClean="0"/>
              <a:t>h</a:t>
            </a:r>
            <a:r>
              <a:rPr lang="en-US" b="1" dirty="0" smtClean="0"/>
              <a:t> - 1 et 4</a:t>
            </a:r>
            <a:r>
              <a:rPr lang="en-US" b="1" baseline="30000" dirty="0" smtClean="0"/>
              <a:t>h</a:t>
            </a:r>
            <a:r>
              <a:rPr lang="en-US" sz="1200" b="1" dirty="0" smtClean="0"/>
              <a:t> </a:t>
            </a:r>
            <a:r>
              <a:rPr lang="en-US" b="1" dirty="0" smtClean="0"/>
              <a:t>- 1. </a:t>
            </a:r>
          </a:p>
          <a:p>
            <a:r>
              <a:rPr lang="en-US" b="1" dirty="0" err="1" smtClean="0"/>
              <a:t>Donc</a:t>
            </a:r>
            <a:r>
              <a:rPr lang="en-US" b="1" dirty="0" smtClean="0"/>
              <a:t>, la hauteur d’un </a:t>
            </a:r>
            <a:r>
              <a:rPr lang="en-US" b="1" dirty="0" err="1" smtClean="0"/>
              <a:t>arbre</a:t>
            </a:r>
            <a:r>
              <a:rPr lang="en-US" b="1" dirty="0" smtClean="0"/>
              <a:t> 2-4 avec n </a:t>
            </a:r>
            <a:r>
              <a:rPr lang="en-US" b="1" dirty="0" err="1" smtClean="0"/>
              <a:t>éléments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entre </a:t>
            </a:r>
            <a:r>
              <a:rPr lang="pt-BR" b="1" dirty="0" smtClean="0"/>
              <a:t> ENT(log4 ( N+1 ))  et ENT(log2 ( N+1))</a:t>
            </a:r>
          </a:p>
        </p:txBody>
      </p:sp>
      <p:sp>
        <p:nvSpPr>
          <p:cNvPr id="7" name="Rectangle 6"/>
          <p:cNvSpPr/>
          <p:nvPr/>
        </p:nvSpPr>
        <p:spPr>
          <a:xfrm>
            <a:off x="785786" y="3308994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Avantage d’un  arbre 2-4 par rapport à un arbre 2-3 : une seule passe (Top Down) pour les algorithmes d’insertion et de suppression.</a:t>
            </a:r>
          </a:p>
          <a:p>
            <a:r>
              <a:rPr lang="fr-FR" b="1" dirty="0" smtClean="0"/>
              <a:t>Les algorithmes 2-3 : exigent deux passes (Racine vers Feuille puis Feuille vers Racine)</a:t>
            </a:r>
          </a:p>
          <a:p>
            <a:r>
              <a:rPr lang="fr-FR" b="1" dirty="0" smtClean="0"/>
              <a:t>Les algorithmes 2-4  peuvent se faire aussi en deux passes</a:t>
            </a:r>
            <a:endParaRPr lang="pt-BR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785786" y="5140123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Les algorithmes dans un arbre 2-4 sont plus simples par rapport à ceux d’un arbre 2-3.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2-4(Variantes)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2077042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SBB  (Symmetric Binary B-tree ) : </a:t>
            </a:r>
            <a:r>
              <a:rPr lang="en-US" b="1" dirty="0" err="1" smtClean="0"/>
              <a:t>c’est</a:t>
            </a:r>
            <a:r>
              <a:rPr lang="en-US" b="1" dirty="0" smtClean="0"/>
              <a:t> la </a:t>
            </a:r>
            <a:r>
              <a:rPr lang="en-US" b="1" dirty="0" err="1" smtClean="0"/>
              <a:t>représentation</a:t>
            </a:r>
            <a:r>
              <a:rPr lang="en-US" b="1" dirty="0" smtClean="0"/>
              <a:t> d’un B-</a:t>
            </a:r>
            <a:r>
              <a:rPr lang="en-US" b="1" dirty="0" err="1" smtClean="0"/>
              <a:t>arbre</a:t>
            </a:r>
            <a:r>
              <a:rPr lang="en-US" b="1" dirty="0" smtClean="0"/>
              <a:t> en  un </a:t>
            </a:r>
            <a:r>
              <a:rPr lang="en-US" b="1" dirty="0" err="1" smtClean="0"/>
              <a:t>arbre</a:t>
            </a:r>
            <a:r>
              <a:rPr lang="en-US" b="1" dirty="0" smtClean="0"/>
              <a:t> de </a:t>
            </a:r>
            <a:r>
              <a:rPr lang="en-US" b="1" dirty="0" err="1" smtClean="0"/>
              <a:t>recherche</a:t>
            </a:r>
            <a:r>
              <a:rPr lang="en-US" b="1" dirty="0" smtClean="0"/>
              <a:t> </a:t>
            </a:r>
            <a:r>
              <a:rPr lang="en-US" b="1" dirty="0" err="1" smtClean="0"/>
              <a:t>binaire</a:t>
            </a:r>
            <a:r>
              <a:rPr lang="en-US" b="1" dirty="0" smtClean="0"/>
              <a:t>. Les  </a:t>
            </a:r>
            <a:r>
              <a:rPr lang="en-US" b="1" dirty="0" err="1" smtClean="0"/>
              <a:t>noeuds</a:t>
            </a:r>
            <a:r>
              <a:rPr lang="en-US" b="1" dirty="0" smtClean="0"/>
              <a:t> 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. Les </a:t>
            </a:r>
            <a:r>
              <a:rPr lang="en-US" b="1" dirty="0" err="1" smtClean="0"/>
              <a:t>autres</a:t>
            </a:r>
            <a:r>
              <a:rPr lang="en-US" b="1" dirty="0" smtClean="0"/>
              <a:t> </a:t>
            </a:r>
            <a:r>
              <a:rPr lang="en-US" b="1" dirty="0" err="1" smtClean="0"/>
              <a:t>sont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Verticalement</a:t>
            </a:r>
            <a:r>
              <a:rPr lang="en-US" b="1" dirty="0" smtClean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785786" y="3648678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</a:rPr>
              <a:t>Arbres  </a:t>
            </a:r>
            <a:r>
              <a:rPr lang="fr-FR" b="1" dirty="0" err="1" smtClean="0">
                <a:solidFill>
                  <a:prstClr val="black"/>
                </a:solidFill>
              </a:rPr>
              <a:t>Red</a:t>
            </a:r>
            <a:r>
              <a:rPr lang="fr-FR" b="1" dirty="0" smtClean="0">
                <a:solidFill>
                  <a:prstClr val="black"/>
                </a:solidFill>
              </a:rPr>
              <a:t>-Black : </a:t>
            </a:r>
            <a:r>
              <a:rPr lang="en-US" b="1" dirty="0" err="1" smtClean="0"/>
              <a:t>c’est</a:t>
            </a:r>
            <a:r>
              <a:rPr lang="en-US" b="1" dirty="0" smtClean="0"/>
              <a:t> un SBB  </a:t>
            </a:r>
            <a:r>
              <a:rPr lang="en-US" b="1" dirty="0" err="1" smtClean="0"/>
              <a:t>d’ordre</a:t>
            </a:r>
            <a:r>
              <a:rPr lang="en-US" b="1" dirty="0" smtClean="0"/>
              <a:t> 4  </a:t>
            </a:r>
            <a:r>
              <a:rPr lang="en-US" b="1" dirty="0" err="1" smtClean="0"/>
              <a:t>dans</a:t>
            </a:r>
            <a:r>
              <a:rPr lang="en-US" b="1" dirty="0" smtClean="0"/>
              <a:t> </a:t>
            </a:r>
            <a:r>
              <a:rPr lang="en-US" b="1" dirty="0" err="1" smtClean="0"/>
              <a:t>lequel</a:t>
            </a:r>
            <a:r>
              <a:rPr lang="en-US" b="1" dirty="0" smtClean="0"/>
              <a:t> les </a:t>
            </a:r>
            <a:r>
              <a:rPr lang="en-US" b="1" dirty="0" err="1" smtClean="0"/>
              <a:t>racines</a:t>
            </a:r>
            <a:r>
              <a:rPr lang="en-US" b="1" dirty="0" smtClean="0"/>
              <a:t> des </a:t>
            </a:r>
            <a:r>
              <a:rPr lang="en-US" b="1" dirty="0" err="1" smtClean="0"/>
              <a:t>arbres</a:t>
            </a:r>
            <a:r>
              <a:rPr lang="en-US" b="1" dirty="0" smtClean="0"/>
              <a:t> </a:t>
            </a:r>
            <a:r>
              <a:rPr lang="en-US" b="1" dirty="0" err="1" smtClean="0"/>
              <a:t>internes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Noir et les </a:t>
            </a:r>
            <a:r>
              <a:rPr lang="en-US" b="1" dirty="0" err="1" smtClean="0"/>
              <a:t>noeuds</a:t>
            </a:r>
            <a:r>
              <a:rPr lang="en-US" b="1" dirty="0" smtClean="0"/>
              <a:t> </a:t>
            </a:r>
            <a:r>
              <a:rPr lang="en-US" b="1" dirty="0" err="1" smtClean="0"/>
              <a:t>liés</a:t>
            </a:r>
            <a:r>
              <a:rPr lang="en-US" b="1" dirty="0" smtClean="0"/>
              <a:t> </a:t>
            </a:r>
            <a:r>
              <a:rPr lang="en-US" b="1" dirty="0" err="1" smtClean="0"/>
              <a:t>horizontalement</a:t>
            </a:r>
            <a:r>
              <a:rPr lang="en-US" b="1" dirty="0" smtClean="0"/>
              <a:t> portent la </a:t>
            </a:r>
            <a:r>
              <a:rPr lang="en-US" b="1" dirty="0" err="1" smtClean="0"/>
              <a:t>couleur</a:t>
            </a:r>
            <a:r>
              <a:rPr lang="en-US" b="1" dirty="0" smtClean="0"/>
              <a:t> rouge</a:t>
            </a:r>
            <a:endParaRPr lang="pt-BR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2-4 vers SBB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2" name="Groupe 72"/>
          <p:cNvGrpSpPr/>
          <p:nvPr/>
        </p:nvGrpSpPr>
        <p:grpSpPr>
          <a:xfrm>
            <a:off x="142844" y="2000240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69" name="Connecteur droit avec flèche 68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2114" y="0"/>
            <a:ext cx="3671886" cy="1306460"/>
          </a:xfrm>
          <a:prstGeom prst="rect">
            <a:avLst/>
          </a:prstGeom>
          <a:noFill/>
        </p:spPr>
      </p:pic>
      <p:grpSp>
        <p:nvGrpSpPr>
          <p:cNvPr id="85" name="Groupe 84"/>
          <p:cNvGrpSpPr/>
          <p:nvPr/>
        </p:nvGrpSpPr>
        <p:grpSpPr>
          <a:xfrm>
            <a:off x="142844" y="3458958"/>
            <a:ext cx="8572560" cy="2041744"/>
            <a:chOff x="142844" y="3458958"/>
            <a:chExt cx="8572560" cy="2041744"/>
          </a:xfrm>
        </p:grpSpPr>
        <p:sp>
          <p:nvSpPr>
            <p:cNvPr id="8" name="Ellipse 7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avec flèche 18"/>
            <p:cNvCxnSpPr>
              <a:stCxn id="8" idx="6"/>
              <a:endCxn id="9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>
              <a:stCxn id="8" idx="2"/>
              <a:endCxn id="10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9" idx="2"/>
              <a:endCxn id="13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Ellipse 31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0" name="Ellipse 39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Connecteur droit avec flèche 47"/>
            <p:cNvCxnSpPr>
              <a:stCxn id="9" idx="6"/>
              <a:endCxn id="1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avec flèche 49"/>
            <p:cNvCxnSpPr>
              <a:stCxn id="10" idx="2"/>
              <a:endCxn id="32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>
              <a:stCxn id="12" idx="2"/>
              <a:endCxn id="34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/>
            <p:cNvCxnSpPr>
              <a:stCxn id="12" idx="6"/>
              <a:endCxn id="37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avec flèche 57"/>
            <p:cNvCxnSpPr>
              <a:stCxn id="13" idx="2"/>
              <a:endCxn id="38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/>
            <p:cNvCxnSpPr>
              <a:stCxn id="15" idx="2"/>
              <a:endCxn id="41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Connecteur droit avec flèche 54"/>
            <p:cNvCxnSpPr>
              <a:stCxn id="10" idx="6"/>
              <a:endCxn id="12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avec flèche 58"/>
            <p:cNvCxnSpPr>
              <a:stCxn id="15" idx="6"/>
              <a:endCxn id="5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>
              <a:stCxn id="32" idx="6"/>
              <a:endCxn id="33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lipse 67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Connecteur droit avec flèche 73"/>
            <p:cNvCxnSpPr>
              <a:stCxn id="34" idx="2"/>
              <a:endCxn id="68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>
              <a:stCxn id="34" idx="6"/>
              <a:endCxn id="36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>
              <a:stCxn id="51" idx="6"/>
              <a:endCxn id="4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>
              <a:stCxn id="51" idx="2"/>
              <a:endCxn id="4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/>
            <p:cNvCxnSpPr>
              <a:stCxn id="13" idx="6"/>
              <a:endCxn id="40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Des arbres 2-4 vers SBB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5" name="Groupe 98"/>
          <p:cNvGrpSpPr/>
          <p:nvPr/>
        </p:nvGrpSpPr>
        <p:grpSpPr>
          <a:xfrm>
            <a:off x="142844" y="5786454"/>
            <a:ext cx="2143140" cy="642942"/>
            <a:chOff x="642910" y="2285992"/>
            <a:chExt cx="2143140" cy="642942"/>
          </a:xfrm>
          <a:solidFill>
            <a:schemeClr val="bg2"/>
          </a:solidFill>
        </p:grpSpPr>
        <p:cxnSp>
          <p:nvCxnSpPr>
            <p:cNvPr id="100" name="Connecteur droit avec flèche 99"/>
            <p:cNvCxnSpPr/>
            <p:nvPr/>
          </p:nvCxnSpPr>
          <p:spPr>
            <a:xfrm>
              <a:off x="642910" y="2500306"/>
              <a:ext cx="500066" cy="1588"/>
            </a:xfrm>
            <a:prstGeom prst="straightConnector1">
              <a:avLst/>
            </a:prstGeom>
            <a:grpFill/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avec flèche 100"/>
            <p:cNvCxnSpPr/>
            <p:nvPr/>
          </p:nvCxnSpPr>
          <p:spPr>
            <a:xfrm>
              <a:off x="642910" y="2786058"/>
              <a:ext cx="500066" cy="1588"/>
            </a:xfrm>
            <a:prstGeom prst="straightConnector1">
              <a:avLst/>
            </a:prstGeom>
            <a:grpFill/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ZoneTexte 101"/>
            <p:cNvSpPr txBox="1"/>
            <p:nvPr/>
          </p:nvSpPr>
          <p:spPr>
            <a:xfrm>
              <a:off x="1214414" y="2285992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vertical</a:t>
              </a:r>
              <a:endParaRPr lang="fr-FR" sz="1400" dirty="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14414" y="2621157"/>
              <a:ext cx="1571636" cy="307777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Lien horizontal</a:t>
              </a:r>
              <a:endParaRPr lang="fr-FR" sz="1400" dirty="0"/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5000628" y="101372"/>
            <a:ext cx="4071966" cy="1255926"/>
            <a:chOff x="142844" y="3458958"/>
            <a:chExt cx="8572560" cy="2041744"/>
          </a:xfrm>
        </p:grpSpPr>
        <p:sp>
          <p:nvSpPr>
            <p:cNvPr id="90" name="Ellipse 89"/>
            <p:cNvSpPr/>
            <p:nvPr/>
          </p:nvSpPr>
          <p:spPr>
            <a:xfrm>
              <a:off x="348449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1" name="Ellipse 90"/>
            <p:cNvSpPr/>
            <p:nvPr/>
          </p:nvSpPr>
          <p:spPr>
            <a:xfrm>
              <a:off x="5984827" y="345895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/>
            <p:cNvSpPr/>
            <p:nvPr/>
          </p:nvSpPr>
          <p:spPr>
            <a:xfrm>
              <a:off x="1127043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/>
            <p:cNvSpPr/>
            <p:nvPr/>
          </p:nvSpPr>
          <p:spPr>
            <a:xfrm>
              <a:off x="2214546" y="414338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/>
            <p:cNvSpPr/>
            <p:nvPr/>
          </p:nvSpPr>
          <p:spPr>
            <a:xfrm>
              <a:off x="5341885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/>
            <p:cNvSpPr/>
            <p:nvPr/>
          </p:nvSpPr>
          <p:spPr>
            <a:xfrm>
              <a:off x="6484893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Connecteur droit avec flèche 97"/>
            <p:cNvCxnSpPr>
              <a:stCxn id="90" idx="6"/>
              <a:endCxn id="91" idx="2"/>
            </p:cNvCxnSpPr>
            <p:nvPr/>
          </p:nvCxnSpPr>
          <p:spPr>
            <a:xfrm>
              <a:off x="4000496" y="3622574"/>
              <a:ext cx="1984331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avec flèche 98"/>
            <p:cNvCxnSpPr>
              <a:stCxn id="90" idx="2"/>
              <a:endCxn id="92" idx="0"/>
            </p:cNvCxnSpPr>
            <p:nvPr/>
          </p:nvCxnSpPr>
          <p:spPr>
            <a:xfrm rot="10800000" flipV="1">
              <a:off x="1385043" y="3622574"/>
              <a:ext cx="2099454" cy="5208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91" idx="2"/>
              <a:endCxn id="94" idx="0"/>
            </p:cNvCxnSpPr>
            <p:nvPr/>
          </p:nvCxnSpPr>
          <p:spPr>
            <a:xfrm rot="10800000" flipV="1">
              <a:off x="5599885" y="3622574"/>
              <a:ext cx="384942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e 104"/>
            <p:cNvSpPr/>
            <p:nvPr/>
          </p:nvSpPr>
          <p:spPr>
            <a:xfrm>
              <a:off x="142844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00010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255580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3341621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254382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498469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1" name="Ellipse 110"/>
            <p:cNvSpPr/>
            <p:nvPr/>
          </p:nvSpPr>
          <p:spPr>
            <a:xfrm>
              <a:off x="5770513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2" name="Ellipse 111"/>
            <p:cNvSpPr/>
            <p:nvPr/>
          </p:nvSpPr>
          <p:spPr>
            <a:xfrm>
              <a:off x="677064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/>
            <p:nvPr/>
          </p:nvSpPr>
          <p:spPr>
            <a:xfrm>
              <a:off x="748502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8199405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Connecteur droit avec flèche 114"/>
            <p:cNvCxnSpPr>
              <a:stCxn id="91" idx="6"/>
              <a:endCxn id="95" idx="0"/>
            </p:cNvCxnSpPr>
            <p:nvPr/>
          </p:nvCxnSpPr>
          <p:spPr>
            <a:xfrm>
              <a:off x="6500826" y="3622574"/>
              <a:ext cx="242067" cy="5507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92" idx="2"/>
              <a:endCxn id="105" idx="0"/>
            </p:cNvCxnSpPr>
            <p:nvPr/>
          </p:nvCxnSpPr>
          <p:spPr>
            <a:xfrm rot="10800000" flipV="1">
              <a:off x="400845" y="4306996"/>
              <a:ext cx="726199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/>
            <p:cNvCxnSpPr>
              <a:stCxn id="93" idx="2"/>
              <a:endCxn id="107" idx="0"/>
            </p:cNvCxnSpPr>
            <p:nvPr/>
          </p:nvCxnSpPr>
          <p:spPr>
            <a:xfrm rot="10800000" flipH="1" flipV="1">
              <a:off x="2214545" y="4306996"/>
              <a:ext cx="59925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/>
            <p:cNvCxnSpPr>
              <a:stCxn id="93" idx="6"/>
              <a:endCxn id="109" idx="0"/>
            </p:cNvCxnSpPr>
            <p:nvPr/>
          </p:nvCxnSpPr>
          <p:spPr>
            <a:xfrm>
              <a:off x="2730545" y="4306996"/>
              <a:ext cx="1781837" cy="8664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94" idx="2"/>
              <a:endCxn id="110" idx="0"/>
            </p:cNvCxnSpPr>
            <p:nvPr/>
          </p:nvCxnSpPr>
          <p:spPr>
            <a:xfrm rot="10800000" flipV="1">
              <a:off x="5242695" y="4336954"/>
              <a:ext cx="99190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95" idx="2"/>
              <a:endCxn id="112" idx="0"/>
            </p:cNvCxnSpPr>
            <p:nvPr/>
          </p:nvCxnSpPr>
          <p:spPr>
            <a:xfrm rot="10800000" flipH="1" flipV="1">
              <a:off x="6484893" y="4336954"/>
              <a:ext cx="543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Ellipse 120"/>
            <p:cNvSpPr/>
            <p:nvPr/>
          </p:nvSpPr>
          <p:spPr>
            <a:xfrm>
              <a:off x="7770777" y="4173338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2" name="Connecteur droit avec flèche 121"/>
            <p:cNvCxnSpPr>
              <a:stCxn id="92" idx="6"/>
              <a:endCxn id="93" idx="2"/>
            </p:cNvCxnSpPr>
            <p:nvPr/>
          </p:nvCxnSpPr>
          <p:spPr>
            <a:xfrm>
              <a:off x="1643042" y="4306996"/>
              <a:ext cx="57150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95" idx="6"/>
              <a:endCxn id="121" idx="2"/>
            </p:cNvCxnSpPr>
            <p:nvPr/>
          </p:nvCxnSpPr>
          <p:spPr>
            <a:xfrm>
              <a:off x="7000892" y="4336954"/>
              <a:ext cx="769885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105" idx="6"/>
              <a:endCxn id="106" idx="2"/>
            </p:cNvCxnSpPr>
            <p:nvPr/>
          </p:nvCxnSpPr>
          <p:spPr>
            <a:xfrm>
              <a:off x="658843" y="5337086"/>
              <a:ext cx="341257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Ellipse 124"/>
            <p:cNvSpPr/>
            <p:nvPr/>
          </p:nvSpPr>
          <p:spPr>
            <a:xfrm>
              <a:off x="1714480" y="51734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Connecteur droit avec flèche 125"/>
            <p:cNvCxnSpPr>
              <a:stCxn id="107" idx="2"/>
              <a:endCxn id="125" idx="6"/>
            </p:cNvCxnSpPr>
            <p:nvPr/>
          </p:nvCxnSpPr>
          <p:spPr>
            <a:xfrm rot="10800000">
              <a:off x="2230479" y="5337086"/>
              <a:ext cx="32532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avec flèche 126"/>
            <p:cNvCxnSpPr>
              <a:stCxn id="107" idx="6"/>
              <a:endCxn id="108" idx="2"/>
            </p:cNvCxnSpPr>
            <p:nvPr/>
          </p:nvCxnSpPr>
          <p:spPr>
            <a:xfrm>
              <a:off x="3071802" y="5337086"/>
              <a:ext cx="269819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droit avec flèche 127"/>
            <p:cNvCxnSpPr>
              <a:stCxn id="121" idx="6"/>
              <a:endCxn id="114" idx="0"/>
            </p:cNvCxnSpPr>
            <p:nvPr/>
          </p:nvCxnSpPr>
          <p:spPr>
            <a:xfrm>
              <a:off x="8286776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avec flèche 128"/>
            <p:cNvCxnSpPr>
              <a:stCxn id="121" idx="2"/>
              <a:endCxn id="113" idx="0"/>
            </p:cNvCxnSpPr>
            <p:nvPr/>
          </p:nvCxnSpPr>
          <p:spPr>
            <a:xfrm rot="10800000" flipV="1">
              <a:off x="7743025" y="4336954"/>
              <a:ext cx="27752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avec flèche 129"/>
            <p:cNvCxnSpPr>
              <a:stCxn id="94" idx="6"/>
              <a:endCxn id="111" idx="0"/>
            </p:cNvCxnSpPr>
            <p:nvPr/>
          </p:nvCxnSpPr>
          <p:spPr>
            <a:xfrm>
              <a:off x="5857884" y="4336954"/>
              <a:ext cx="170629" cy="8365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e 176"/>
          <p:cNvGrpSpPr/>
          <p:nvPr/>
        </p:nvGrpSpPr>
        <p:grpSpPr>
          <a:xfrm>
            <a:off x="341225" y="2000240"/>
            <a:ext cx="8731369" cy="3714776"/>
            <a:chOff x="341225" y="2000240"/>
            <a:chExt cx="8731369" cy="3714776"/>
          </a:xfrm>
        </p:grpSpPr>
        <p:sp>
          <p:nvSpPr>
            <p:cNvPr id="132" name="Ellipse 131"/>
            <p:cNvSpPr/>
            <p:nvPr/>
          </p:nvSpPr>
          <p:spPr>
            <a:xfrm>
              <a:off x="3286116" y="200024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37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5913389" y="271462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50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1127043" y="295889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5" name="Ellipse 134"/>
            <p:cNvSpPr/>
            <p:nvPr/>
          </p:nvSpPr>
          <p:spPr>
            <a:xfrm>
              <a:off x="3000364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35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6" name="Ellipse 135"/>
            <p:cNvSpPr/>
            <p:nvPr/>
          </p:nvSpPr>
          <p:spPr>
            <a:xfrm>
              <a:off x="5341885" y="3571876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39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/>
            <p:nvPr/>
          </p:nvSpPr>
          <p:spPr>
            <a:xfrm>
              <a:off x="7199273" y="335756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70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Connecteur droit avec flèche 137"/>
            <p:cNvCxnSpPr>
              <a:stCxn id="132" idx="6"/>
              <a:endCxn id="133" idx="0"/>
            </p:cNvCxnSpPr>
            <p:nvPr/>
          </p:nvCxnSpPr>
          <p:spPr>
            <a:xfrm>
              <a:off x="3802115" y="2163856"/>
              <a:ext cx="2369274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avec flèche 138"/>
            <p:cNvCxnSpPr>
              <a:stCxn id="132" idx="2"/>
              <a:endCxn id="134" idx="0"/>
            </p:cNvCxnSpPr>
            <p:nvPr/>
          </p:nvCxnSpPr>
          <p:spPr>
            <a:xfrm rot="10800000" flipV="1">
              <a:off x="1385044" y="2163856"/>
              <a:ext cx="1901073" cy="7950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eur droit avec flèche 139"/>
            <p:cNvCxnSpPr>
              <a:stCxn id="133" idx="2"/>
              <a:endCxn id="136" idx="0"/>
            </p:cNvCxnSpPr>
            <p:nvPr/>
          </p:nvCxnSpPr>
          <p:spPr>
            <a:xfrm rot="10800000" flipV="1">
              <a:off x="5599885" y="2878236"/>
              <a:ext cx="313504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Ellipse 140"/>
            <p:cNvSpPr/>
            <p:nvPr/>
          </p:nvSpPr>
          <p:spPr>
            <a:xfrm>
              <a:off x="341225" y="371475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2" name="Ellipse 141"/>
            <p:cNvSpPr/>
            <p:nvPr/>
          </p:nvSpPr>
          <p:spPr>
            <a:xfrm>
              <a:off x="928662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20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3" name="Ellipse 142"/>
            <p:cNvSpPr/>
            <p:nvPr/>
          </p:nvSpPr>
          <p:spPr>
            <a:xfrm>
              <a:off x="2341489" y="442913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33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4" name="Ellipse 143"/>
            <p:cNvSpPr/>
            <p:nvPr/>
          </p:nvSpPr>
          <p:spPr>
            <a:xfrm>
              <a:off x="3341621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34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/>
            <p:nvPr/>
          </p:nvSpPr>
          <p:spPr>
            <a:xfrm>
              <a:off x="3698811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36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6" name="Ellipse 145"/>
            <p:cNvSpPr/>
            <p:nvPr/>
          </p:nvSpPr>
          <p:spPr>
            <a:xfrm>
              <a:off x="4643438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38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7" name="Ellipse 146"/>
            <p:cNvSpPr/>
            <p:nvPr/>
          </p:nvSpPr>
          <p:spPr>
            <a:xfrm>
              <a:off x="5984827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40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8" name="Ellipse 147"/>
            <p:cNvSpPr/>
            <p:nvPr/>
          </p:nvSpPr>
          <p:spPr>
            <a:xfrm>
              <a:off x="6770645" y="450057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60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49" name="Ellipse 148"/>
            <p:cNvSpPr/>
            <p:nvPr/>
          </p:nvSpPr>
          <p:spPr>
            <a:xfrm>
              <a:off x="7143768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80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150" name="Ellipse 149"/>
            <p:cNvSpPr/>
            <p:nvPr/>
          </p:nvSpPr>
          <p:spPr>
            <a:xfrm>
              <a:off x="8556595" y="5387784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100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1" name="Connecteur droit avec flèche 150"/>
            <p:cNvCxnSpPr>
              <a:stCxn id="133" idx="6"/>
              <a:endCxn id="137" idx="0"/>
            </p:cNvCxnSpPr>
            <p:nvPr/>
          </p:nvCxnSpPr>
          <p:spPr>
            <a:xfrm>
              <a:off x="6429388" y="2878236"/>
              <a:ext cx="1027885" cy="4793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cteur droit avec flèche 151"/>
            <p:cNvCxnSpPr>
              <a:stCxn id="134" idx="2"/>
              <a:endCxn id="141" idx="0"/>
            </p:cNvCxnSpPr>
            <p:nvPr/>
          </p:nvCxnSpPr>
          <p:spPr>
            <a:xfrm rot="10800000" flipV="1">
              <a:off x="599225" y="3122508"/>
              <a:ext cx="527818" cy="5922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avec flèche 152"/>
            <p:cNvCxnSpPr>
              <a:stCxn id="135" idx="2"/>
              <a:endCxn id="143" idx="0"/>
            </p:cNvCxnSpPr>
            <p:nvPr/>
          </p:nvCxnSpPr>
          <p:spPr>
            <a:xfrm rot="10800000" flipV="1">
              <a:off x="2599490" y="3735492"/>
              <a:ext cx="400875" cy="693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avec flèche 153"/>
            <p:cNvCxnSpPr>
              <a:stCxn id="135" idx="6"/>
              <a:endCxn id="145" idx="0"/>
            </p:cNvCxnSpPr>
            <p:nvPr/>
          </p:nvCxnSpPr>
          <p:spPr>
            <a:xfrm>
              <a:off x="3516363" y="3735492"/>
              <a:ext cx="440448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cteur droit avec flèche 154"/>
            <p:cNvCxnSpPr>
              <a:stCxn id="136" idx="2"/>
              <a:endCxn id="146" idx="0"/>
            </p:cNvCxnSpPr>
            <p:nvPr/>
          </p:nvCxnSpPr>
          <p:spPr>
            <a:xfrm rot="10800000" flipV="1">
              <a:off x="4901439" y="3735492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avec flèche 155"/>
            <p:cNvCxnSpPr>
              <a:stCxn id="137" idx="2"/>
              <a:endCxn id="148" idx="0"/>
            </p:cNvCxnSpPr>
            <p:nvPr/>
          </p:nvCxnSpPr>
          <p:spPr>
            <a:xfrm rot="10800000" flipV="1">
              <a:off x="7028645" y="3521178"/>
              <a:ext cx="170628" cy="9793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Ellipse 156"/>
            <p:cNvSpPr/>
            <p:nvPr/>
          </p:nvSpPr>
          <p:spPr>
            <a:xfrm>
              <a:off x="7842215" y="4459090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90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Connecteur droit avec flèche 157"/>
            <p:cNvCxnSpPr>
              <a:stCxn id="134" idx="6"/>
              <a:endCxn id="135" idx="0"/>
            </p:cNvCxnSpPr>
            <p:nvPr/>
          </p:nvCxnSpPr>
          <p:spPr>
            <a:xfrm>
              <a:off x="1643042" y="3122508"/>
              <a:ext cx="1615322" cy="44936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avec flèche 158"/>
            <p:cNvCxnSpPr>
              <a:stCxn id="137" idx="6"/>
              <a:endCxn id="157" idx="0"/>
            </p:cNvCxnSpPr>
            <p:nvPr/>
          </p:nvCxnSpPr>
          <p:spPr>
            <a:xfrm>
              <a:off x="7715272" y="3521178"/>
              <a:ext cx="384943" cy="9379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droit avec flèche 159"/>
            <p:cNvCxnSpPr>
              <a:stCxn id="141" idx="6"/>
              <a:endCxn id="142" idx="0"/>
            </p:cNvCxnSpPr>
            <p:nvPr/>
          </p:nvCxnSpPr>
          <p:spPr>
            <a:xfrm>
              <a:off x="857224" y="3878368"/>
              <a:ext cx="329438" cy="5807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Ellipse 160"/>
            <p:cNvSpPr/>
            <p:nvPr/>
          </p:nvSpPr>
          <p:spPr>
            <a:xfrm>
              <a:off x="1571604" y="5143512"/>
              <a:ext cx="515999" cy="32723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 smtClean="0">
                  <a:solidFill>
                    <a:schemeClr val="tx1"/>
                  </a:solidFill>
                </a:rPr>
                <a:t>32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Connecteur droit avec flèche 161"/>
            <p:cNvCxnSpPr>
              <a:stCxn id="143" idx="2"/>
              <a:endCxn id="161" idx="0"/>
            </p:cNvCxnSpPr>
            <p:nvPr/>
          </p:nvCxnSpPr>
          <p:spPr>
            <a:xfrm rot="10800000" flipV="1">
              <a:off x="1829605" y="4592748"/>
              <a:ext cx="511885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avec flèche 162"/>
            <p:cNvCxnSpPr>
              <a:stCxn id="143" idx="6"/>
              <a:endCxn id="144" idx="0"/>
            </p:cNvCxnSpPr>
            <p:nvPr/>
          </p:nvCxnSpPr>
          <p:spPr>
            <a:xfrm>
              <a:off x="2857488" y="4592748"/>
              <a:ext cx="742133" cy="5507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/>
            <p:cNvCxnSpPr>
              <a:stCxn id="157" idx="6"/>
              <a:endCxn id="150" idx="0"/>
            </p:cNvCxnSpPr>
            <p:nvPr/>
          </p:nvCxnSpPr>
          <p:spPr>
            <a:xfrm>
              <a:off x="8358214" y="4622706"/>
              <a:ext cx="456381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cteur droit avec flèche 164"/>
            <p:cNvCxnSpPr>
              <a:stCxn id="157" idx="2"/>
              <a:endCxn id="149" idx="0"/>
            </p:cNvCxnSpPr>
            <p:nvPr/>
          </p:nvCxnSpPr>
          <p:spPr>
            <a:xfrm rot="10800000" flipV="1">
              <a:off x="7401769" y="4622706"/>
              <a:ext cx="440447" cy="7650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cteur droit avec flèche 165"/>
            <p:cNvCxnSpPr>
              <a:stCxn id="136" idx="6"/>
              <a:endCxn id="147" idx="0"/>
            </p:cNvCxnSpPr>
            <p:nvPr/>
          </p:nvCxnSpPr>
          <p:spPr>
            <a:xfrm>
              <a:off x="5857884" y="3735492"/>
              <a:ext cx="384943" cy="7235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Flèche courbée vers le bas 174"/>
          <p:cNvSpPr/>
          <p:nvPr/>
        </p:nvSpPr>
        <p:spPr>
          <a:xfrm rot="2634936">
            <a:off x="7315430" y="2451919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8101248" y="2451919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45°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 animBg="1"/>
      <p:bldP spid="1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5786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C’est un arbre équilibré (B-arbre) d’ordre 4</a:t>
            </a:r>
            <a:endParaRPr lang="pt-BR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785786" y="235743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Equilibre garanti par construction </a:t>
            </a:r>
            <a:endParaRPr lang="pt-B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2-4(Types de nœuds)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3" y="2285992"/>
            <a:ext cx="1901866" cy="1214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4259" y="2214554"/>
            <a:ext cx="1866369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1214414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2-</a:t>
            </a:r>
            <a:r>
              <a:rPr lang="fr-FR" dirty="0" err="1" smtClean="0"/>
              <a:t>noeud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571868" y="398836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3-</a:t>
            </a:r>
            <a:r>
              <a:rPr lang="fr-FR" dirty="0" err="1" smtClean="0"/>
              <a:t>noeud</a:t>
            </a:r>
            <a:endParaRPr lang="fr-F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2285992"/>
            <a:ext cx="1643074" cy="72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ZoneTexte 13"/>
          <p:cNvSpPr txBox="1"/>
          <p:nvPr/>
        </p:nvSpPr>
        <p:spPr>
          <a:xfrm>
            <a:off x="6072198" y="398836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4-</a:t>
            </a:r>
            <a:r>
              <a:rPr lang="fr-FR" dirty="0" err="1" smtClean="0"/>
              <a:t>noeud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 Exemple)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38339"/>
            <a:ext cx="6398189" cy="2276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845222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L’ insertion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être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ascendante</a:t>
            </a:r>
            <a:r>
              <a:rPr lang="en-US" altLang="zh-TW" b="1" dirty="0" smtClean="0">
                <a:cs typeface="Times New Roman" pitchFamily="18" charset="0"/>
              </a:rPr>
              <a:t> (Bottom up)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42910" y="4000504"/>
            <a:ext cx="157163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. 32 . 33 . 34 .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642910" y="3071810"/>
            <a:ext cx="157163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. 30 .  35 .</a:t>
            </a:r>
            <a:endParaRPr lang="fr-FR" dirty="0"/>
          </a:p>
        </p:txBody>
      </p:sp>
      <p:cxnSp>
        <p:nvCxnSpPr>
          <p:cNvPr id="13" name="Connecteur droit avec flèche 12"/>
          <p:cNvCxnSpPr>
            <a:endCxn id="9" idx="0"/>
          </p:cNvCxnSpPr>
          <p:nvPr/>
        </p:nvCxnSpPr>
        <p:spPr>
          <a:xfrm rot="5400000">
            <a:off x="1107257" y="36790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à coins arrondis 22"/>
          <p:cNvSpPr/>
          <p:nvPr/>
        </p:nvSpPr>
        <p:spPr>
          <a:xfrm>
            <a:off x="4714876" y="4000504"/>
            <a:ext cx="157163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. 31 . 32 . </a:t>
            </a:r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6858016" y="4000504"/>
            <a:ext cx="157163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. 34 .</a:t>
            </a:r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5786446" y="3000372"/>
            <a:ext cx="1571636" cy="4286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. 30 . 33 . 35 .</a:t>
            </a:r>
            <a:endParaRPr lang="fr-FR" dirty="0"/>
          </a:p>
        </p:txBody>
      </p:sp>
      <p:cxnSp>
        <p:nvCxnSpPr>
          <p:cNvPr id="27" name="Connecteur droit avec flèche 26"/>
          <p:cNvCxnSpPr>
            <a:endCxn id="23" idx="0"/>
          </p:cNvCxnSpPr>
          <p:nvPr/>
        </p:nvCxnSpPr>
        <p:spPr>
          <a:xfrm rot="10800000" flipV="1">
            <a:off x="5500694" y="3286124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endCxn id="24" idx="0"/>
          </p:cNvCxnSpPr>
          <p:nvPr/>
        </p:nvCxnSpPr>
        <p:spPr>
          <a:xfrm>
            <a:off x="6786578" y="3286124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928926" y="300037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Insertion de 31</a:t>
            </a:r>
            <a:endParaRPr lang="fr-FR" dirty="0"/>
          </a:p>
        </p:txBody>
      </p:sp>
      <p:cxnSp>
        <p:nvCxnSpPr>
          <p:cNvPr id="33" name="Connecteur droit avec flèche 32"/>
          <p:cNvCxnSpPr/>
          <p:nvPr/>
        </p:nvCxnSpPr>
        <p:spPr>
          <a:xfrm rot="5400000">
            <a:off x="1321571" y="2536025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6465107" y="2464587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Flèche droite 35"/>
          <p:cNvSpPr/>
          <p:nvPr/>
        </p:nvSpPr>
        <p:spPr>
          <a:xfrm>
            <a:off x="3571868" y="350043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714348" y="5072074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Effet</a:t>
            </a:r>
            <a:r>
              <a:rPr lang="en-US" altLang="zh-TW" b="1" dirty="0" smtClean="0">
                <a:cs typeface="Times New Roman" pitchFamily="18" charset="0"/>
              </a:rPr>
              <a:t> de cascade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animBg="1"/>
      <p:bldP spid="10" grpId="0" animBg="1"/>
      <p:bldP spid="23" grpId="0" animBg="1"/>
      <p:bldP spid="24" grpId="0" animBg="1"/>
      <p:bldP spid="25" grpId="0" animBg="1"/>
      <p:bldP spid="30" grpId="0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14" name="Rectangle 13"/>
          <p:cNvSpPr/>
          <p:nvPr/>
        </p:nvSpPr>
        <p:spPr>
          <a:xfrm>
            <a:off x="785786" y="1785926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L’ insertion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 </a:t>
            </a:r>
            <a:r>
              <a:rPr lang="en-US" altLang="zh-TW" b="1" dirty="0" err="1" smtClean="0">
                <a:cs typeface="Times New Roman" pitchFamily="18" charset="0"/>
              </a:rPr>
              <a:t>être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descendante</a:t>
            </a:r>
            <a:r>
              <a:rPr lang="en-US" altLang="zh-TW" b="1" dirty="0" smtClean="0">
                <a:cs typeface="Times New Roman" pitchFamily="18" charset="0"/>
              </a:rPr>
              <a:t> (Top Down)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477418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Le </a:t>
            </a:r>
            <a:r>
              <a:rPr lang="en-US" altLang="zh-TW" b="1" dirty="0" err="1" smtClean="0">
                <a:cs typeface="Times New Roman" pitchFamily="18" charset="0"/>
              </a:rPr>
              <a:t>noeud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éclaté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peut</a:t>
            </a:r>
            <a:r>
              <a:rPr lang="en-US" altLang="zh-TW" b="1" dirty="0" smtClean="0">
                <a:cs typeface="Times New Roman" pitchFamily="18" charset="0"/>
              </a:rPr>
              <a:t> </a:t>
            </a:r>
            <a:r>
              <a:rPr lang="en-US" altLang="zh-TW" b="1" dirty="0" err="1" smtClean="0">
                <a:cs typeface="Times New Roman" pitchFamily="18" charset="0"/>
              </a:rPr>
              <a:t>être</a:t>
            </a:r>
            <a:r>
              <a:rPr lang="en-US" altLang="zh-TW" b="1" dirty="0" smtClean="0">
                <a:cs typeface="Times New Roman" pitchFamily="18" charset="0"/>
              </a:rPr>
              <a:t> la </a:t>
            </a:r>
            <a:r>
              <a:rPr lang="en-US" altLang="zh-TW" b="1" dirty="0" err="1" smtClean="0">
                <a:cs typeface="Times New Roman" pitchFamily="18" charset="0"/>
              </a:rPr>
              <a:t>racine</a:t>
            </a:r>
            <a:r>
              <a:rPr lang="en-US" altLang="zh-TW" b="1" dirty="0" smtClean="0">
                <a:cs typeface="Times New Roman" pitchFamily="18" charset="0"/>
              </a:rPr>
              <a:t>, un 2-noeud </a:t>
            </a:r>
            <a:r>
              <a:rPr lang="en-US" altLang="zh-TW" b="1" dirty="0" err="1" smtClean="0">
                <a:cs typeface="Times New Roman" pitchFamily="18" charset="0"/>
              </a:rPr>
              <a:t>ou</a:t>
            </a:r>
            <a:r>
              <a:rPr lang="en-US" altLang="zh-TW" b="1" dirty="0" smtClean="0">
                <a:cs typeface="Times New Roman" pitchFamily="18" charset="0"/>
              </a:rPr>
              <a:t> un 3-noeud.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5786" y="2862860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TW" b="1" dirty="0" smtClean="0">
                <a:cs typeface="Times New Roman" pitchFamily="18" charset="0"/>
              </a:rPr>
              <a:t>Insertion Top Down : </a:t>
            </a:r>
            <a:r>
              <a:rPr lang="en-US" altLang="zh-TW" b="1" dirty="0" err="1" smtClean="0">
                <a:cs typeface="Times New Roman" pitchFamily="18" charset="0"/>
              </a:rPr>
              <a:t>avantageuse</a:t>
            </a:r>
            <a:r>
              <a:rPr lang="en-US" altLang="zh-TW" b="1" dirty="0" smtClean="0">
                <a:cs typeface="Times New Roman" pitchFamily="18" charset="0"/>
              </a:rPr>
              <a:t> (</a:t>
            </a:r>
            <a:r>
              <a:rPr lang="en-US" altLang="zh-TW" b="1" dirty="0" err="1" smtClean="0">
                <a:cs typeface="Times New Roman" pitchFamily="18" charset="0"/>
              </a:rPr>
              <a:t>évite</a:t>
            </a:r>
            <a:r>
              <a:rPr lang="en-US" altLang="zh-TW" b="1" dirty="0" smtClean="0">
                <a:cs typeface="Times New Roman" pitchFamily="18" charset="0"/>
              </a:rPr>
              <a:t> la cascade)</a:t>
            </a:r>
          </a:p>
          <a:p>
            <a:pPr marL="0" lvl="1"/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smtClean="0">
                <a:cs typeface="Times New Roman" pitchFamily="18" charset="0"/>
              </a:rPr>
              <a:t>Pendant la </a:t>
            </a:r>
            <a:r>
              <a:rPr lang="en-US" altLang="zh-TW" b="1" dirty="0" err="1" smtClean="0">
                <a:cs typeface="Times New Roman" pitchFamily="18" charset="0"/>
              </a:rPr>
              <a:t>recherche</a:t>
            </a:r>
            <a:r>
              <a:rPr lang="en-US" altLang="zh-TW" b="1" dirty="0" smtClean="0">
                <a:cs typeface="Times New Roman" pitchFamily="18" charset="0"/>
              </a:rPr>
              <a:t>, </a:t>
            </a:r>
            <a:r>
              <a:rPr lang="en-US" altLang="zh-TW" b="1" dirty="0" err="1" smtClean="0">
                <a:cs typeface="Times New Roman" pitchFamily="18" charset="0"/>
              </a:rPr>
              <a:t>éclater</a:t>
            </a:r>
            <a:r>
              <a:rPr lang="en-US" altLang="zh-TW" b="1" dirty="0" smtClean="0">
                <a:cs typeface="Times New Roman" pitchFamily="18" charset="0"/>
              </a:rPr>
              <a:t> tout 4-noeud </a:t>
            </a:r>
            <a:r>
              <a:rPr lang="en-US" altLang="zh-TW" b="1" dirty="0" err="1" smtClean="0">
                <a:cs typeface="Times New Roman" pitchFamily="18" charset="0"/>
              </a:rPr>
              <a:t>rencontré</a:t>
            </a:r>
            <a:r>
              <a:rPr lang="en-US" altLang="zh-TW" b="1" dirty="0" smtClean="0">
                <a:cs typeface="Times New Roman" pitchFamily="18" charset="0"/>
              </a:rPr>
              <a:t>.</a:t>
            </a:r>
          </a:p>
          <a:p>
            <a:pPr marL="0" lvl="1"/>
            <a:endParaRPr lang="en-US" altLang="zh-TW" b="1" dirty="0" smtClean="0">
              <a:cs typeface="Times New Roman" pitchFamily="18" charset="0"/>
            </a:endParaRPr>
          </a:p>
          <a:p>
            <a:pPr marL="0" lvl="1"/>
            <a:r>
              <a:rPr lang="en-US" altLang="zh-TW" b="1" dirty="0" err="1" smtClean="0">
                <a:cs typeface="Times New Roman" pitchFamily="18" charset="0"/>
              </a:rPr>
              <a:t>L’insertion</a:t>
            </a:r>
            <a:r>
              <a:rPr lang="en-US" altLang="zh-TW" b="1" dirty="0" smtClean="0">
                <a:cs typeface="Times New Roman" pitchFamily="18" charset="0"/>
              </a:rPr>
              <a:t> se fait au </a:t>
            </a:r>
            <a:r>
              <a:rPr lang="en-US" altLang="zh-TW" b="1" dirty="0" err="1" smtClean="0">
                <a:cs typeface="Times New Roman" pitchFamily="18" charset="0"/>
              </a:rPr>
              <a:t>niveau</a:t>
            </a:r>
            <a:r>
              <a:rPr lang="en-US" altLang="zh-TW" b="1" dirty="0" smtClean="0">
                <a:cs typeface="Times New Roman" pitchFamily="18" charset="0"/>
              </a:rPr>
              <a:t> de la </a:t>
            </a:r>
            <a:r>
              <a:rPr lang="en-US" altLang="zh-TW" b="1" dirty="0" err="1" smtClean="0">
                <a:cs typeface="Times New Roman" pitchFamily="18" charset="0"/>
              </a:rPr>
              <a:t>feuille</a:t>
            </a:r>
            <a:r>
              <a:rPr lang="en-US" altLang="zh-TW" b="1" dirty="0" smtClean="0">
                <a:cs typeface="Times New Roman" pitchFamily="18" charset="0"/>
              </a:rPr>
              <a:t> et </a:t>
            </a:r>
            <a:r>
              <a:rPr lang="en-US" altLang="zh-TW" b="1" dirty="0" err="1" smtClean="0">
                <a:cs typeface="Times New Roman" pitchFamily="18" charset="0"/>
              </a:rPr>
              <a:t>l’algorithme</a:t>
            </a:r>
            <a:r>
              <a:rPr lang="en-US" altLang="zh-TW" b="1" dirty="0" smtClean="0">
                <a:cs typeface="Times New Roman" pitchFamily="18" charset="0"/>
              </a:rPr>
              <a:t> se </a:t>
            </a:r>
            <a:r>
              <a:rPr lang="en-US" altLang="zh-TW" b="1" dirty="0" err="1" smtClean="0">
                <a:cs typeface="Times New Roman" pitchFamily="18" charset="0"/>
              </a:rPr>
              <a:t>termine</a:t>
            </a:r>
            <a:endParaRPr lang="en-US" altLang="zh-TW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0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2-noeud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</a:t>
            </a:r>
            <a:r>
              <a:rPr lang="en-US" altLang="zh-TW" sz="1400" dirty="0" err="1" smtClean="0">
                <a:ea typeface="新細明體" pitchFamily="18" charset="-120"/>
              </a:rPr>
              <a:t>l’insertion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14554"/>
            <a:ext cx="21812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285992"/>
            <a:ext cx="19145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lèche droite 8"/>
          <p:cNvSpPr/>
          <p:nvPr/>
        </p:nvSpPr>
        <p:spPr>
          <a:xfrm>
            <a:off x="3714744" y="2714620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2-noeud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</a:t>
            </a:r>
            <a:r>
              <a:rPr lang="en-US" altLang="zh-TW" sz="1400" dirty="0" err="1" smtClean="0">
                <a:ea typeface="新細明體" pitchFamily="18" charset="-120"/>
              </a:rPr>
              <a:t>l’insertion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143116"/>
            <a:ext cx="20764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095506"/>
            <a:ext cx="18954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lèche droite 8"/>
          <p:cNvSpPr/>
          <p:nvPr/>
        </p:nvSpPr>
        <p:spPr>
          <a:xfrm>
            <a:off x="3571868" y="2714620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2-4(Insertion)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2-4</a:t>
            </a:r>
            <a:endParaRPr lang="fr-FR" sz="3600" dirty="0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533400" y="5791200"/>
            <a:ext cx="8305800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ts val="2800"/>
              </a:lnSpc>
            </a:pPr>
            <a:r>
              <a:rPr lang="en-US" altLang="zh-TW" sz="1400" dirty="0" err="1" smtClean="0">
                <a:ea typeface="新細明體" pitchFamily="18" charset="-120"/>
              </a:rPr>
              <a:t>Eclatement</a:t>
            </a:r>
            <a:r>
              <a:rPr lang="en-US" altLang="zh-TW" sz="1400" dirty="0" smtClean="0">
                <a:ea typeface="新細明體" pitchFamily="18" charset="-120"/>
              </a:rPr>
              <a:t> d’un 4-noeud  </a:t>
            </a:r>
            <a:r>
              <a:rPr lang="en-US" altLang="zh-TW" sz="1400" dirty="0" err="1" smtClean="0">
                <a:ea typeface="新細明體" pitchFamily="18" charset="-120"/>
              </a:rPr>
              <a:t>dont</a:t>
            </a:r>
            <a:r>
              <a:rPr lang="en-US" altLang="zh-TW" sz="1400" dirty="0" smtClean="0">
                <a:ea typeface="新細明體" pitchFamily="18" charset="-120"/>
              </a:rPr>
              <a:t>  le parent  </a:t>
            </a:r>
            <a:r>
              <a:rPr lang="en-US" altLang="zh-TW" sz="1400" dirty="0" err="1" smtClean="0">
                <a:ea typeface="新細明體" pitchFamily="18" charset="-120"/>
              </a:rPr>
              <a:t>est</a:t>
            </a:r>
            <a:r>
              <a:rPr lang="en-US" altLang="zh-TW" sz="1400" dirty="0" smtClean="0">
                <a:ea typeface="新細明體" pitchFamily="18" charset="-120"/>
              </a:rPr>
              <a:t> un 3-noeud </a:t>
            </a:r>
            <a:r>
              <a:rPr lang="en-US" altLang="zh-TW" sz="1400" dirty="0" err="1" smtClean="0">
                <a:ea typeface="新細明體" pitchFamily="18" charset="-120"/>
              </a:rPr>
              <a:t>durant</a:t>
            </a:r>
            <a:r>
              <a:rPr lang="en-US" altLang="zh-TW" sz="1400" dirty="0" smtClean="0">
                <a:ea typeface="新細明體" pitchFamily="18" charset="-120"/>
              </a:rPr>
              <a:t> </a:t>
            </a:r>
            <a:r>
              <a:rPr lang="en-US" altLang="zh-TW" sz="1400" dirty="0" err="1" smtClean="0">
                <a:ea typeface="新細明體" pitchFamily="18" charset="-120"/>
              </a:rPr>
              <a:t>l’insertion</a:t>
            </a:r>
            <a:endParaRPr lang="en-US" altLang="zh-TW" sz="1400" dirty="0">
              <a:ea typeface="新細明體" pitchFamily="18" charset="-12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43116"/>
            <a:ext cx="210965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143116"/>
            <a:ext cx="204429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lèche droite 8"/>
          <p:cNvSpPr/>
          <p:nvPr/>
        </p:nvSpPr>
        <p:spPr>
          <a:xfrm>
            <a:off x="3571868" y="2714620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1154</TotalTime>
  <Words>688</Words>
  <Application>Microsoft Office PowerPoint</Application>
  <PresentationFormat>Affichage à l'écran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Structures de données avancées : 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  <vt:lpstr>Les arbres 2-4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66</cp:revision>
  <dcterms:created xsi:type="dcterms:W3CDTF">2009-12-04T14:35:03Z</dcterms:created>
  <dcterms:modified xsi:type="dcterms:W3CDTF">2012-02-17T08:03:59Z</dcterms:modified>
</cp:coreProperties>
</file>