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26" r:id="rId2"/>
    <p:sldId id="415" r:id="rId3"/>
    <p:sldId id="371" r:id="rId4"/>
    <p:sldId id="372" r:id="rId5"/>
    <p:sldId id="373" r:id="rId6"/>
    <p:sldId id="374" r:id="rId7"/>
    <p:sldId id="375" r:id="rId8"/>
    <p:sldId id="376" r:id="rId9"/>
    <p:sldId id="378" r:id="rId10"/>
    <p:sldId id="380" r:id="rId11"/>
    <p:sldId id="413" r:id="rId12"/>
    <p:sldId id="423" r:id="rId13"/>
    <p:sldId id="414" r:id="rId14"/>
    <p:sldId id="424" r:id="rId15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49B96CC-F950-4DBD-AFF7-1D27AB1810C9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6A33DA0-6CBE-439E-8999-B3FCAD5624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3"/>
            <a:ext cx="5669280" cy="4600575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2-3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 la </a:t>
            </a:r>
            <a:r>
              <a:rPr lang="en-US" altLang="zh-TW" sz="1400" b="1" i="1" dirty="0" err="1" smtClean="0">
                <a:ea typeface="新細明體" pitchFamily="18" charset="-120"/>
              </a:rPr>
              <a:t>racine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357430"/>
            <a:ext cx="2743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143116"/>
            <a:ext cx="23336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4000496" y="314324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77091" y="2786058"/>
            <a:ext cx="1011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Elimination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 (Mesures)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Nombre</a:t>
            </a:r>
            <a:r>
              <a:rPr lang="en-US" b="1" dirty="0" smtClean="0"/>
              <a:t> </a:t>
            </a:r>
            <a:r>
              <a:rPr lang="en-US" b="1" dirty="0" err="1" smtClean="0"/>
              <a:t>d’éléments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un </a:t>
            </a:r>
            <a:r>
              <a:rPr lang="en-US" b="1" dirty="0" err="1" smtClean="0"/>
              <a:t>arbre</a:t>
            </a:r>
            <a:r>
              <a:rPr lang="en-US" b="1" dirty="0" smtClean="0"/>
              <a:t> 2-3 de hauteur h  </a:t>
            </a:r>
            <a:r>
              <a:rPr lang="en-US" b="1" dirty="0" err="1" smtClean="0"/>
              <a:t>est</a:t>
            </a:r>
            <a:r>
              <a:rPr lang="en-US" b="1" dirty="0" smtClean="0"/>
              <a:t> entre 2</a:t>
            </a:r>
            <a:r>
              <a:rPr lang="en-US" b="1" baseline="30000" dirty="0" smtClean="0"/>
              <a:t>h</a:t>
            </a:r>
            <a:r>
              <a:rPr lang="en-US" b="1" dirty="0" smtClean="0"/>
              <a:t> - 1 et 3</a:t>
            </a:r>
            <a:r>
              <a:rPr lang="en-US" b="1" baseline="30000" dirty="0" smtClean="0"/>
              <a:t>h</a:t>
            </a:r>
            <a:r>
              <a:rPr lang="en-US" sz="1200" b="1" dirty="0" smtClean="0"/>
              <a:t> </a:t>
            </a:r>
            <a:r>
              <a:rPr lang="en-US" b="1" dirty="0" smtClean="0"/>
              <a:t>- 1. 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786" y="235743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err="1" smtClean="0">
                <a:solidFill>
                  <a:prstClr val="black"/>
                </a:solidFill>
              </a:rPr>
              <a:t>Donc</a:t>
            </a:r>
            <a:r>
              <a:rPr lang="en-US" b="1" dirty="0" smtClean="0">
                <a:solidFill>
                  <a:prstClr val="black"/>
                </a:solidFill>
              </a:rPr>
              <a:t>, la hauteur d’un </a:t>
            </a:r>
            <a:r>
              <a:rPr lang="en-US" b="1" dirty="0" err="1" smtClean="0">
                <a:solidFill>
                  <a:prstClr val="black"/>
                </a:solidFill>
              </a:rPr>
              <a:t>arbre</a:t>
            </a:r>
            <a:r>
              <a:rPr lang="en-US" b="1" dirty="0" smtClean="0">
                <a:solidFill>
                  <a:prstClr val="black"/>
                </a:solidFill>
              </a:rPr>
              <a:t> 2-3 avec n </a:t>
            </a:r>
            <a:r>
              <a:rPr lang="en-US" b="1" dirty="0" err="1" smtClean="0">
                <a:solidFill>
                  <a:prstClr val="black"/>
                </a:solidFill>
              </a:rPr>
              <a:t>éléments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 err="1" smtClean="0">
                <a:solidFill>
                  <a:prstClr val="black"/>
                </a:solidFill>
              </a:rPr>
              <a:t>est</a:t>
            </a:r>
            <a:r>
              <a:rPr lang="en-US" b="1" dirty="0" smtClean="0">
                <a:solidFill>
                  <a:prstClr val="black"/>
                </a:solidFill>
              </a:rPr>
              <a:t> entre </a:t>
            </a:r>
            <a:r>
              <a:rPr lang="pt-BR" b="1" dirty="0" smtClean="0">
                <a:solidFill>
                  <a:prstClr val="black"/>
                </a:solidFill>
              </a:rPr>
              <a:t> ENT(log3 ( N+1 ))  et ENT(log2 ( N+1))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 (Variantes)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BB  (Binary B-tree ) : </a:t>
            </a:r>
            <a:r>
              <a:rPr lang="en-US" b="1" dirty="0" err="1" smtClean="0"/>
              <a:t>c’est</a:t>
            </a:r>
            <a:r>
              <a:rPr lang="en-US" b="1" dirty="0" smtClean="0"/>
              <a:t> la </a:t>
            </a:r>
            <a:r>
              <a:rPr lang="en-US" b="1" dirty="0" err="1" smtClean="0"/>
              <a:t>représentation</a:t>
            </a:r>
            <a:r>
              <a:rPr lang="en-US" b="1" dirty="0" smtClean="0"/>
              <a:t> d’un B-</a:t>
            </a:r>
            <a:r>
              <a:rPr lang="en-US" b="1" dirty="0" err="1" smtClean="0"/>
              <a:t>arbre</a:t>
            </a:r>
            <a:r>
              <a:rPr lang="en-US" b="1" dirty="0" smtClean="0"/>
              <a:t> en  un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. Les  </a:t>
            </a:r>
            <a:r>
              <a:rPr lang="en-US" b="1" dirty="0" err="1" smtClean="0"/>
              <a:t>noeuds</a:t>
            </a:r>
            <a:r>
              <a:rPr lang="en-US" b="1" dirty="0" smtClean="0"/>
              <a:t> 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. Les </a:t>
            </a:r>
            <a:r>
              <a:rPr lang="en-US" b="1" dirty="0" err="1" smtClean="0"/>
              <a:t>autres</a:t>
            </a:r>
            <a:r>
              <a:rPr lang="en-US" b="1" dirty="0" smtClean="0"/>
              <a:t>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verticalement</a:t>
            </a:r>
            <a:r>
              <a:rPr lang="en-US" b="1" dirty="0" smtClean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786" y="300037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AA (Arne Anderson) : </a:t>
            </a:r>
            <a:r>
              <a:rPr lang="en-US" b="1" dirty="0" err="1" smtClean="0"/>
              <a:t>c’est</a:t>
            </a:r>
            <a:r>
              <a:rPr lang="en-US" b="1" dirty="0" smtClean="0"/>
              <a:t> un BB  </a:t>
            </a:r>
            <a:r>
              <a:rPr lang="en-US" b="1" dirty="0" err="1" smtClean="0"/>
              <a:t>d’ordre</a:t>
            </a:r>
            <a:r>
              <a:rPr lang="en-US" b="1" dirty="0" smtClean="0"/>
              <a:t> 3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on </a:t>
            </a:r>
            <a:r>
              <a:rPr lang="en-US" b="1" dirty="0" err="1" smtClean="0"/>
              <a:t>attribue</a:t>
            </a:r>
            <a:r>
              <a:rPr lang="en-US" b="1" dirty="0" smtClean="0"/>
              <a:t> le meme </a:t>
            </a:r>
            <a:r>
              <a:rPr lang="en-US" b="1" dirty="0" err="1" smtClean="0"/>
              <a:t>niveau</a:t>
            </a:r>
            <a:r>
              <a:rPr lang="en-US" b="1" dirty="0" smtClean="0"/>
              <a:t> aux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liées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. </a:t>
            </a:r>
            <a:endParaRPr lang="pt-BR" b="1" dirty="0" smtClean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414338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</a:t>
            </a:r>
            <a:r>
              <a:rPr lang="fr-FR" b="1" dirty="0" err="1" smtClean="0">
                <a:solidFill>
                  <a:prstClr val="black"/>
                </a:solidFill>
              </a:rPr>
              <a:t>Red</a:t>
            </a:r>
            <a:r>
              <a:rPr lang="fr-FR" b="1" dirty="0" smtClean="0">
                <a:solidFill>
                  <a:prstClr val="black"/>
                </a:solidFill>
              </a:rPr>
              <a:t>-Black : </a:t>
            </a:r>
            <a:r>
              <a:rPr lang="en-US" b="1" dirty="0" err="1" smtClean="0"/>
              <a:t>c’est</a:t>
            </a:r>
            <a:r>
              <a:rPr lang="en-US" b="1" dirty="0" smtClean="0"/>
              <a:t> un BB  </a:t>
            </a:r>
            <a:r>
              <a:rPr lang="en-US" b="1" dirty="0" err="1" smtClean="0"/>
              <a:t>d’ordre</a:t>
            </a:r>
            <a:r>
              <a:rPr lang="en-US" b="1" dirty="0" smtClean="0"/>
              <a:t> 3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Noir et les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rouge</a:t>
            </a:r>
            <a:endParaRPr lang="pt-BR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2-3 vers les arbres 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914" y="0"/>
            <a:ext cx="3301086" cy="1357322"/>
          </a:xfrm>
          <a:prstGeom prst="rect">
            <a:avLst/>
          </a:prstGeom>
          <a:noFill/>
        </p:spPr>
      </p:pic>
      <p:grpSp>
        <p:nvGrpSpPr>
          <p:cNvPr id="76" name="Groupe 75"/>
          <p:cNvGrpSpPr/>
          <p:nvPr/>
        </p:nvGrpSpPr>
        <p:grpSpPr>
          <a:xfrm>
            <a:off x="412663" y="3458958"/>
            <a:ext cx="8302741" cy="2041744"/>
            <a:chOff x="412663" y="3458958"/>
            <a:chExt cx="8302741" cy="2041744"/>
          </a:xfrm>
        </p:grpSpPr>
        <p:sp>
          <p:nvSpPr>
            <p:cNvPr id="8" name="Ellipse 7"/>
            <p:cNvSpPr/>
            <p:nvPr/>
          </p:nvSpPr>
          <p:spPr>
            <a:xfrm>
              <a:off x="2912993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683010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698811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326216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3428992" y="36225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956812" y="36225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2"/>
            </p:cNvCxnSpPr>
            <p:nvPr/>
          </p:nvCxnSpPr>
          <p:spPr>
            <a:xfrm>
              <a:off x="6270579" y="43369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41266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611176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3987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2"/>
            </p:cNvCxnSpPr>
            <p:nvPr/>
          </p:nvCxnSpPr>
          <p:spPr>
            <a:xfrm>
              <a:off x="2127175" y="53370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18281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199009" y="36225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670663" y="43369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643042" y="43369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440813" y="43369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214810" y="43369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43369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2"/>
            </p:cNvCxnSpPr>
            <p:nvPr/>
          </p:nvCxnSpPr>
          <p:spPr>
            <a:xfrm>
              <a:off x="5500694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8" y="43369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842215" y="43369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>
              <a:stCxn id="41" idx="6"/>
              <a:endCxn id="43" idx="2"/>
            </p:cNvCxnSpPr>
            <p:nvPr/>
          </p:nvCxnSpPr>
          <p:spPr>
            <a:xfrm>
              <a:off x="7215206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e 72"/>
          <p:cNvGrpSpPr/>
          <p:nvPr/>
        </p:nvGrpSpPr>
        <p:grpSpPr>
          <a:xfrm>
            <a:off x="642910" y="22145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2-3 vers les arbres 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e 89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45" name="Ellipse 44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3" name="Ellipse 52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45" idx="6"/>
              <a:endCxn id="46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>
              <a:stCxn id="45" idx="2"/>
              <a:endCxn id="47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46" idx="2"/>
              <a:endCxn id="49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>
              <a:stCxn id="51" idx="6"/>
              <a:endCxn id="53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Ellipse 62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Connecteur droit avec flèche 67"/>
            <p:cNvCxnSpPr>
              <a:stCxn id="64" idx="6"/>
              <a:endCxn id="66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lipse 72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6" name="Ellipse 75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Connecteur droit avec flèche 79"/>
            <p:cNvCxnSpPr>
              <a:stCxn id="46" idx="6"/>
              <a:endCxn id="51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>
              <a:stCxn id="47" idx="2"/>
              <a:endCxn id="63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47" idx="6"/>
              <a:endCxn id="64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>
              <a:stCxn id="49" idx="2"/>
              <a:endCxn id="73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49" idx="6"/>
              <a:endCxn id="74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avec flèche 84"/>
            <p:cNvCxnSpPr>
              <a:stCxn id="51" idx="2"/>
              <a:endCxn id="75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avec flèche 85"/>
            <p:cNvCxnSpPr>
              <a:stCxn id="75" idx="6"/>
              <a:endCxn id="76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avec flèche 86"/>
            <p:cNvCxnSpPr>
              <a:stCxn id="53" idx="2"/>
              <a:endCxn id="77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>
              <a:stCxn id="53" idx="6"/>
              <a:endCxn id="79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>
              <a:stCxn id="77" idx="6"/>
              <a:endCxn id="78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Flèche courbée vers le bas 95"/>
          <p:cNvSpPr/>
          <p:nvPr/>
        </p:nvSpPr>
        <p:spPr>
          <a:xfrm rot="2634936">
            <a:off x="6886803" y="316629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672621" y="3166299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grpSp>
        <p:nvGrpSpPr>
          <p:cNvPr id="5" name="Groupe 98"/>
          <p:cNvGrpSpPr/>
          <p:nvPr/>
        </p:nvGrpSpPr>
        <p:grpSpPr>
          <a:xfrm>
            <a:off x="285720" y="5643578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144" name="Groupe 143"/>
          <p:cNvGrpSpPr/>
          <p:nvPr/>
        </p:nvGrpSpPr>
        <p:grpSpPr>
          <a:xfrm>
            <a:off x="126911" y="2143116"/>
            <a:ext cx="8731369" cy="4000528"/>
            <a:chOff x="126911" y="2143116"/>
            <a:chExt cx="8731369" cy="4000528"/>
          </a:xfrm>
        </p:grpSpPr>
        <p:sp>
          <p:nvSpPr>
            <p:cNvPr id="91" name="Ellipse 90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Connecteur droit avec flèche 98"/>
            <p:cNvCxnSpPr>
              <a:stCxn id="91" idx="6"/>
              <a:endCxn id="92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3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/>
            <p:cNvCxnSpPr>
              <a:stCxn id="92" idx="2"/>
              <a:endCxn id="94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/>
            <p:cNvCxnSpPr>
              <a:stCxn id="95" idx="6"/>
              <a:endCxn id="98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lipse 106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Connecteur droit avec flèche 109"/>
            <p:cNvCxnSpPr>
              <a:stCxn id="108" idx="6"/>
              <a:endCxn id="109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Ellipse 110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Connecteur droit avec flèche 117"/>
            <p:cNvCxnSpPr>
              <a:stCxn id="92" idx="6"/>
              <a:endCxn id="95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3" idx="2"/>
              <a:endCxn id="107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3" idx="6"/>
              <a:endCxn id="108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>
              <a:stCxn id="94" idx="2"/>
              <a:endCxn id="111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avec flèche 121"/>
            <p:cNvCxnSpPr>
              <a:stCxn id="94" idx="6"/>
              <a:endCxn id="112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2"/>
              <a:endCxn id="113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13" idx="6"/>
              <a:endCxn id="114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avec flèche 124"/>
            <p:cNvCxnSpPr>
              <a:stCxn id="98" idx="2"/>
              <a:endCxn id="115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avec flèche 125"/>
            <p:cNvCxnSpPr>
              <a:stCxn id="98" idx="6"/>
              <a:endCxn id="117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C’est un arbre équilibré (B-arbre) d’ordre 3</a:t>
            </a:r>
            <a:endParaRPr lang="pt-BR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785786" y="235743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Equilibre garanti par construction 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2-3(T</a:t>
            </a:r>
            <a:r>
              <a:rPr lang="en-US" altLang="zh-TW" b="1" i="1" dirty="0" err="1" smtClean="0">
                <a:ea typeface="新細明體" pitchFamily="18" charset="-120"/>
              </a:rPr>
              <a:t>ypes</a:t>
            </a:r>
            <a:r>
              <a:rPr lang="en-US" altLang="zh-TW" b="1" i="1" dirty="0" smtClean="0">
                <a:ea typeface="新細明體" pitchFamily="18" charset="-120"/>
              </a:rPr>
              <a:t> de </a:t>
            </a:r>
            <a:r>
              <a:rPr lang="en-US" altLang="zh-TW" b="1" i="1" dirty="0" err="1" smtClean="0">
                <a:ea typeface="新細明體" pitchFamily="18" charset="-120"/>
              </a:rPr>
              <a:t>noeud</a:t>
            </a:r>
            <a:r>
              <a:rPr lang="en-US" altLang="zh-TW" b="1" i="1" dirty="0" smtClean="0">
                <a:ea typeface="新細明體" pitchFamily="18" charset="-120"/>
              </a:rPr>
              <a:t> </a:t>
            </a:r>
            <a:r>
              <a:rPr lang="en-US" altLang="zh-TW" b="1" i="1" dirty="0" err="1" smtClean="0">
                <a:ea typeface="新細明體" pitchFamily="18" charset="-120"/>
              </a:rPr>
              <a:t>dans</a:t>
            </a:r>
            <a:r>
              <a:rPr lang="en-US" altLang="zh-TW" b="1" i="1" dirty="0" smtClean="0">
                <a:ea typeface="新細明體" pitchFamily="18" charset="-120"/>
              </a:rPr>
              <a:t> un  </a:t>
            </a:r>
            <a:r>
              <a:rPr lang="en-US" altLang="zh-TW" b="1" i="1" dirty="0" err="1" smtClean="0">
                <a:ea typeface="新細明體" pitchFamily="18" charset="-120"/>
              </a:rPr>
              <a:t>arbre</a:t>
            </a:r>
            <a:r>
              <a:rPr lang="en-US" altLang="zh-TW" b="1" i="1" dirty="0" smtClean="0">
                <a:ea typeface="新細明體" pitchFamily="18" charset="-120"/>
              </a:rPr>
              <a:t> 2-3)</a:t>
            </a:r>
            <a:endParaRPr lang="en-US" altLang="zh-TW" i="1" dirty="0" smtClean="0">
              <a:ea typeface="新細明體" pitchFamily="18" charset="-120"/>
            </a:endParaRPr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3116"/>
            <a:ext cx="23717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214554"/>
            <a:ext cx="24193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1500166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29190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3-</a:t>
            </a:r>
            <a:r>
              <a:rPr lang="fr-FR" dirty="0" err="1" smtClean="0"/>
              <a:t>noeud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2-3(Exemple 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285992"/>
            <a:ext cx="6287597" cy="2585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L’ insertion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64344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Processus</a:t>
            </a:r>
            <a:r>
              <a:rPr lang="en-US" altLang="zh-TW" b="1" dirty="0" smtClean="0">
                <a:cs typeface="Times New Roman" pitchFamily="18" charset="0"/>
              </a:rPr>
              <a:t> continue en cascade : </a:t>
            </a:r>
            <a:r>
              <a:rPr lang="en-US" altLang="zh-TW" b="1" dirty="0" err="1" smtClean="0">
                <a:cs typeface="Times New Roman" pitchFamily="18" charset="0"/>
              </a:rPr>
              <a:t>quand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interne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3 </a:t>
            </a:r>
            <a:r>
              <a:rPr lang="en-US" altLang="zh-TW" b="1" dirty="0" err="1" smtClean="0">
                <a:cs typeface="Times New Roman" pitchFamily="18" charset="0"/>
              </a:rPr>
              <a:t>éléments</a:t>
            </a:r>
            <a:r>
              <a:rPr lang="en-US" altLang="zh-TW" b="1" dirty="0" smtClean="0">
                <a:cs typeface="Times New Roman" pitchFamily="18" charset="0"/>
              </a:rPr>
              <a:t>, </a:t>
            </a:r>
            <a:r>
              <a:rPr lang="en-US" altLang="zh-TW" b="1" dirty="0" err="1" smtClean="0">
                <a:cs typeface="Times New Roman" pitchFamily="18" charset="0"/>
              </a:rPr>
              <a:t>il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</a:t>
            </a:r>
            <a:r>
              <a:rPr lang="en-US" altLang="zh-TW" b="1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548856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Si  la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3 </a:t>
            </a:r>
            <a:r>
              <a:rPr lang="en-US" altLang="zh-TW" b="1" dirty="0" err="1" smtClean="0">
                <a:cs typeface="Times New Roman" pitchFamily="18" charset="0"/>
              </a:rPr>
              <a:t>éléments</a:t>
            </a:r>
            <a:r>
              <a:rPr lang="en-US" altLang="zh-TW" b="1" dirty="0" smtClean="0">
                <a:cs typeface="Times New Roman" pitchFamily="18" charset="0"/>
              </a:rPr>
              <a:t>,  </a:t>
            </a:r>
            <a:r>
              <a:rPr lang="en-US" altLang="zh-TW" b="1" dirty="0" err="1" smtClean="0">
                <a:cs typeface="Times New Roman" pitchFamily="18" charset="0"/>
              </a:rPr>
              <a:t>elle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éclatée</a:t>
            </a:r>
            <a:r>
              <a:rPr lang="en-US" altLang="zh-TW" b="1" dirty="0" smtClean="0">
                <a:cs typeface="Times New Roman" pitchFamily="18" charset="0"/>
              </a:rPr>
              <a:t>. </a:t>
            </a:r>
            <a:r>
              <a:rPr lang="en-US" altLang="zh-TW" b="1" dirty="0" err="1" smtClean="0">
                <a:cs typeface="Times New Roman" pitchFamily="18" charset="0"/>
              </a:rPr>
              <a:t>Création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nouvelle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Si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insérer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n’existe</a:t>
            </a:r>
            <a:r>
              <a:rPr lang="en-US" altLang="zh-TW" b="1" dirty="0" smtClean="0">
                <a:cs typeface="Times New Roman" pitchFamily="18" charset="0"/>
              </a:rPr>
              <a:t> pas,  </a:t>
            </a:r>
            <a:r>
              <a:rPr lang="en-US" altLang="zh-TW" b="1" dirty="0" err="1" smtClean="0">
                <a:cs typeface="Times New Roman" pitchFamily="18" charset="0"/>
              </a:rPr>
              <a:t>il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inséré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dans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3000372"/>
            <a:ext cx="835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contient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après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seulement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2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éléments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,  fin 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5786" y="3714752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contient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après 3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élément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éclater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le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noeud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en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deux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noeuds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n1 et n2 et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du milieu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monte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vers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le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père</a:t>
            </a:r>
            <a:endParaRPr lang="en-US" altLang="zh-TW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2-3(Insertion/ Eclatement d’un  nœud  interne)</a:t>
            </a:r>
            <a:endParaRPr lang="fr-FR" u="sng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26098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0566" y="4000504"/>
            <a:ext cx="24955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4005277"/>
            <a:ext cx="22002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2009775"/>
            <a:ext cx="23526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lèche droite 13"/>
          <p:cNvSpPr/>
          <p:nvPr/>
        </p:nvSpPr>
        <p:spPr>
          <a:xfrm>
            <a:off x="3643306" y="2500306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643306" y="421481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La suppression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354305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Quand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devient</a:t>
            </a:r>
            <a:r>
              <a:rPr lang="en-US" altLang="zh-TW" b="1" dirty="0" smtClean="0">
                <a:cs typeface="Times New Roman" pitchFamily="18" charset="0"/>
              </a:rPr>
              <a:t> vide et a un frère qui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donner</a:t>
            </a:r>
            <a:r>
              <a:rPr lang="en-US" altLang="zh-TW" b="1" dirty="0" smtClean="0">
                <a:cs typeface="Times New Roman" pitchFamily="18" charset="0"/>
              </a:rPr>
              <a:t> (3-noeud) , on fait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redistribution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38030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supprimé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5140123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Quand</a:t>
            </a:r>
            <a:r>
              <a:rPr lang="en-US" altLang="zh-TW" b="1" dirty="0" smtClean="0">
                <a:cs typeface="Times New Roman" pitchFamily="18" charset="0"/>
              </a:rPr>
              <a:t> un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devient</a:t>
            </a:r>
            <a:r>
              <a:rPr lang="en-US" altLang="zh-TW" b="1" dirty="0" smtClean="0">
                <a:cs typeface="Times New Roman" pitchFamily="18" charset="0"/>
              </a:rPr>
              <a:t> vide et a un frère qui ne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pas </a:t>
            </a:r>
            <a:r>
              <a:rPr lang="en-US" altLang="zh-TW" b="1" dirty="0" err="1" smtClean="0">
                <a:cs typeface="Times New Roman" pitchFamily="18" charset="0"/>
              </a:rPr>
              <a:t>donner</a:t>
            </a:r>
            <a:r>
              <a:rPr lang="en-US" altLang="zh-TW" b="1" dirty="0" smtClean="0">
                <a:cs typeface="Times New Roman" pitchFamily="18" charset="0"/>
              </a:rPr>
              <a:t> (2-noeud) , on fait </a:t>
            </a:r>
            <a:r>
              <a:rPr lang="en-US" altLang="zh-TW" b="1" dirty="0" err="1" smtClean="0">
                <a:cs typeface="Times New Roman" pitchFamily="18" charset="0"/>
              </a:rPr>
              <a:t>une</a:t>
            </a:r>
            <a:r>
              <a:rPr lang="en-US" altLang="zh-TW" b="1" dirty="0" smtClean="0">
                <a:cs typeface="Times New Roman" pitchFamily="18" charset="0"/>
              </a:rPr>
              <a:t> fusion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4845" y="3000372"/>
            <a:ext cx="7910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 ne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devient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pas vide, fin 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3594398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feuille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devient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vide, un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processus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en cascade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est</a:t>
            </a:r>
            <a:r>
              <a:rPr lang="en-US" altLang="zh-TW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altLang="zh-TW" b="1" dirty="0" err="1" smtClean="0">
                <a:solidFill>
                  <a:prstClr val="black"/>
                </a:solidFill>
                <a:cs typeface="Times New Roman" pitchFamily="18" charset="0"/>
              </a:rPr>
              <a:t>déclenché</a:t>
            </a:r>
            <a:endParaRPr lang="en-US" altLang="zh-TW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2" grpId="0"/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des </a:t>
            </a:r>
            <a:r>
              <a:rPr lang="en-US" altLang="zh-TW" sz="1400" b="1" i="1" dirty="0" err="1" smtClean="0">
                <a:ea typeface="新細明體" pitchFamily="18" charset="-120"/>
              </a:rPr>
              <a:t>noeuds</a:t>
            </a:r>
            <a:r>
              <a:rPr lang="en-US" altLang="zh-TW" sz="1400" b="1" i="1" dirty="0" smtClean="0">
                <a:ea typeface="新細明體" pitchFamily="18" charset="-120"/>
              </a:rPr>
              <a:t> </a:t>
            </a:r>
            <a:r>
              <a:rPr lang="en-US" altLang="zh-TW" sz="1400" b="1" i="1" dirty="0" err="1" smtClean="0">
                <a:ea typeface="新細明體" pitchFamily="18" charset="-120"/>
              </a:rPr>
              <a:t>externes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000240"/>
            <a:ext cx="15811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81575" y="2000240"/>
            <a:ext cx="14763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3357554" y="257174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277262" y="2214554"/>
            <a:ext cx="10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Redistribuer</a:t>
            </a:r>
            <a:endParaRPr lang="fr-FR" sz="14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781437"/>
            <a:ext cx="16192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00622" y="3709999"/>
            <a:ext cx="10287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lèche droite 15"/>
          <p:cNvSpPr/>
          <p:nvPr/>
        </p:nvSpPr>
        <p:spPr>
          <a:xfrm>
            <a:off x="3357554" y="435769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234149" y="4000504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Fusionner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2-3(Suppression)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2-3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0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b="1" i="1" dirty="0" err="1" smtClean="0">
                <a:ea typeface="新細明體" pitchFamily="18" charset="-120"/>
              </a:rPr>
              <a:t>Cas</a:t>
            </a:r>
            <a:r>
              <a:rPr lang="en-US" altLang="zh-TW" sz="1400" b="1" i="1" dirty="0" smtClean="0">
                <a:ea typeface="新細明體" pitchFamily="18" charset="-120"/>
              </a:rPr>
              <a:t> des </a:t>
            </a:r>
            <a:r>
              <a:rPr lang="en-US" altLang="zh-TW" sz="1400" b="1" i="1" dirty="0" err="1" smtClean="0">
                <a:ea typeface="新細明體" pitchFamily="18" charset="-120"/>
              </a:rPr>
              <a:t>noeuds</a:t>
            </a:r>
            <a:r>
              <a:rPr lang="en-US" altLang="zh-TW" sz="1400" b="1" i="1" dirty="0" smtClean="0">
                <a:ea typeface="新細明體" pitchFamily="18" charset="-120"/>
              </a:rPr>
              <a:t> </a:t>
            </a:r>
            <a:r>
              <a:rPr lang="en-US" altLang="zh-TW" sz="1400" b="1" i="1" dirty="0" err="1" smtClean="0">
                <a:ea typeface="新細明體" pitchFamily="18" charset="-120"/>
              </a:rPr>
              <a:t>internes</a:t>
            </a:r>
            <a:endParaRPr lang="en-US" altLang="zh-TW" sz="1400" i="1" dirty="0">
              <a:ea typeface="新細明體" pitchFamily="18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0" y="1952625"/>
            <a:ext cx="26479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1938337"/>
            <a:ext cx="22574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lèche droite 9"/>
          <p:cNvSpPr/>
          <p:nvPr/>
        </p:nvSpPr>
        <p:spPr>
          <a:xfrm>
            <a:off x="4071934" y="257174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991642" y="2214554"/>
            <a:ext cx="108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Redistribuer</a:t>
            </a:r>
            <a:endParaRPr lang="fr-FR" sz="1400" dirty="0"/>
          </a:p>
        </p:txBody>
      </p:sp>
      <p:sp>
        <p:nvSpPr>
          <p:cNvPr id="14" name="Flèche droite 13"/>
          <p:cNvSpPr/>
          <p:nvPr/>
        </p:nvSpPr>
        <p:spPr>
          <a:xfrm>
            <a:off x="4071934" y="435769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948529" y="4000504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Fusionner</a:t>
            </a:r>
            <a:endParaRPr lang="fr-FR" sz="14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3929066"/>
            <a:ext cx="27717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3714752"/>
            <a:ext cx="17907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 animBg="1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1138</TotalTime>
  <Words>510</Words>
  <Application>Microsoft Office PowerPoint</Application>
  <PresentationFormat>Affichage à l'écran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Structures de données avancées : 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  <vt:lpstr>Les arbres 2-3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61</cp:revision>
  <dcterms:created xsi:type="dcterms:W3CDTF">2009-12-04T14:35:03Z</dcterms:created>
  <dcterms:modified xsi:type="dcterms:W3CDTF">2012-02-17T08:05:43Z</dcterms:modified>
</cp:coreProperties>
</file>