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9"/>
  </p:notesMasterIdLst>
  <p:handoutMasterIdLst>
    <p:handoutMasterId r:id="rId30"/>
  </p:handoutMasterIdLst>
  <p:sldIdLst>
    <p:sldId id="426" r:id="rId2"/>
    <p:sldId id="283" r:id="rId3"/>
    <p:sldId id="428" r:id="rId4"/>
    <p:sldId id="429" r:id="rId5"/>
    <p:sldId id="285" r:id="rId6"/>
    <p:sldId id="430" r:id="rId7"/>
    <p:sldId id="287" r:id="rId8"/>
    <p:sldId id="288" r:id="rId9"/>
    <p:sldId id="431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306" r:id="rId26"/>
    <p:sldId id="307" r:id="rId27"/>
    <p:sldId id="308" r:id="rId28"/>
  </p:sldIdLst>
  <p:sldSz cx="9144000" cy="6858000" type="screen4x3"/>
  <p:notesSz cx="7086600" cy="102235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671" autoAdjust="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14101" y="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/>
          <a:lstStyle>
            <a:lvl1pPr algn="r">
              <a:defRPr sz="1300"/>
            </a:lvl1pPr>
          </a:lstStyle>
          <a:p>
            <a:fld id="{56C6E974-A2F6-4279-8F5C-5D7F31CE54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14101" y="971055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 anchor="b"/>
          <a:lstStyle>
            <a:lvl1pPr algn="r">
              <a:defRPr sz="1300"/>
            </a:lvl1pPr>
          </a:lstStyle>
          <a:p>
            <a:fld id="{BD8DB664-D9B8-470E-9E31-F49A051D1C1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14101" y="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/>
          <a:lstStyle>
            <a:lvl1pPr algn="r">
              <a:defRPr sz="1300"/>
            </a:lvl1pPr>
          </a:lstStyle>
          <a:p>
            <a:fld id="{D0B1D1E6-D211-4D4E-9275-6737F455AD82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87425" y="766763"/>
            <a:ext cx="5111750" cy="3835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497" tIns="48249" rIns="96497" bIns="4824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8660" y="4856162"/>
            <a:ext cx="5669280" cy="4600575"/>
          </a:xfrm>
          <a:prstGeom prst="rect">
            <a:avLst/>
          </a:prstGeom>
        </p:spPr>
        <p:txBody>
          <a:bodyPr vert="horz" lIns="96497" tIns="48249" rIns="96497" bIns="4824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1055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14101" y="9710551"/>
            <a:ext cx="3070860" cy="511175"/>
          </a:xfrm>
          <a:prstGeom prst="rect">
            <a:avLst/>
          </a:prstGeom>
        </p:spPr>
        <p:txBody>
          <a:bodyPr vert="horz" lIns="96497" tIns="48249" rIns="96497" bIns="48249" rtlCol="0" anchor="b"/>
          <a:lstStyle>
            <a:lvl1pPr algn="r">
              <a:defRPr sz="1300"/>
            </a:lvl1pPr>
          </a:lstStyle>
          <a:p>
            <a:fld id="{E93184FC-6E39-4DAF-848B-7B0A4191840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D5DE78-B78A-42AD-A71D-F18A338895EE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B187A3-FF36-4BE1-9A75-871B66826D1F}" type="datetimeFigureOut">
              <a:rPr lang="fr-FR" smtClean="0"/>
              <a:pPr/>
              <a:t>17/02/2012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C3F140-CFC3-460C-8C99-F36A791AD284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_zegour@esi.dz" TargetMode="External"/><Relationship Id="rId2" Type="http://schemas.openxmlformats.org/officeDocument/2006/relationships/hyperlink" Target="http://zegour.esi.dz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Partie%201\Chap5\Chap5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file:///C:\Partie%201\Chap5\Chap5.ht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dirty="0"/>
              <a:t>Structures de données avancées :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3200" i="1" dirty="0" smtClean="0"/>
              <a:t>Arbres AVL</a:t>
            </a:r>
            <a:endParaRPr lang="fr-FR" sz="3200" i="1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228975"/>
            <a:ext cx="7854950" cy="1752600"/>
          </a:xfrm>
        </p:spPr>
        <p:txBody>
          <a:bodyPr>
            <a:normAutofit/>
          </a:bodyPr>
          <a:lstStyle/>
          <a:p>
            <a:pPr marR="0" algn="ctr" eaLnBrk="1" hangingPunct="1"/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Pr ZEGOUR DJAMEL EDDINE</a:t>
            </a:r>
          </a:p>
          <a:p>
            <a:pPr marR="0" algn="ctr" eaLnBrk="1" hangingPunct="1"/>
            <a:r>
              <a:rPr lang="fr-FR" sz="1600" dirty="0" smtClean="0"/>
              <a:t>Ecole Supérieure d’Informatique (ESI)</a:t>
            </a:r>
          </a:p>
          <a:p>
            <a:pPr marR="0" algn="ctr"/>
            <a:r>
              <a:rPr lang="fr-FR" sz="1600" dirty="0" smtClean="0">
                <a:hlinkClick r:id="rId2"/>
              </a:rPr>
              <a:t>http://zegour.esi.dz</a:t>
            </a:r>
            <a:r>
              <a:rPr lang="fr-FR" sz="1600" dirty="0" smtClean="0"/>
              <a:t> </a:t>
            </a:r>
            <a:r>
              <a:rPr lang="fr-FR" sz="1600" dirty="0" smtClean="0"/>
              <a:t> </a:t>
            </a:r>
            <a:endParaRPr lang="fr-FR" sz="1600" dirty="0" smtClean="0"/>
          </a:p>
          <a:p>
            <a:pPr marR="0" algn="ctr" eaLnBrk="1" hangingPunct="1"/>
            <a:r>
              <a:rPr lang="fr-FR" sz="1600" dirty="0" smtClean="0"/>
              <a:t>email: </a:t>
            </a:r>
            <a:r>
              <a:rPr lang="fr-FR" sz="1600" dirty="0" smtClean="0">
                <a:hlinkClick r:id="rId3"/>
              </a:rPr>
              <a:t>d_zegour@esi.dz</a:t>
            </a:r>
            <a:endParaRPr lang="fr-FR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Algorithme d'insertion)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2285992"/>
            <a:ext cx="6572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première partie de l'algorithme consiste à insérer la clé dans l'arbre sans tenir compte du facteur d'équilibrage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785786" y="3143248"/>
            <a:ext cx="60722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Elle garde aussi la trace du plus jeune antécédent, soit Y qui devient non équilibré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785786" y="4000504"/>
            <a:ext cx="6572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deuxième partie fait la transformation à partir de Y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Rotation gauche)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1426797" y="26731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3239778" y="41019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428596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2424999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789780" y="4083465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DG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2" name="Connecteur droit 21"/>
          <p:cNvCxnSpPr>
            <a:stCxn id="10" idx="2"/>
            <a:endCxn id="14" idx="0"/>
          </p:cNvCxnSpPr>
          <p:nvPr/>
        </p:nvCxnSpPr>
        <p:spPr>
          <a:xfrm rot="10800000" flipV="1">
            <a:off x="700833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0" idx="6"/>
            <a:endCxn id="18" idx="0"/>
          </p:cNvCxnSpPr>
          <p:nvPr/>
        </p:nvCxnSpPr>
        <p:spPr>
          <a:xfrm>
            <a:off x="1971271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>
            <a:stCxn id="18" idx="2"/>
            <a:endCxn id="19" idx="0"/>
          </p:cNvCxnSpPr>
          <p:nvPr/>
        </p:nvCxnSpPr>
        <p:spPr>
          <a:xfrm rot="10800000" flipV="1">
            <a:off x="2062016" y="3613357"/>
            <a:ext cx="362982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2355491" y="203019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6" name="Connecteur droit 35"/>
          <p:cNvCxnSpPr>
            <a:stCxn id="34" idx="2"/>
            <a:endCxn id="10" idx="0"/>
          </p:cNvCxnSpPr>
          <p:nvPr/>
        </p:nvCxnSpPr>
        <p:spPr>
          <a:xfrm rot="10800000" flipV="1">
            <a:off x="1699035" y="2265252"/>
            <a:ext cx="656457" cy="407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/>
          <p:cNvCxnSpPr>
            <a:stCxn id="18" idx="6"/>
            <a:endCxn id="11" idx="0"/>
          </p:cNvCxnSpPr>
          <p:nvPr/>
        </p:nvCxnSpPr>
        <p:spPr>
          <a:xfrm>
            <a:off x="2969472" y="3613357"/>
            <a:ext cx="542543" cy="488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èche en arc 38"/>
          <p:cNvSpPr/>
          <p:nvPr/>
        </p:nvSpPr>
        <p:spPr>
          <a:xfrm rot="19980000" flipH="1">
            <a:off x="1101289" y="238785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40" name="Ellipse 39"/>
          <p:cNvSpPr/>
          <p:nvPr/>
        </p:nvSpPr>
        <p:spPr>
          <a:xfrm>
            <a:off x="6529787" y="2693879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6386912" y="414338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5531586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527989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4643438" y="4124945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44"/>
          <p:cNvCxnSpPr>
            <a:stCxn id="40" idx="2"/>
            <a:endCxn id="42" idx="0"/>
          </p:cNvCxnSpPr>
          <p:nvPr/>
        </p:nvCxnSpPr>
        <p:spPr>
          <a:xfrm rot="10800000" flipV="1">
            <a:off x="5803823" y="2928934"/>
            <a:ext cx="725965" cy="4701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40" idx="6"/>
            <a:endCxn id="43" idx="0"/>
          </p:cNvCxnSpPr>
          <p:nvPr/>
        </p:nvCxnSpPr>
        <p:spPr>
          <a:xfrm>
            <a:off x="7074261" y="2928934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7458481" y="2050937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>
            <a:stCxn id="48" idx="2"/>
            <a:endCxn id="40" idx="0"/>
          </p:cNvCxnSpPr>
          <p:nvPr/>
        </p:nvCxnSpPr>
        <p:spPr>
          <a:xfrm rot="10800000" flipV="1">
            <a:off x="6802025" y="2285991"/>
            <a:ext cx="656457" cy="4078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Connecteur droit 54"/>
          <p:cNvCxnSpPr>
            <a:stCxn id="42" idx="2"/>
            <a:endCxn id="44" idx="0"/>
          </p:cNvCxnSpPr>
          <p:nvPr/>
        </p:nvCxnSpPr>
        <p:spPr>
          <a:xfrm rot="10800000" flipV="1">
            <a:off x="4915676" y="3634095"/>
            <a:ext cx="615911" cy="4908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>
            <a:stCxn id="42" idx="6"/>
            <a:endCxn id="41" idx="0"/>
          </p:cNvCxnSpPr>
          <p:nvPr/>
        </p:nvCxnSpPr>
        <p:spPr>
          <a:xfrm>
            <a:off x="6076059" y="3634096"/>
            <a:ext cx="583090" cy="50928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1000100" y="5572140"/>
            <a:ext cx="158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AFF_FD(N, DG)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3355674" y="5572140"/>
            <a:ext cx="15020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AFF_FG(D, N))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670209" y="5572140"/>
            <a:ext cx="1902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AFF_FG(Parent, D)</a:t>
            </a:r>
            <a:endParaRPr lang="fr-FR" dirty="0"/>
          </a:p>
        </p:txBody>
      </p:sp>
      <p:sp>
        <p:nvSpPr>
          <p:cNvPr id="61" name="Flèche droite 60"/>
          <p:cNvSpPr/>
          <p:nvPr/>
        </p:nvSpPr>
        <p:spPr>
          <a:xfrm>
            <a:off x="4071934" y="285749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ZoneTexte 61"/>
          <p:cNvSpPr txBox="1"/>
          <p:nvPr/>
        </p:nvSpPr>
        <p:spPr>
          <a:xfrm>
            <a:off x="3428992" y="2428868"/>
            <a:ext cx="1998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Rotation gauche(N)</a:t>
            </a:r>
            <a:endParaRPr lang="fr-FR" dirty="0"/>
          </a:p>
        </p:txBody>
      </p:sp>
      <p:sp>
        <p:nvSpPr>
          <p:cNvPr id="37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  <p:bldP spid="58" grpId="0"/>
      <p:bldP spid="59" grpId="0"/>
      <p:bldP spid="6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Rotation droite)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Ellipse 9"/>
          <p:cNvSpPr/>
          <p:nvPr/>
        </p:nvSpPr>
        <p:spPr>
          <a:xfrm>
            <a:off x="2172069" y="267314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1" name="Ellipse 10"/>
          <p:cNvSpPr/>
          <p:nvPr/>
        </p:nvSpPr>
        <p:spPr>
          <a:xfrm>
            <a:off x="1913348" y="4101900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1173868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8" name="Ellipse 17"/>
          <p:cNvSpPr/>
          <p:nvPr/>
        </p:nvSpPr>
        <p:spPr>
          <a:xfrm>
            <a:off x="3170271" y="33783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314681" y="4083465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GG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22" name="Connecteur droit 21"/>
          <p:cNvCxnSpPr>
            <a:stCxn id="10" idx="2"/>
            <a:endCxn id="14" idx="0"/>
          </p:cNvCxnSpPr>
          <p:nvPr/>
        </p:nvCxnSpPr>
        <p:spPr>
          <a:xfrm rot="10800000" flipV="1">
            <a:off x="1446105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>
            <a:stCxn id="10" idx="6"/>
            <a:endCxn id="18" idx="0"/>
          </p:cNvCxnSpPr>
          <p:nvPr/>
        </p:nvCxnSpPr>
        <p:spPr>
          <a:xfrm>
            <a:off x="2716543" y="2908195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Ellipse 33"/>
          <p:cNvSpPr/>
          <p:nvPr/>
        </p:nvSpPr>
        <p:spPr>
          <a:xfrm>
            <a:off x="3100763" y="203019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36" name="Connecteur droit 35"/>
          <p:cNvCxnSpPr>
            <a:stCxn id="34" idx="2"/>
            <a:endCxn id="10" idx="0"/>
          </p:cNvCxnSpPr>
          <p:nvPr/>
        </p:nvCxnSpPr>
        <p:spPr>
          <a:xfrm rot="10800000" flipV="1">
            <a:off x="2444307" y="2265252"/>
            <a:ext cx="656457" cy="4078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Ellipse 39"/>
          <p:cNvSpPr/>
          <p:nvPr/>
        </p:nvSpPr>
        <p:spPr>
          <a:xfrm>
            <a:off x="6529787" y="2693879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1" name="Ellipse 40"/>
          <p:cNvSpPr/>
          <p:nvPr/>
        </p:nvSpPr>
        <p:spPr>
          <a:xfrm>
            <a:off x="8528121" y="4173338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D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2" name="Ellipse 41"/>
          <p:cNvSpPr/>
          <p:nvPr/>
        </p:nvSpPr>
        <p:spPr>
          <a:xfrm>
            <a:off x="5531586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GG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3" name="Ellipse 42"/>
          <p:cNvSpPr/>
          <p:nvPr/>
        </p:nvSpPr>
        <p:spPr>
          <a:xfrm>
            <a:off x="7527989" y="3399042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N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44" name="Ellipse 43"/>
          <p:cNvSpPr/>
          <p:nvPr/>
        </p:nvSpPr>
        <p:spPr>
          <a:xfrm>
            <a:off x="6784647" y="4154903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GD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5" name="Connecteur droit 44"/>
          <p:cNvCxnSpPr>
            <a:stCxn id="40" idx="2"/>
            <a:endCxn id="42" idx="0"/>
          </p:cNvCxnSpPr>
          <p:nvPr/>
        </p:nvCxnSpPr>
        <p:spPr>
          <a:xfrm rot="10800000" flipV="1">
            <a:off x="5803823" y="2928934"/>
            <a:ext cx="725965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cteur droit 45"/>
          <p:cNvCxnSpPr>
            <a:stCxn id="40" idx="6"/>
            <a:endCxn id="43" idx="0"/>
          </p:cNvCxnSpPr>
          <p:nvPr/>
        </p:nvCxnSpPr>
        <p:spPr>
          <a:xfrm>
            <a:off x="7074261" y="2928934"/>
            <a:ext cx="725965" cy="4701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Ellipse 47"/>
          <p:cNvSpPr/>
          <p:nvPr/>
        </p:nvSpPr>
        <p:spPr>
          <a:xfrm>
            <a:off x="7458481" y="2050937"/>
            <a:ext cx="544473" cy="47010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tx1"/>
                </a:solidFill>
              </a:rPr>
              <a:t>P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49" name="Connecteur droit 48"/>
          <p:cNvCxnSpPr>
            <a:stCxn id="48" idx="2"/>
            <a:endCxn id="40" idx="0"/>
          </p:cNvCxnSpPr>
          <p:nvPr/>
        </p:nvCxnSpPr>
        <p:spPr>
          <a:xfrm rot="10800000" flipV="1">
            <a:off x="6802025" y="2285991"/>
            <a:ext cx="656457" cy="4078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8" name="ZoneTexte 57"/>
          <p:cNvSpPr txBox="1"/>
          <p:nvPr/>
        </p:nvSpPr>
        <p:spPr>
          <a:xfrm>
            <a:off x="1000100" y="5572140"/>
            <a:ext cx="1583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AFF_FG(N, GD)</a:t>
            </a:r>
            <a:endParaRPr lang="fr-FR" dirty="0"/>
          </a:p>
        </p:txBody>
      </p:sp>
      <p:sp>
        <p:nvSpPr>
          <p:cNvPr id="59" name="ZoneTexte 58"/>
          <p:cNvSpPr txBox="1"/>
          <p:nvPr/>
        </p:nvSpPr>
        <p:spPr>
          <a:xfrm>
            <a:off x="3355674" y="5572140"/>
            <a:ext cx="15103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AFF_FD(G, N))</a:t>
            </a:r>
            <a:endParaRPr lang="fr-FR" dirty="0"/>
          </a:p>
        </p:txBody>
      </p:sp>
      <p:sp>
        <p:nvSpPr>
          <p:cNvPr id="60" name="ZoneTexte 59"/>
          <p:cNvSpPr txBox="1"/>
          <p:nvPr/>
        </p:nvSpPr>
        <p:spPr>
          <a:xfrm>
            <a:off x="5670209" y="5572140"/>
            <a:ext cx="19042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AFF_FD(Parent, G)</a:t>
            </a:r>
            <a:endParaRPr lang="fr-FR" dirty="0"/>
          </a:p>
        </p:txBody>
      </p:sp>
      <p:cxnSp>
        <p:nvCxnSpPr>
          <p:cNvPr id="33" name="Connecteur droit 32"/>
          <p:cNvCxnSpPr>
            <a:stCxn id="14" idx="6"/>
            <a:endCxn id="11" idx="0"/>
          </p:cNvCxnSpPr>
          <p:nvPr/>
        </p:nvCxnSpPr>
        <p:spPr>
          <a:xfrm>
            <a:off x="1718341" y="3613357"/>
            <a:ext cx="467244" cy="488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/>
          <p:cNvCxnSpPr>
            <a:stCxn id="14" idx="2"/>
            <a:endCxn id="19" idx="0"/>
          </p:cNvCxnSpPr>
          <p:nvPr/>
        </p:nvCxnSpPr>
        <p:spPr>
          <a:xfrm rot="10800000" flipV="1">
            <a:off x="586918" y="3613357"/>
            <a:ext cx="586950" cy="4701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cteur droit 49"/>
          <p:cNvCxnSpPr>
            <a:stCxn id="43" idx="6"/>
            <a:endCxn id="41" idx="0"/>
          </p:cNvCxnSpPr>
          <p:nvPr/>
        </p:nvCxnSpPr>
        <p:spPr>
          <a:xfrm>
            <a:off x="8072462" y="3634096"/>
            <a:ext cx="727896" cy="5392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>
            <a:stCxn id="43" idx="2"/>
            <a:endCxn id="44" idx="0"/>
          </p:cNvCxnSpPr>
          <p:nvPr/>
        </p:nvCxnSpPr>
        <p:spPr>
          <a:xfrm rot="10800000" flipV="1">
            <a:off x="7056885" y="3634095"/>
            <a:ext cx="471105" cy="52080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Flèche en arc 52"/>
          <p:cNvSpPr/>
          <p:nvPr/>
        </p:nvSpPr>
        <p:spPr>
          <a:xfrm rot="1620000">
            <a:off x="2246229" y="242933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54" name="Flèche droite 53"/>
          <p:cNvSpPr/>
          <p:nvPr/>
        </p:nvSpPr>
        <p:spPr>
          <a:xfrm>
            <a:off x="4559141" y="285749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>
            <a:off x="3916199" y="2428868"/>
            <a:ext cx="1941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Rotation droite (N)</a:t>
            </a:r>
            <a:endParaRPr lang="fr-FR" dirty="0"/>
          </a:p>
        </p:txBody>
      </p:sp>
      <p:sp>
        <p:nvSpPr>
          <p:cNvPr id="3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8" grpId="0" animBg="1"/>
      <p:bldP spid="58" grpId="0"/>
      <p:bldP spid="59" grpId="0"/>
      <p:bldP spid="6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Exemples)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192880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Insérons la séquence : </a:t>
            </a:r>
            <a:r>
              <a:rPr lang="fr-FR" dirty="0" smtClean="0"/>
              <a:t>A, B, X, L, M, C, D, E, H, R, F</a:t>
            </a:r>
            <a:r>
              <a:rPr lang="fr-FR" b="1" dirty="0" smtClean="0"/>
              <a:t> dans un arbre AVL.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2000264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i="1" dirty="0" smtClean="0"/>
              <a:t>Insertion A, B, X 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25" name="Groupe 24"/>
          <p:cNvGrpSpPr/>
          <p:nvPr/>
        </p:nvGrpSpPr>
        <p:grpSpPr>
          <a:xfrm>
            <a:off x="1357290" y="3500438"/>
            <a:ext cx="2428892" cy="2214578"/>
            <a:chOff x="1357290" y="3500438"/>
            <a:chExt cx="2428892" cy="2214578"/>
          </a:xfrm>
        </p:grpSpPr>
        <p:sp>
          <p:nvSpPr>
            <p:cNvPr id="28" name="Forme libre 27"/>
            <p:cNvSpPr/>
            <p:nvPr/>
          </p:nvSpPr>
          <p:spPr>
            <a:xfrm>
              <a:off x="1357290" y="3500438"/>
              <a:ext cx="2428892" cy="2214578"/>
            </a:xfrm>
            <a:custGeom>
              <a:avLst/>
              <a:gdLst>
                <a:gd name="connsiteX0" fmla="*/ 35907 w 2262914"/>
                <a:gd name="connsiteY0" fmla="*/ 88490 h 2180733"/>
                <a:gd name="connsiteX1" fmla="*/ 65404 w 2262914"/>
                <a:gd name="connsiteY1" fmla="*/ 353961 h 2180733"/>
                <a:gd name="connsiteX2" fmla="*/ 109649 w 2262914"/>
                <a:gd name="connsiteY2" fmla="*/ 398206 h 2180733"/>
                <a:gd name="connsiteX3" fmla="*/ 183391 w 2262914"/>
                <a:gd name="connsiteY3" fmla="*/ 486697 h 2180733"/>
                <a:gd name="connsiteX4" fmla="*/ 212888 w 2262914"/>
                <a:gd name="connsiteY4" fmla="*/ 589935 h 2180733"/>
                <a:gd name="connsiteX5" fmla="*/ 257133 w 2262914"/>
                <a:gd name="connsiteY5" fmla="*/ 737419 h 2180733"/>
                <a:gd name="connsiteX6" fmla="*/ 330875 w 2262914"/>
                <a:gd name="connsiteY6" fmla="*/ 988142 h 2180733"/>
                <a:gd name="connsiteX7" fmla="*/ 404617 w 2262914"/>
                <a:gd name="connsiteY7" fmla="*/ 1076632 h 2180733"/>
                <a:gd name="connsiteX8" fmla="*/ 493107 w 2262914"/>
                <a:gd name="connsiteY8" fmla="*/ 1209367 h 2180733"/>
                <a:gd name="connsiteX9" fmla="*/ 611094 w 2262914"/>
                <a:gd name="connsiteY9" fmla="*/ 1356851 h 2180733"/>
                <a:gd name="connsiteX10" fmla="*/ 640591 w 2262914"/>
                <a:gd name="connsiteY10" fmla="*/ 1415845 h 2180733"/>
                <a:gd name="connsiteX11" fmla="*/ 699585 w 2262914"/>
                <a:gd name="connsiteY11" fmla="*/ 1460090 h 2180733"/>
                <a:gd name="connsiteX12" fmla="*/ 758578 w 2262914"/>
                <a:gd name="connsiteY12" fmla="*/ 1519084 h 2180733"/>
                <a:gd name="connsiteX13" fmla="*/ 861817 w 2262914"/>
                <a:gd name="connsiteY13" fmla="*/ 1548580 h 2180733"/>
                <a:gd name="connsiteX14" fmla="*/ 965056 w 2262914"/>
                <a:gd name="connsiteY14" fmla="*/ 1651819 h 2180733"/>
                <a:gd name="connsiteX15" fmla="*/ 1024049 w 2262914"/>
                <a:gd name="connsiteY15" fmla="*/ 1696064 h 2180733"/>
                <a:gd name="connsiteX16" fmla="*/ 1112539 w 2262914"/>
                <a:gd name="connsiteY16" fmla="*/ 1755058 h 2180733"/>
                <a:gd name="connsiteX17" fmla="*/ 1319017 w 2262914"/>
                <a:gd name="connsiteY17" fmla="*/ 1932038 h 2180733"/>
                <a:gd name="connsiteX18" fmla="*/ 1495997 w 2262914"/>
                <a:gd name="connsiteY18" fmla="*/ 2050026 h 2180733"/>
                <a:gd name="connsiteX19" fmla="*/ 1613985 w 2262914"/>
                <a:gd name="connsiteY19" fmla="*/ 2079522 h 2180733"/>
                <a:gd name="connsiteX20" fmla="*/ 1717223 w 2262914"/>
                <a:gd name="connsiteY20" fmla="*/ 2123767 h 2180733"/>
                <a:gd name="connsiteX21" fmla="*/ 1835210 w 2262914"/>
                <a:gd name="connsiteY21" fmla="*/ 2168013 h 2180733"/>
                <a:gd name="connsiteX22" fmla="*/ 1908952 w 2262914"/>
                <a:gd name="connsiteY22" fmla="*/ 2153264 h 2180733"/>
                <a:gd name="connsiteX23" fmla="*/ 1953197 w 2262914"/>
                <a:gd name="connsiteY23" fmla="*/ 2123767 h 2180733"/>
                <a:gd name="connsiteX24" fmla="*/ 2012191 w 2262914"/>
                <a:gd name="connsiteY24" fmla="*/ 2094271 h 2180733"/>
                <a:gd name="connsiteX25" fmla="*/ 2071185 w 2262914"/>
                <a:gd name="connsiteY25" fmla="*/ 2050026 h 2180733"/>
                <a:gd name="connsiteX26" fmla="*/ 2174423 w 2262914"/>
                <a:gd name="connsiteY26" fmla="*/ 1976284 h 2180733"/>
                <a:gd name="connsiteX27" fmla="*/ 2203920 w 2262914"/>
                <a:gd name="connsiteY27" fmla="*/ 1887793 h 2180733"/>
                <a:gd name="connsiteX28" fmla="*/ 2262914 w 2262914"/>
                <a:gd name="connsiteY28" fmla="*/ 1784555 h 2180733"/>
                <a:gd name="connsiteX29" fmla="*/ 2248165 w 2262914"/>
                <a:gd name="connsiteY29" fmla="*/ 1622322 h 2180733"/>
                <a:gd name="connsiteX30" fmla="*/ 2233417 w 2262914"/>
                <a:gd name="connsiteY30" fmla="*/ 1578077 h 2180733"/>
                <a:gd name="connsiteX31" fmla="*/ 2174423 w 2262914"/>
                <a:gd name="connsiteY31" fmla="*/ 1430593 h 2180733"/>
                <a:gd name="connsiteX32" fmla="*/ 2144927 w 2262914"/>
                <a:gd name="connsiteY32" fmla="*/ 1312606 h 2180733"/>
                <a:gd name="connsiteX33" fmla="*/ 2056436 w 2262914"/>
                <a:gd name="connsiteY33" fmla="*/ 1209367 h 2180733"/>
                <a:gd name="connsiteX34" fmla="*/ 2026939 w 2262914"/>
                <a:gd name="connsiteY34" fmla="*/ 1150374 h 2180733"/>
                <a:gd name="connsiteX35" fmla="*/ 1997443 w 2262914"/>
                <a:gd name="connsiteY35" fmla="*/ 1106129 h 2180733"/>
                <a:gd name="connsiteX36" fmla="*/ 1982694 w 2262914"/>
                <a:gd name="connsiteY36" fmla="*/ 1047135 h 2180733"/>
                <a:gd name="connsiteX37" fmla="*/ 1953197 w 2262914"/>
                <a:gd name="connsiteY37" fmla="*/ 1002890 h 2180733"/>
                <a:gd name="connsiteX38" fmla="*/ 1908952 w 2262914"/>
                <a:gd name="connsiteY38" fmla="*/ 943897 h 2180733"/>
                <a:gd name="connsiteX39" fmla="*/ 1879456 w 2262914"/>
                <a:gd name="connsiteY39" fmla="*/ 899651 h 2180733"/>
                <a:gd name="connsiteX40" fmla="*/ 1820462 w 2262914"/>
                <a:gd name="connsiteY40" fmla="*/ 855406 h 2180733"/>
                <a:gd name="connsiteX41" fmla="*/ 1790965 w 2262914"/>
                <a:gd name="connsiteY41" fmla="*/ 796413 h 2180733"/>
                <a:gd name="connsiteX42" fmla="*/ 1717223 w 2262914"/>
                <a:gd name="connsiteY42" fmla="*/ 693174 h 2180733"/>
                <a:gd name="connsiteX43" fmla="*/ 1658230 w 2262914"/>
                <a:gd name="connsiteY43" fmla="*/ 634180 h 2180733"/>
                <a:gd name="connsiteX44" fmla="*/ 1599236 w 2262914"/>
                <a:gd name="connsiteY44" fmla="*/ 560438 h 2180733"/>
                <a:gd name="connsiteX45" fmla="*/ 1569739 w 2262914"/>
                <a:gd name="connsiteY45" fmla="*/ 501445 h 2180733"/>
                <a:gd name="connsiteX46" fmla="*/ 1525494 w 2262914"/>
                <a:gd name="connsiteY46" fmla="*/ 471948 h 2180733"/>
                <a:gd name="connsiteX47" fmla="*/ 1348514 w 2262914"/>
                <a:gd name="connsiteY47" fmla="*/ 324464 h 2180733"/>
                <a:gd name="connsiteX48" fmla="*/ 1245275 w 2262914"/>
                <a:gd name="connsiteY48" fmla="*/ 235974 h 2180733"/>
                <a:gd name="connsiteX49" fmla="*/ 1156785 w 2262914"/>
                <a:gd name="connsiteY49" fmla="*/ 176980 h 2180733"/>
                <a:gd name="connsiteX50" fmla="*/ 876565 w 2262914"/>
                <a:gd name="connsiteY50" fmla="*/ 147484 h 2180733"/>
                <a:gd name="connsiteX51" fmla="*/ 773327 w 2262914"/>
                <a:gd name="connsiteY51" fmla="*/ 103238 h 2180733"/>
                <a:gd name="connsiteX52" fmla="*/ 684836 w 2262914"/>
                <a:gd name="connsiteY52" fmla="*/ 44245 h 2180733"/>
                <a:gd name="connsiteX53" fmla="*/ 581597 w 2262914"/>
                <a:gd name="connsiteY53" fmla="*/ 0 h 2180733"/>
                <a:gd name="connsiteX54" fmla="*/ 419365 w 2262914"/>
                <a:gd name="connsiteY54" fmla="*/ 14748 h 2180733"/>
                <a:gd name="connsiteX55" fmla="*/ 375120 w 2262914"/>
                <a:gd name="connsiteY55" fmla="*/ 44245 h 2180733"/>
                <a:gd name="connsiteX56" fmla="*/ 330875 w 2262914"/>
                <a:gd name="connsiteY56" fmla="*/ 58993 h 2180733"/>
                <a:gd name="connsiteX57" fmla="*/ 242385 w 2262914"/>
                <a:gd name="connsiteY57" fmla="*/ 103238 h 2180733"/>
                <a:gd name="connsiteX58" fmla="*/ 198139 w 2262914"/>
                <a:gd name="connsiteY58" fmla="*/ 58993 h 2180733"/>
                <a:gd name="connsiteX59" fmla="*/ 109649 w 2262914"/>
                <a:gd name="connsiteY59" fmla="*/ 0 h 2180733"/>
                <a:gd name="connsiteX60" fmla="*/ 6410 w 2262914"/>
                <a:gd name="connsiteY60" fmla="*/ 44245 h 2180733"/>
                <a:gd name="connsiteX61" fmla="*/ 21159 w 2262914"/>
                <a:gd name="connsiteY61" fmla="*/ 103238 h 2180733"/>
                <a:gd name="connsiteX62" fmla="*/ 35907 w 2262914"/>
                <a:gd name="connsiteY62" fmla="*/ 88490 h 21807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2262914" h="2180733">
                  <a:moveTo>
                    <a:pt x="35907" y="88490"/>
                  </a:moveTo>
                  <a:cubicBezTo>
                    <a:pt x="43281" y="130277"/>
                    <a:pt x="44782" y="267347"/>
                    <a:pt x="65404" y="353961"/>
                  </a:cubicBezTo>
                  <a:cubicBezTo>
                    <a:pt x="70235" y="374251"/>
                    <a:pt x="98080" y="380852"/>
                    <a:pt x="109649" y="398206"/>
                  </a:cubicBezTo>
                  <a:cubicBezTo>
                    <a:pt x="177214" y="499554"/>
                    <a:pt x="40738" y="379706"/>
                    <a:pt x="183391" y="486697"/>
                  </a:cubicBezTo>
                  <a:cubicBezTo>
                    <a:pt x="218752" y="592781"/>
                    <a:pt x="175850" y="460304"/>
                    <a:pt x="212888" y="589935"/>
                  </a:cubicBezTo>
                  <a:cubicBezTo>
                    <a:pt x="250345" y="721031"/>
                    <a:pt x="197141" y="497452"/>
                    <a:pt x="257133" y="737419"/>
                  </a:cubicBezTo>
                  <a:cubicBezTo>
                    <a:pt x="277874" y="820382"/>
                    <a:pt x="287274" y="911841"/>
                    <a:pt x="330875" y="988142"/>
                  </a:cubicBezTo>
                  <a:cubicBezTo>
                    <a:pt x="349925" y="1021479"/>
                    <a:pt x="380036" y="1047135"/>
                    <a:pt x="404617" y="1076632"/>
                  </a:cubicBezTo>
                  <a:cubicBezTo>
                    <a:pt x="453690" y="1199314"/>
                    <a:pt x="405680" y="1107368"/>
                    <a:pt x="493107" y="1209367"/>
                  </a:cubicBezTo>
                  <a:cubicBezTo>
                    <a:pt x="534079" y="1257168"/>
                    <a:pt x="582939" y="1300540"/>
                    <a:pt x="611094" y="1356851"/>
                  </a:cubicBezTo>
                  <a:cubicBezTo>
                    <a:pt x="620926" y="1376516"/>
                    <a:pt x="626283" y="1399152"/>
                    <a:pt x="640591" y="1415845"/>
                  </a:cubicBezTo>
                  <a:cubicBezTo>
                    <a:pt x="656588" y="1434508"/>
                    <a:pt x="681086" y="1443903"/>
                    <a:pt x="699585" y="1460090"/>
                  </a:cubicBezTo>
                  <a:cubicBezTo>
                    <a:pt x="720514" y="1478403"/>
                    <a:pt x="735948" y="1502920"/>
                    <a:pt x="758578" y="1519084"/>
                  </a:cubicBezTo>
                  <a:cubicBezTo>
                    <a:pt x="769971" y="1527222"/>
                    <a:pt x="855648" y="1547038"/>
                    <a:pt x="861817" y="1548580"/>
                  </a:cubicBezTo>
                  <a:cubicBezTo>
                    <a:pt x="896230" y="1582993"/>
                    <a:pt x="926122" y="1622618"/>
                    <a:pt x="965056" y="1651819"/>
                  </a:cubicBezTo>
                  <a:cubicBezTo>
                    <a:pt x="984720" y="1666567"/>
                    <a:pt x="1003912" y="1681968"/>
                    <a:pt x="1024049" y="1696064"/>
                  </a:cubicBezTo>
                  <a:cubicBezTo>
                    <a:pt x="1053091" y="1716394"/>
                    <a:pt x="1084857" y="1732912"/>
                    <a:pt x="1112539" y="1755058"/>
                  </a:cubicBezTo>
                  <a:cubicBezTo>
                    <a:pt x="1183324" y="1811686"/>
                    <a:pt x="1246498" y="1877648"/>
                    <a:pt x="1319017" y="1932038"/>
                  </a:cubicBezTo>
                  <a:cubicBezTo>
                    <a:pt x="1362493" y="1964645"/>
                    <a:pt x="1434221" y="2029434"/>
                    <a:pt x="1495997" y="2050026"/>
                  </a:cubicBezTo>
                  <a:cubicBezTo>
                    <a:pt x="1534456" y="2062846"/>
                    <a:pt x="1613985" y="2079522"/>
                    <a:pt x="1613985" y="2079522"/>
                  </a:cubicBezTo>
                  <a:cubicBezTo>
                    <a:pt x="1725065" y="2153576"/>
                    <a:pt x="1583892" y="2066625"/>
                    <a:pt x="1717223" y="2123767"/>
                  </a:cubicBezTo>
                  <a:cubicBezTo>
                    <a:pt x="1850144" y="2180733"/>
                    <a:pt x="1648177" y="2130605"/>
                    <a:pt x="1835210" y="2168013"/>
                  </a:cubicBezTo>
                  <a:cubicBezTo>
                    <a:pt x="1859791" y="2163097"/>
                    <a:pt x="1885481" y="2162066"/>
                    <a:pt x="1908952" y="2153264"/>
                  </a:cubicBezTo>
                  <a:cubicBezTo>
                    <a:pt x="1925549" y="2147040"/>
                    <a:pt x="1937807" y="2132561"/>
                    <a:pt x="1953197" y="2123767"/>
                  </a:cubicBezTo>
                  <a:cubicBezTo>
                    <a:pt x="1972286" y="2112859"/>
                    <a:pt x="1993547" y="2105923"/>
                    <a:pt x="2012191" y="2094271"/>
                  </a:cubicBezTo>
                  <a:cubicBezTo>
                    <a:pt x="2033036" y="2081243"/>
                    <a:pt x="2051183" y="2064313"/>
                    <a:pt x="2071185" y="2050026"/>
                  </a:cubicBezTo>
                  <a:cubicBezTo>
                    <a:pt x="2222115" y="1942219"/>
                    <a:pt x="1981667" y="2120852"/>
                    <a:pt x="2174423" y="1976284"/>
                  </a:cubicBezTo>
                  <a:cubicBezTo>
                    <a:pt x="2184255" y="1946787"/>
                    <a:pt x="2190015" y="1915603"/>
                    <a:pt x="2203920" y="1887793"/>
                  </a:cubicBezTo>
                  <a:cubicBezTo>
                    <a:pt x="2241344" y="1812946"/>
                    <a:pt x="2221222" y="1847093"/>
                    <a:pt x="2262914" y="1784555"/>
                  </a:cubicBezTo>
                  <a:cubicBezTo>
                    <a:pt x="2257998" y="1730477"/>
                    <a:pt x="2255844" y="1676077"/>
                    <a:pt x="2248165" y="1622322"/>
                  </a:cubicBezTo>
                  <a:cubicBezTo>
                    <a:pt x="2245966" y="1606932"/>
                    <a:pt x="2238998" y="1592587"/>
                    <a:pt x="2233417" y="1578077"/>
                  </a:cubicBezTo>
                  <a:cubicBezTo>
                    <a:pt x="2214410" y="1528658"/>
                    <a:pt x="2187265" y="1481961"/>
                    <a:pt x="2174423" y="1430593"/>
                  </a:cubicBezTo>
                  <a:cubicBezTo>
                    <a:pt x="2164591" y="1391264"/>
                    <a:pt x="2158781" y="1350705"/>
                    <a:pt x="2144927" y="1312606"/>
                  </a:cubicBezTo>
                  <a:cubicBezTo>
                    <a:pt x="2128916" y="1268575"/>
                    <a:pt x="2082602" y="1244255"/>
                    <a:pt x="2056436" y="1209367"/>
                  </a:cubicBezTo>
                  <a:cubicBezTo>
                    <a:pt x="2043245" y="1191779"/>
                    <a:pt x="2037847" y="1169463"/>
                    <a:pt x="2026939" y="1150374"/>
                  </a:cubicBezTo>
                  <a:cubicBezTo>
                    <a:pt x="2018145" y="1134984"/>
                    <a:pt x="2007275" y="1120877"/>
                    <a:pt x="1997443" y="1106129"/>
                  </a:cubicBezTo>
                  <a:cubicBezTo>
                    <a:pt x="1992527" y="1086464"/>
                    <a:pt x="1990679" y="1065766"/>
                    <a:pt x="1982694" y="1047135"/>
                  </a:cubicBezTo>
                  <a:cubicBezTo>
                    <a:pt x="1975712" y="1030843"/>
                    <a:pt x="1963500" y="1017314"/>
                    <a:pt x="1953197" y="1002890"/>
                  </a:cubicBezTo>
                  <a:cubicBezTo>
                    <a:pt x="1938910" y="982888"/>
                    <a:pt x="1923239" y="963899"/>
                    <a:pt x="1908952" y="943897"/>
                  </a:cubicBezTo>
                  <a:cubicBezTo>
                    <a:pt x="1898649" y="929473"/>
                    <a:pt x="1891990" y="912185"/>
                    <a:pt x="1879456" y="899651"/>
                  </a:cubicBezTo>
                  <a:cubicBezTo>
                    <a:pt x="1862075" y="882270"/>
                    <a:pt x="1840127" y="870154"/>
                    <a:pt x="1820462" y="855406"/>
                  </a:cubicBezTo>
                  <a:cubicBezTo>
                    <a:pt x="1810630" y="835742"/>
                    <a:pt x="1801873" y="815502"/>
                    <a:pt x="1790965" y="796413"/>
                  </a:cubicBezTo>
                  <a:cubicBezTo>
                    <a:pt x="1778007" y="773737"/>
                    <a:pt x="1730261" y="708074"/>
                    <a:pt x="1717223" y="693174"/>
                  </a:cubicBezTo>
                  <a:cubicBezTo>
                    <a:pt x="1698910" y="672245"/>
                    <a:pt x="1676706" y="654965"/>
                    <a:pt x="1658230" y="634180"/>
                  </a:cubicBezTo>
                  <a:cubicBezTo>
                    <a:pt x="1637317" y="610652"/>
                    <a:pt x="1616697" y="586630"/>
                    <a:pt x="1599236" y="560438"/>
                  </a:cubicBezTo>
                  <a:cubicBezTo>
                    <a:pt x="1587041" y="542145"/>
                    <a:pt x="1583814" y="518335"/>
                    <a:pt x="1569739" y="501445"/>
                  </a:cubicBezTo>
                  <a:cubicBezTo>
                    <a:pt x="1558391" y="487828"/>
                    <a:pt x="1538610" y="483871"/>
                    <a:pt x="1525494" y="471948"/>
                  </a:cubicBezTo>
                  <a:cubicBezTo>
                    <a:pt x="1228197" y="201678"/>
                    <a:pt x="1521987" y="432885"/>
                    <a:pt x="1348514" y="324464"/>
                  </a:cubicBezTo>
                  <a:cubicBezTo>
                    <a:pt x="1229113" y="249838"/>
                    <a:pt x="1344000" y="312761"/>
                    <a:pt x="1245275" y="235974"/>
                  </a:cubicBezTo>
                  <a:cubicBezTo>
                    <a:pt x="1217292" y="214209"/>
                    <a:pt x="1191177" y="185578"/>
                    <a:pt x="1156785" y="176980"/>
                  </a:cubicBezTo>
                  <a:cubicBezTo>
                    <a:pt x="1026092" y="144308"/>
                    <a:pt x="1118016" y="163580"/>
                    <a:pt x="876565" y="147484"/>
                  </a:cubicBezTo>
                  <a:cubicBezTo>
                    <a:pt x="715526" y="40123"/>
                    <a:pt x="963789" y="198469"/>
                    <a:pt x="773327" y="103238"/>
                  </a:cubicBezTo>
                  <a:cubicBezTo>
                    <a:pt x="741619" y="87384"/>
                    <a:pt x="716544" y="60099"/>
                    <a:pt x="684836" y="44245"/>
                  </a:cubicBezTo>
                  <a:cubicBezTo>
                    <a:pt x="611938" y="7795"/>
                    <a:pt x="646700" y="21700"/>
                    <a:pt x="581597" y="0"/>
                  </a:cubicBezTo>
                  <a:cubicBezTo>
                    <a:pt x="527520" y="4916"/>
                    <a:pt x="472460" y="3371"/>
                    <a:pt x="419365" y="14748"/>
                  </a:cubicBezTo>
                  <a:cubicBezTo>
                    <a:pt x="402033" y="18462"/>
                    <a:pt x="390974" y="36318"/>
                    <a:pt x="375120" y="44245"/>
                  </a:cubicBezTo>
                  <a:cubicBezTo>
                    <a:pt x="361215" y="51197"/>
                    <a:pt x="345623" y="54077"/>
                    <a:pt x="330875" y="58993"/>
                  </a:cubicBezTo>
                  <a:cubicBezTo>
                    <a:pt x="320108" y="66171"/>
                    <a:pt x="262739" y="110023"/>
                    <a:pt x="242385" y="103238"/>
                  </a:cubicBezTo>
                  <a:cubicBezTo>
                    <a:pt x="222598" y="96642"/>
                    <a:pt x="214603" y="71798"/>
                    <a:pt x="198139" y="58993"/>
                  </a:cubicBezTo>
                  <a:cubicBezTo>
                    <a:pt x="170156" y="37229"/>
                    <a:pt x="109649" y="0"/>
                    <a:pt x="109649" y="0"/>
                  </a:cubicBezTo>
                  <a:cubicBezTo>
                    <a:pt x="92753" y="4224"/>
                    <a:pt x="15669" y="16467"/>
                    <a:pt x="6410" y="44245"/>
                  </a:cubicBezTo>
                  <a:cubicBezTo>
                    <a:pt x="0" y="63474"/>
                    <a:pt x="13631" y="84418"/>
                    <a:pt x="21159" y="103238"/>
                  </a:cubicBezTo>
                  <a:cubicBezTo>
                    <a:pt x="23741" y="109693"/>
                    <a:pt x="28533" y="46703"/>
                    <a:pt x="35907" y="88490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571604" y="371475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2313692" y="442913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3028072" y="514351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6" name="Connecteur droit 15"/>
            <p:cNvCxnSpPr>
              <a:stCxn id="9" idx="6"/>
              <a:endCxn id="11" idx="0"/>
            </p:cNvCxnSpPr>
            <p:nvPr/>
          </p:nvCxnSpPr>
          <p:spPr>
            <a:xfrm>
              <a:off x="2115400" y="3871023"/>
              <a:ext cx="470190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cteur droit 17"/>
            <p:cNvCxnSpPr>
              <a:stCxn id="11" idx="6"/>
              <a:endCxn id="12" idx="0"/>
            </p:cNvCxnSpPr>
            <p:nvPr/>
          </p:nvCxnSpPr>
          <p:spPr>
            <a:xfrm>
              <a:off x="2857488" y="4585403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" name="Groupe 25"/>
          <p:cNvGrpSpPr/>
          <p:nvPr/>
        </p:nvGrpSpPr>
        <p:grpSpPr>
          <a:xfrm>
            <a:off x="5715008" y="3687963"/>
            <a:ext cx="1901118" cy="1026921"/>
            <a:chOff x="5715008" y="3687963"/>
            <a:chExt cx="1901118" cy="1026921"/>
          </a:xfrm>
        </p:grpSpPr>
        <p:sp>
          <p:nvSpPr>
            <p:cNvPr id="19" name="Ellipse 18"/>
            <p:cNvSpPr/>
            <p:nvPr/>
          </p:nvSpPr>
          <p:spPr>
            <a:xfrm>
              <a:off x="5715008" y="440234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0" name="Ellipse 19"/>
            <p:cNvSpPr/>
            <p:nvPr/>
          </p:nvSpPr>
          <p:spPr>
            <a:xfrm>
              <a:off x="6357950" y="368796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7072330" y="440234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Connecteur droit 21"/>
            <p:cNvCxnSpPr>
              <a:stCxn id="19" idx="0"/>
              <a:endCxn id="20" idx="2"/>
            </p:cNvCxnSpPr>
            <p:nvPr/>
          </p:nvCxnSpPr>
          <p:spPr>
            <a:xfrm rot="5400000" flipH="1" flipV="1">
              <a:off x="5893374" y="3937767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20" idx="6"/>
              <a:endCxn id="21" idx="0"/>
            </p:cNvCxnSpPr>
            <p:nvPr/>
          </p:nvCxnSpPr>
          <p:spPr>
            <a:xfrm>
              <a:off x="6901746" y="3844234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Flèche droite 23"/>
          <p:cNvSpPr/>
          <p:nvPr/>
        </p:nvSpPr>
        <p:spPr>
          <a:xfrm>
            <a:off x="4071934" y="392906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Exemples)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192880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Insérons la séquence : </a:t>
            </a:r>
            <a:r>
              <a:rPr lang="fr-FR" dirty="0" smtClean="0"/>
              <a:t>A, B, X, L, M, C, D, E, H, R, F</a:t>
            </a:r>
            <a:r>
              <a:rPr lang="fr-FR" b="1" dirty="0" smtClean="0"/>
              <a:t> dans un arbre AVL.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17859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i="1" dirty="0" smtClean="0"/>
              <a:t>Insertion L, M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34" name="Groupe 33"/>
          <p:cNvGrpSpPr/>
          <p:nvPr/>
        </p:nvGrpSpPr>
        <p:grpSpPr>
          <a:xfrm>
            <a:off x="728201" y="3415604"/>
            <a:ext cx="2408882" cy="3040350"/>
            <a:chOff x="728201" y="3415604"/>
            <a:chExt cx="2408882" cy="3040350"/>
          </a:xfrm>
        </p:grpSpPr>
        <p:sp>
          <p:nvSpPr>
            <p:cNvPr id="22" name="Forme libre 21"/>
            <p:cNvSpPr/>
            <p:nvPr/>
          </p:nvSpPr>
          <p:spPr>
            <a:xfrm>
              <a:off x="1339463" y="3802626"/>
              <a:ext cx="1797620" cy="2653328"/>
            </a:xfrm>
            <a:custGeom>
              <a:avLst/>
              <a:gdLst>
                <a:gd name="connsiteX0" fmla="*/ 976034 w 1797620"/>
                <a:gd name="connsiteY0" fmla="*/ 2458 h 2653328"/>
                <a:gd name="connsiteX1" fmla="*/ 931789 w 1797620"/>
                <a:gd name="connsiteY1" fmla="*/ 31955 h 2653328"/>
                <a:gd name="connsiteX2" fmla="*/ 754808 w 1797620"/>
                <a:gd name="connsiteY2" fmla="*/ 267929 h 2653328"/>
                <a:gd name="connsiteX3" fmla="*/ 607324 w 1797620"/>
                <a:gd name="connsiteY3" fmla="*/ 430161 h 2653328"/>
                <a:gd name="connsiteX4" fmla="*/ 563079 w 1797620"/>
                <a:gd name="connsiteY4" fmla="*/ 489155 h 2653328"/>
                <a:gd name="connsiteX5" fmla="*/ 489337 w 1797620"/>
                <a:gd name="connsiteY5" fmla="*/ 518651 h 2653328"/>
                <a:gd name="connsiteX6" fmla="*/ 445092 w 1797620"/>
                <a:gd name="connsiteY6" fmla="*/ 548148 h 2653328"/>
                <a:gd name="connsiteX7" fmla="*/ 400847 w 1797620"/>
                <a:gd name="connsiteY7" fmla="*/ 562897 h 2653328"/>
                <a:gd name="connsiteX8" fmla="*/ 312356 w 1797620"/>
                <a:gd name="connsiteY8" fmla="*/ 621890 h 2653328"/>
                <a:gd name="connsiteX9" fmla="*/ 238614 w 1797620"/>
                <a:gd name="connsiteY9" fmla="*/ 725129 h 2653328"/>
                <a:gd name="connsiteX10" fmla="*/ 223866 w 1797620"/>
                <a:gd name="connsiteY10" fmla="*/ 769374 h 2653328"/>
                <a:gd name="connsiteX11" fmla="*/ 194369 w 1797620"/>
                <a:gd name="connsiteY11" fmla="*/ 828368 h 2653328"/>
                <a:gd name="connsiteX12" fmla="*/ 150124 w 1797620"/>
                <a:gd name="connsiteY12" fmla="*/ 931606 h 2653328"/>
                <a:gd name="connsiteX13" fmla="*/ 105879 w 1797620"/>
                <a:gd name="connsiteY13" fmla="*/ 1079090 h 2653328"/>
                <a:gd name="connsiteX14" fmla="*/ 91131 w 1797620"/>
                <a:gd name="connsiteY14" fmla="*/ 1123335 h 2653328"/>
                <a:gd name="connsiteX15" fmla="*/ 61634 w 1797620"/>
                <a:gd name="connsiteY15" fmla="*/ 1270819 h 2653328"/>
                <a:gd name="connsiteX16" fmla="*/ 32137 w 1797620"/>
                <a:gd name="connsiteY16" fmla="*/ 1329813 h 2653328"/>
                <a:gd name="connsiteX17" fmla="*/ 32137 w 1797620"/>
                <a:gd name="connsiteY17" fmla="*/ 1698522 h 2653328"/>
                <a:gd name="connsiteX18" fmla="*/ 46885 w 1797620"/>
                <a:gd name="connsiteY18" fmla="*/ 1757516 h 2653328"/>
                <a:gd name="connsiteX19" fmla="*/ 76382 w 1797620"/>
                <a:gd name="connsiteY19" fmla="*/ 1801761 h 2653328"/>
                <a:gd name="connsiteX20" fmla="*/ 105879 w 1797620"/>
                <a:gd name="connsiteY20" fmla="*/ 1875503 h 2653328"/>
                <a:gd name="connsiteX21" fmla="*/ 179621 w 1797620"/>
                <a:gd name="connsiteY21" fmla="*/ 1963993 h 2653328"/>
                <a:gd name="connsiteX22" fmla="*/ 209118 w 1797620"/>
                <a:gd name="connsiteY22" fmla="*/ 2022987 h 2653328"/>
                <a:gd name="connsiteX23" fmla="*/ 268111 w 1797620"/>
                <a:gd name="connsiteY23" fmla="*/ 2067232 h 2653328"/>
                <a:gd name="connsiteX24" fmla="*/ 386098 w 1797620"/>
                <a:gd name="connsiteY24" fmla="*/ 2214716 h 2653328"/>
                <a:gd name="connsiteX25" fmla="*/ 445092 w 1797620"/>
                <a:gd name="connsiteY25" fmla="*/ 2288458 h 2653328"/>
                <a:gd name="connsiteX26" fmla="*/ 592576 w 1797620"/>
                <a:gd name="connsiteY26" fmla="*/ 2391697 h 2653328"/>
                <a:gd name="connsiteX27" fmla="*/ 666318 w 1797620"/>
                <a:gd name="connsiteY27" fmla="*/ 2421193 h 2653328"/>
                <a:gd name="connsiteX28" fmla="*/ 710563 w 1797620"/>
                <a:gd name="connsiteY28" fmla="*/ 2465439 h 2653328"/>
                <a:gd name="connsiteX29" fmla="*/ 872795 w 1797620"/>
                <a:gd name="connsiteY29" fmla="*/ 2553929 h 2653328"/>
                <a:gd name="connsiteX30" fmla="*/ 961285 w 1797620"/>
                <a:gd name="connsiteY30" fmla="*/ 2568677 h 2653328"/>
                <a:gd name="connsiteX31" fmla="*/ 1005531 w 1797620"/>
                <a:gd name="connsiteY31" fmla="*/ 2598174 h 2653328"/>
                <a:gd name="connsiteX32" fmla="*/ 1123518 w 1797620"/>
                <a:gd name="connsiteY32" fmla="*/ 2627671 h 2653328"/>
                <a:gd name="connsiteX33" fmla="*/ 1300498 w 1797620"/>
                <a:gd name="connsiteY33" fmla="*/ 2583426 h 2653328"/>
                <a:gd name="connsiteX34" fmla="*/ 1388989 w 1797620"/>
                <a:gd name="connsiteY34" fmla="*/ 2539180 h 2653328"/>
                <a:gd name="connsiteX35" fmla="*/ 1521724 w 1797620"/>
                <a:gd name="connsiteY35" fmla="*/ 2450690 h 2653328"/>
                <a:gd name="connsiteX36" fmla="*/ 1580718 w 1797620"/>
                <a:gd name="connsiteY36" fmla="*/ 2421193 h 2653328"/>
                <a:gd name="connsiteX37" fmla="*/ 1610214 w 1797620"/>
                <a:gd name="connsiteY37" fmla="*/ 2376948 h 2653328"/>
                <a:gd name="connsiteX38" fmla="*/ 1654460 w 1797620"/>
                <a:gd name="connsiteY38" fmla="*/ 2332703 h 2653328"/>
                <a:gd name="connsiteX39" fmla="*/ 1669208 w 1797620"/>
                <a:gd name="connsiteY39" fmla="*/ 2214716 h 2653328"/>
                <a:gd name="connsiteX40" fmla="*/ 1698705 w 1797620"/>
                <a:gd name="connsiteY40" fmla="*/ 2111477 h 2653328"/>
                <a:gd name="connsiteX41" fmla="*/ 1728202 w 1797620"/>
                <a:gd name="connsiteY41" fmla="*/ 1846006 h 2653328"/>
                <a:gd name="connsiteX42" fmla="*/ 1742950 w 1797620"/>
                <a:gd name="connsiteY42" fmla="*/ 1728019 h 2653328"/>
                <a:gd name="connsiteX43" fmla="*/ 1772447 w 1797620"/>
                <a:gd name="connsiteY43" fmla="*/ 1639529 h 2653328"/>
                <a:gd name="connsiteX44" fmla="*/ 1772447 w 1797620"/>
                <a:gd name="connsiteY44" fmla="*/ 1211826 h 2653328"/>
                <a:gd name="connsiteX45" fmla="*/ 1757698 w 1797620"/>
                <a:gd name="connsiteY45" fmla="*/ 1152832 h 2653328"/>
                <a:gd name="connsiteX46" fmla="*/ 1742950 w 1797620"/>
                <a:gd name="connsiteY46" fmla="*/ 1079090 h 2653328"/>
                <a:gd name="connsiteX47" fmla="*/ 1728202 w 1797620"/>
                <a:gd name="connsiteY47" fmla="*/ 975851 h 2653328"/>
                <a:gd name="connsiteX48" fmla="*/ 1698705 w 1797620"/>
                <a:gd name="connsiteY48" fmla="*/ 887361 h 2653328"/>
                <a:gd name="connsiteX49" fmla="*/ 1683956 w 1797620"/>
                <a:gd name="connsiteY49" fmla="*/ 828368 h 2653328"/>
                <a:gd name="connsiteX50" fmla="*/ 1654460 w 1797620"/>
                <a:gd name="connsiteY50" fmla="*/ 636639 h 2653328"/>
                <a:gd name="connsiteX51" fmla="*/ 1639711 w 1797620"/>
                <a:gd name="connsiteY51" fmla="*/ 562897 h 2653328"/>
                <a:gd name="connsiteX52" fmla="*/ 1610214 w 1797620"/>
                <a:gd name="connsiteY52" fmla="*/ 518651 h 2653328"/>
                <a:gd name="connsiteX53" fmla="*/ 1595466 w 1797620"/>
                <a:gd name="connsiteY53" fmla="*/ 459658 h 2653328"/>
                <a:gd name="connsiteX54" fmla="*/ 1536472 w 1797620"/>
                <a:gd name="connsiteY54" fmla="*/ 356419 h 2653328"/>
                <a:gd name="connsiteX55" fmla="*/ 1492227 w 1797620"/>
                <a:gd name="connsiteY55" fmla="*/ 312174 h 2653328"/>
                <a:gd name="connsiteX56" fmla="*/ 1462731 w 1797620"/>
                <a:gd name="connsiteY56" fmla="*/ 267929 h 2653328"/>
                <a:gd name="connsiteX57" fmla="*/ 1374240 w 1797620"/>
                <a:gd name="connsiteY57" fmla="*/ 179439 h 2653328"/>
                <a:gd name="connsiteX58" fmla="*/ 1329995 w 1797620"/>
                <a:gd name="connsiteY58" fmla="*/ 135193 h 2653328"/>
                <a:gd name="connsiteX59" fmla="*/ 1285750 w 1797620"/>
                <a:gd name="connsiteY59" fmla="*/ 120445 h 2653328"/>
                <a:gd name="connsiteX60" fmla="*/ 1241505 w 1797620"/>
                <a:gd name="connsiteY60" fmla="*/ 90948 h 2653328"/>
                <a:gd name="connsiteX61" fmla="*/ 1094021 w 1797620"/>
                <a:gd name="connsiteY61" fmla="*/ 61451 h 2653328"/>
                <a:gd name="connsiteX62" fmla="*/ 976034 w 1797620"/>
                <a:gd name="connsiteY62" fmla="*/ 46703 h 2653328"/>
                <a:gd name="connsiteX63" fmla="*/ 976034 w 1797620"/>
                <a:gd name="connsiteY63" fmla="*/ 2458 h 26533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1797620" h="2653328">
                  <a:moveTo>
                    <a:pt x="976034" y="2458"/>
                  </a:moveTo>
                  <a:cubicBezTo>
                    <a:pt x="968660" y="0"/>
                    <a:pt x="943766" y="18889"/>
                    <a:pt x="931789" y="31955"/>
                  </a:cubicBezTo>
                  <a:cubicBezTo>
                    <a:pt x="768954" y="209593"/>
                    <a:pt x="861508" y="125664"/>
                    <a:pt x="754808" y="267929"/>
                  </a:cubicBezTo>
                  <a:cubicBezTo>
                    <a:pt x="653381" y="403164"/>
                    <a:pt x="713133" y="311125"/>
                    <a:pt x="607324" y="430161"/>
                  </a:cubicBezTo>
                  <a:cubicBezTo>
                    <a:pt x="590993" y="448533"/>
                    <a:pt x="582744" y="474407"/>
                    <a:pt x="563079" y="489155"/>
                  </a:cubicBezTo>
                  <a:cubicBezTo>
                    <a:pt x="541900" y="505039"/>
                    <a:pt x="513016" y="506812"/>
                    <a:pt x="489337" y="518651"/>
                  </a:cubicBezTo>
                  <a:cubicBezTo>
                    <a:pt x="473483" y="526578"/>
                    <a:pt x="460946" y="540221"/>
                    <a:pt x="445092" y="548148"/>
                  </a:cubicBezTo>
                  <a:cubicBezTo>
                    <a:pt x="431187" y="555101"/>
                    <a:pt x="414437" y="555347"/>
                    <a:pt x="400847" y="562897"/>
                  </a:cubicBezTo>
                  <a:cubicBezTo>
                    <a:pt x="369857" y="580113"/>
                    <a:pt x="312356" y="621890"/>
                    <a:pt x="312356" y="621890"/>
                  </a:cubicBezTo>
                  <a:cubicBezTo>
                    <a:pt x="302339" y="635247"/>
                    <a:pt x="249395" y="703567"/>
                    <a:pt x="238614" y="725129"/>
                  </a:cubicBezTo>
                  <a:cubicBezTo>
                    <a:pt x="231662" y="739034"/>
                    <a:pt x="229990" y="755085"/>
                    <a:pt x="223866" y="769374"/>
                  </a:cubicBezTo>
                  <a:cubicBezTo>
                    <a:pt x="215205" y="789582"/>
                    <a:pt x="203030" y="808160"/>
                    <a:pt x="194369" y="828368"/>
                  </a:cubicBezTo>
                  <a:cubicBezTo>
                    <a:pt x="129271" y="980264"/>
                    <a:pt x="247947" y="735963"/>
                    <a:pt x="150124" y="931606"/>
                  </a:cubicBezTo>
                  <a:cubicBezTo>
                    <a:pt x="127834" y="1020767"/>
                    <a:pt x="141787" y="971366"/>
                    <a:pt x="105879" y="1079090"/>
                  </a:cubicBezTo>
                  <a:cubicBezTo>
                    <a:pt x="100963" y="1093838"/>
                    <a:pt x="93687" y="1108000"/>
                    <a:pt x="91131" y="1123335"/>
                  </a:cubicBezTo>
                  <a:cubicBezTo>
                    <a:pt x="86034" y="1153915"/>
                    <a:pt x="74833" y="1235620"/>
                    <a:pt x="61634" y="1270819"/>
                  </a:cubicBezTo>
                  <a:cubicBezTo>
                    <a:pt x="53914" y="1291405"/>
                    <a:pt x="41969" y="1310148"/>
                    <a:pt x="32137" y="1329813"/>
                  </a:cubicBezTo>
                  <a:cubicBezTo>
                    <a:pt x="0" y="1490502"/>
                    <a:pt x="8608" y="1416166"/>
                    <a:pt x="32137" y="1698522"/>
                  </a:cubicBezTo>
                  <a:cubicBezTo>
                    <a:pt x="33820" y="1718722"/>
                    <a:pt x="38900" y="1738885"/>
                    <a:pt x="46885" y="1757516"/>
                  </a:cubicBezTo>
                  <a:cubicBezTo>
                    <a:pt x="53867" y="1773808"/>
                    <a:pt x="68455" y="1785907"/>
                    <a:pt x="76382" y="1801761"/>
                  </a:cubicBezTo>
                  <a:cubicBezTo>
                    <a:pt x="88222" y="1825440"/>
                    <a:pt x="94039" y="1851824"/>
                    <a:pt x="105879" y="1875503"/>
                  </a:cubicBezTo>
                  <a:cubicBezTo>
                    <a:pt x="144892" y="1953529"/>
                    <a:pt x="125259" y="1887886"/>
                    <a:pt x="179621" y="1963993"/>
                  </a:cubicBezTo>
                  <a:cubicBezTo>
                    <a:pt x="192400" y="1981884"/>
                    <a:pt x="194810" y="2006294"/>
                    <a:pt x="209118" y="2022987"/>
                  </a:cubicBezTo>
                  <a:cubicBezTo>
                    <a:pt x="225115" y="2041650"/>
                    <a:pt x="251439" y="2049170"/>
                    <a:pt x="268111" y="2067232"/>
                  </a:cubicBezTo>
                  <a:cubicBezTo>
                    <a:pt x="310814" y="2113493"/>
                    <a:pt x="346769" y="2165555"/>
                    <a:pt x="386098" y="2214716"/>
                  </a:cubicBezTo>
                  <a:cubicBezTo>
                    <a:pt x="405763" y="2239297"/>
                    <a:pt x="420511" y="2268794"/>
                    <a:pt x="445092" y="2288458"/>
                  </a:cubicBezTo>
                  <a:cubicBezTo>
                    <a:pt x="504341" y="2335856"/>
                    <a:pt x="525424" y="2358121"/>
                    <a:pt x="592576" y="2391697"/>
                  </a:cubicBezTo>
                  <a:cubicBezTo>
                    <a:pt x="616255" y="2403537"/>
                    <a:pt x="641737" y="2411361"/>
                    <a:pt x="666318" y="2421193"/>
                  </a:cubicBezTo>
                  <a:cubicBezTo>
                    <a:pt x="681066" y="2435942"/>
                    <a:pt x="694099" y="2452634"/>
                    <a:pt x="710563" y="2465439"/>
                  </a:cubicBezTo>
                  <a:cubicBezTo>
                    <a:pt x="760774" y="2504492"/>
                    <a:pt x="811175" y="2537124"/>
                    <a:pt x="872795" y="2553929"/>
                  </a:cubicBezTo>
                  <a:cubicBezTo>
                    <a:pt x="901645" y="2561797"/>
                    <a:pt x="931788" y="2563761"/>
                    <a:pt x="961285" y="2568677"/>
                  </a:cubicBezTo>
                  <a:cubicBezTo>
                    <a:pt x="976034" y="2578509"/>
                    <a:pt x="989677" y="2590247"/>
                    <a:pt x="1005531" y="2598174"/>
                  </a:cubicBezTo>
                  <a:cubicBezTo>
                    <a:pt x="1035763" y="2613290"/>
                    <a:pt x="1095474" y="2622062"/>
                    <a:pt x="1123518" y="2627671"/>
                  </a:cubicBezTo>
                  <a:cubicBezTo>
                    <a:pt x="1276122" y="2551367"/>
                    <a:pt x="1055844" y="2653328"/>
                    <a:pt x="1300498" y="2583426"/>
                  </a:cubicBezTo>
                  <a:cubicBezTo>
                    <a:pt x="1332208" y="2574366"/>
                    <a:pt x="1360037" y="2554972"/>
                    <a:pt x="1388989" y="2539180"/>
                  </a:cubicBezTo>
                  <a:cubicBezTo>
                    <a:pt x="1568936" y="2441027"/>
                    <a:pt x="1366803" y="2547516"/>
                    <a:pt x="1521724" y="2450690"/>
                  </a:cubicBezTo>
                  <a:cubicBezTo>
                    <a:pt x="1540368" y="2439038"/>
                    <a:pt x="1561053" y="2431025"/>
                    <a:pt x="1580718" y="2421193"/>
                  </a:cubicBezTo>
                  <a:cubicBezTo>
                    <a:pt x="1590550" y="2406445"/>
                    <a:pt x="1598867" y="2390565"/>
                    <a:pt x="1610214" y="2376948"/>
                  </a:cubicBezTo>
                  <a:cubicBezTo>
                    <a:pt x="1623567" y="2360925"/>
                    <a:pt x="1647332" y="2352305"/>
                    <a:pt x="1654460" y="2332703"/>
                  </a:cubicBezTo>
                  <a:cubicBezTo>
                    <a:pt x="1668005" y="2295454"/>
                    <a:pt x="1661435" y="2253581"/>
                    <a:pt x="1669208" y="2214716"/>
                  </a:cubicBezTo>
                  <a:cubicBezTo>
                    <a:pt x="1676227" y="2179621"/>
                    <a:pt x="1688873" y="2145890"/>
                    <a:pt x="1698705" y="2111477"/>
                  </a:cubicBezTo>
                  <a:cubicBezTo>
                    <a:pt x="1734576" y="1824502"/>
                    <a:pt x="1690817" y="2182466"/>
                    <a:pt x="1728202" y="1846006"/>
                  </a:cubicBezTo>
                  <a:cubicBezTo>
                    <a:pt x="1732579" y="1806613"/>
                    <a:pt x="1734645" y="1766774"/>
                    <a:pt x="1742950" y="1728019"/>
                  </a:cubicBezTo>
                  <a:cubicBezTo>
                    <a:pt x="1749465" y="1697617"/>
                    <a:pt x="1762615" y="1669026"/>
                    <a:pt x="1772447" y="1639529"/>
                  </a:cubicBezTo>
                  <a:cubicBezTo>
                    <a:pt x="1785761" y="1413193"/>
                    <a:pt x="1797620" y="1413205"/>
                    <a:pt x="1772447" y="1211826"/>
                  </a:cubicBezTo>
                  <a:cubicBezTo>
                    <a:pt x="1769933" y="1191713"/>
                    <a:pt x="1762095" y="1172619"/>
                    <a:pt x="1757698" y="1152832"/>
                  </a:cubicBezTo>
                  <a:cubicBezTo>
                    <a:pt x="1752260" y="1128361"/>
                    <a:pt x="1747071" y="1103816"/>
                    <a:pt x="1742950" y="1079090"/>
                  </a:cubicBezTo>
                  <a:cubicBezTo>
                    <a:pt x="1737235" y="1044801"/>
                    <a:pt x="1736019" y="1009723"/>
                    <a:pt x="1728202" y="975851"/>
                  </a:cubicBezTo>
                  <a:cubicBezTo>
                    <a:pt x="1721211" y="945555"/>
                    <a:pt x="1707639" y="917142"/>
                    <a:pt x="1698705" y="887361"/>
                  </a:cubicBezTo>
                  <a:cubicBezTo>
                    <a:pt x="1692880" y="867946"/>
                    <a:pt x="1688353" y="848155"/>
                    <a:pt x="1683956" y="828368"/>
                  </a:cubicBezTo>
                  <a:cubicBezTo>
                    <a:pt x="1658596" y="714248"/>
                    <a:pt x="1676807" y="781892"/>
                    <a:pt x="1654460" y="636639"/>
                  </a:cubicBezTo>
                  <a:cubicBezTo>
                    <a:pt x="1650648" y="611863"/>
                    <a:pt x="1648513" y="586368"/>
                    <a:pt x="1639711" y="562897"/>
                  </a:cubicBezTo>
                  <a:cubicBezTo>
                    <a:pt x="1633487" y="546300"/>
                    <a:pt x="1620046" y="533400"/>
                    <a:pt x="1610214" y="518651"/>
                  </a:cubicBezTo>
                  <a:cubicBezTo>
                    <a:pt x="1605298" y="498987"/>
                    <a:pt x="1602583" y="478637"/>
                    <a:pt x="1595466" y="459658"/>
                  </a:cubicBezTo>
                  <a:cubicBezTo>
                    <a:pt x="1585630" y="433429"/>
                    <a:pt x="1555922" y="379759"/>
                    <a:pt x="1536472" y="356419"/>
                  </a:cubicBezTo>
                  <a:cubicBezTo>
                    <a:pt x="1523119" y="340396"/>
                    <a:pt x="1505579" y="328197"/>
                    <a:pt x="1492227" y="312174"/>
                  </a:cubicBezTo>
                  <a:cubicBezTo>
                    <a:pt x="1480880" y="298557"/>
                    <a:pt x="1474507" y="281177"/>
                    <a:pt x="1462731" y="267929"/>
                  </a:cubicBezTo>
                  <a:cubicBezTo>
                    <a:pt x="1435017" y="236751"/>
                    <a:pt x="1403737" y="208936"/>
                    <a:pt x="1374240" y="179439"/>
                  </a:cubicBezTo>
                  <a:cubicBezTo>
                    <a:pt x="1359491" y="164690"/>
                    <a:pt x="1349782" y="141789"/>
                    <a:pt x="1329995" y="135193"/>
                  </a:cubicBezTo>
                  <a:lnTo>
                    <a:pt x="1285750" y="120445"/>
                  </a:lnTo>
                  <a:cubicBezTo>
                    <a:pt x="1271002" y="110613"/>
                    <a:pt x="1257359" y="98875"/>
                    <a:pt x="1241505" y="90948"/>
                  </a:cubicBezTo>
                  <a:cubicBezTo>
                    <a:pt x="1200763" y="70577"/>
                    <a:pt x="1131073" y="66391"/>
                    <a:pt x="1094021" y="61451"/>
                  </a:cubicBezTo>
                  <a:lnTo>
                    <a:pt x="976034" y="46703"/>
                  </a:lnTo>
                  <a:cubicBezTo>
                    <a:pt x="927699" y="14479"/>
                    <a:pt x="983408" y="4916"/>
                    <a:pt x="976034" y="2458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728201" y="412998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1371143" y="341560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085523" y="412998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14"/>
            <p:cNvCxnSpPr>
              <a:stCxn id="9" idx="0"/>
              <a:endCxn id="11" idx="2"/>
            </p:cNvCxnSpPr>
            <p:nvPr/>
          </p:nvCxnSpPr>
          <p:spPr>
            <a:xfrm rot="5400000" flipH="1" flipV="1">
              <a:off x="906567" y="3665408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11" idx="6"/>
              <a:endCxn id="12" idx="0"/>
            </p:cNvCxnSpPr>
            <p:nvPr/>
          </p:nvCxnSpPr>
          <p:spPr>
            <a:xfrm>
              <a:off x="1914939" y="3571875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1500166" y="507207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2214546" y="578645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18"/>
            <p:cNvCxnSpPr>
              <a:stCxn id="17" idx="6"/>
              <a:endCxn id="18" idx="0"/>
            </p:cNvCxnSpPr>
            <p:nvPr/>
          </p:nvCxnSpPr>
          <p:spPr>
            <a:xfrm>
              <a:off x="2043962" y="5228345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2" idx="2"/>
              <a:endCxn id="17" idx="0"/>
            </p:cNvCxnSpPr>
            <p:nvPr/>
          </p:nvCxnSpPr>
          <p:spPr>
            <a:xfrm rot="10800000" flipV="1">
              <a:off x="1772065" y="4286254"/>
              <a:ext cx="313459" cy="7858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e 34"/>
          <p:cNvGrpSpPr/>
          <p:nvPr/>
        </p:nvGrpSpPr>
        <p:grpSpPr>
          <a:xfrm>
            <a:off x="5389498" y="3613482"/>
            <a:ext cx="2726694" cy="1985447"/>
            <a:chOff x="5389498" y="3613482"/>
            <a:chExt cx="2726694" cy="1985447"/>
          </a:xfrm>
        </p:grpSpPr>
        <p:sp>
          <p:nvSpPr>
            <p:cNvPr id="24" name="Ellipse 23"/>
            <p:cNvSpPr/>
            <p:nvPr/>
          </p:nvSpPr>
          <p:spPr>
            <a:xfrm>
              <a:off x="5389498" y="43278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6032440" y="361348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Ellipse 25"/>
            <p:cNvSpPr/>
            <p:nvPr/>
          </p:nvSpPr>
          <p:spPr>
            <a:xfrm>
              <a:off x="6746820" y="43278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Connecteur droit 26"/>
            <p:cNvCxnSpPr>
              <a:stCxn id="24" idx="0"/>
              <a:endCxn id="25" idx="2"/>
            </p:cNvCxnSpPr>
            <p:nvPr/>
          </p:nvCxnSpPr>
          <p:spPr>
            <a:xfrm rot="5400000" flipH="1" flipV="1">
              <a:off x="5567864" y="3863286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25" idx="6"/>
              <a:endCxn id="26" idx="0"/>
            </p:cNvCxnSpPr>
            <p:nvPr/>
          </p:nvCxnSpPr>
          <p:spPr>
            <a:xfrm>
              <a:off x="6576236" y="3769753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Ellipse 28"/>
            <p:cNvSpPr/>
            <p:nvPr/>
          </p:nvSpPr>
          <p:spPr>
            <a:xfrm>
              <a:off x="6161463" y="526995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7572396" y="528638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Connecteur droit 30"/>
            <p:cNvCxnSpPr>
              <a:stCxn id="26" idx="6"/>
              <a:endCxn id="30" idx="0"/>
            </p:cNvCxnSpPr>
            <p:nvPr/>
          </p:nvCxnSpPr>
          <p:spPr>
            <a:xfrm>
              <a:off x="7290616" y="4484133"/>
              <a:ext cx="553678" cy="8022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necteur droit 31"/>
            <p:cNvCxnSpPr>
              <a:stCxn id="26" idx="2"/>
              <a:endCxn id="29" idx="0"/>
            </p:cNvCxnSpPr>
            <p:nvPr/>
          </p:nvCxnSpPr>
          <p:spPr>
            <a:xfrm rot="10800000" flipV="1">
              <a:off x="6433362" y="4484132"/>
              <a:ext cx="313459" cy="7858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3" name="Flèche droite 32"/>
          <p:cNvSpPr/>
          <p:nvPr/>
        </p:nvSpPr>
        <p:spPr>
          <a:xfrm>
            <a:off x="4071934" y="457200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Exemples)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192880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Insérons la séquence : </a:t>
            </a:r>
            <a:r>
              <a:rPr lang="fr-FR" dirty="0" smtClean="0"/>
              <a:t>A, B, X, L, M, C, D, E, H, R, F</a:t>
            </a:r>
            <a:r>
              <a:rPr lang="fr-FR" b="1" dirty="0" smtClean="0"/>
              <a:t> dans un arbre AVL.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142876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i="1" dirty="0" smtClean="0"/>
              <a:t>Insertion C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37" name="Groupe 36"/>
          <p:cNvGrpSpPr/>
          <p:nvPr/>
        </p:nvGrpSpPr>
        <p:grpSpPr>
          <a:xfrm>
            <a:off x="1085391" y="3042204"/>
            <a:ext cx="3018576" cy="3156244"/>
            <a:chOff x="1085391" y="3042204"/>
            <a:chExt cx="3018576" cy="3156244"/>
          </a:xfrm>
        </p:grpSpPr>
        <p:sp>
          <p:nvSpPr>
            <p:cNvPr id="24" name="Forme libre 23"/>
            <p:cNvSpPr/>
            <p:nvPr/>
          </p:nvSpPr>
          <p:spPr>
            <a:xfrm>
              <a:off x="1133858" y="3042204"/>
              <a:ext cx="2970109" cy="3156244"/>
            </a:xfrm>
            <a:custGeom>
              <a:avLst/>
              <a:gdLst>
                <a:gd name="connsiteX0" fmla="*/ 473716 w 2970109"/>
                <a:gd name="connsiteY0" fmla="*/ 276183 h 3156244"/>
                <a:gd name="connsiteX1" fmla="*/ 547458 w 2970109"/>
                <a:gd name="connsiteY1" fmla="*/ 394170 h 3156244"/>
                <a:gd name="connsiteX2" fmla="*/ 562207 w 2970109"/>
                <a:gd name="connsiteY2" fmla="*/ 438415 h 3156244"/>
                <a:gd name="connsiteX3" fmla="*/ 591703 w 2970109"/>
                <a:gd name="connsiteY3" fmla="*/ 512157 h 3156244"/>
                <a:gd name="connsiteX4" fmla="*/ 606452 w 2970109"/>
                <a:gd name="connsiteY4" fmla="*/ 600648 h 3156244"/>
                <a:gd name="connsiteX5" fmla="*/ 621200 w 2970109"/>
                <a:gd name="connsiteY5" fmla="*/ 674390 h 3156244"/>
                <a:gd name="connsiteX6" fmla="*/ 635948 w 2970109"/>
                <a:gd name="connsiteY6" fmla="*/ 777628 h 3156244"/>
                <a:gd name="connsiteX7" fmla="*/ 739187 w 2970109"/>
                <a:gd name="connsiteY7" fmla="*/ 910364 h 3156244"/>
                <a:gd name="connsiteX8" fmla="*/ 753936 w 2970109"/>
                <a:gd name="connsiteY8" fmla="*/ 954609 h 3156244"/>
                <a:gd name="connsiteX9" fmla="*/ 709690 w 2970109"/>
                <a:gd name="connsiteY9" fmla="*/ 1234828 h 3156244"/>
                <a:gd name="connsiteX10" fmla="*/ 680194 w 2970109"/>
                <a:gd name="connsiteY10" fmla="*/ 1338067 h 3156244"/>
                <a:gd name="connsiteX11" fmla="*/ 665445 w 2970109"/>
                <a:gd name="connsiteY11" fmla="*/ 1456054 h 3156244"/>
                <a:gd name="connsiteX12" fmla="*/ 635948 w 2970109"/>
                <a:gd name="connsiteY12" fmla="*/ 1588790 h 3156244"/>
                <a:gd name="connsiteX13" fmla="*/ 576955 w 2970109"/>
                <a:gd name="connsiteY13" fmla="*/ 1633035 h 3156244"/>
                <a:gd name="connsiteX14" fmla="*/ 532710 w 2970109"/>
                <a:gd name="connsiteY14" fmla="*/ 1692028 h 3156244"/>
                <a:gd name="connsiteX15" fmla="*/ 488465 w 2970109"/>
                <a:gd name="connsiteY15" fmla="*/ 1795267 h 3156244"/>
                <a:gd name="connsiteX16" fmla="*/ 444219 w 2970109"/>
                <a:gd name="connsiteY16" fmla="*/ 1854261 h 3156244"/>
                <a:gd name="connsiteX17" fmla="*/ 429471 w 2970109"/>
                <a:gd name="connsiteY17" fmla="*/ 1898506 h 3156244"/>
                <a:gd name="connsiteX18" fmla="*/ 385226 w 2970109"/>
                <a:gd name="connsiteY18" fmla="*/ 1913254 h 3156244"/>
                <a:gd name="connsiteX19" fmla="*/ 326232 w 2970109"/>
                <a:gd name="connsiteY19" fmla="*/ 2031241 h 3156244"/>
                <a:gd name="connsiteX20" fmla="*/ 296736 w 2970109"/>
                <a:gd name="connsiteY20" fmla="*/ 2075486 h 3156244"/>
                <a:gd name="connsiteX21" fmla="*/ 281987 w 2970109"/>
                <a:gd name="connsiteY21" fmla="*/ 2119731 h 3156244"/>
                <a:gd name="connsiteX22" fmla="*/ 237742 w 2970109"/>
                <a:gd name="connsiteY22" fmla="*/ 2163977 h 3156244"/>
                <a:gd name="connsiteX23" fmla="*/ 178748 w 2970109"/>
                <a:gd name="connsiteY23" fmla="*/ 2267215 h 3156244"/>
                <a:gd name="connsiteX24" fmla="*/ 149252 w 2970109"/>
                <a:gd name="connsiteY24" fmla="*/ 2326209 h 3156244"/>
                <a:gd name="connsiteX25" fmla="*/ 90258 w 2970109"/>
                <a:gd name="connsiteY25" fmla="*/ 2414699 h 3156244"/>
                <a:gd name="connsiteX26" fmla="*/ 60761 w 2970109"/>
                <a:gd name="connsiteY26" fmla="*/ 2650673 h 3156244"/>
                <a:gd name="connsiteX27" fmla="*/ 31265 w 2970109"/>
                <a:gd name="connsiteY27" fmla="*/ 2709667 h 3156244"/>
                <a:gd name="connsiteX28" fmla="*/ 1768 w 2970109"/>
                <a:gd name="connsiteY28" fmla="*/ 2871899 h 3156244"/>
                <a:gd name="connsiteX29" fmla="*/ 16516 w 2970109"/>
                <a:gd name="connsiteY29" fmla="*/ 3063628 h 3156244"/>
                <a:gd name="connsiteX30" fmla="*/ 60761 w 2970109"/>
                <a:gd name="connsiteY30" fmla="*/ 3093125 h 3156244"/>
                <a:gd name="connsiteX31" fmla="*/ 178748 w 2970109"/>
                <a:gd name="connsiteY31" fmla="*/ 3107873 h 3156244"/>
                <a:gd name="connsiteX32" fmla="*/ 399974 w 2970109"/>
                <a:gd name="connsiteY32" fmla="*/ 3137370 h 3156244"/>
                <a:gd name="connsiteX33" fmla="*/ 562207 w 2970109"/>
                <a:gd name="connsiteY33" fmla="*/ 3122622 h 3156244"/>
                <a:gd name="connsiteX34" fmla="*/ 680194 w 2970109"/>
                <a:gd name="connsiteY34" fmla="*/ 3093125 h 3156244"/>
                <a:gd name="connsiteX35" fmla="*/ 768684 w 2970109"/>
                <a:gd name="connsiteY35" fmla="*/ 3078377 h 3156244"/>
                <a:gd name="connsiteX36" fmla="*/ 857174 w 2970109"/>
                <a:gd name="connsiteY36" fmla="*/ 3034131 h 3156244"/>
                <a:gd name="connsiteX37" fmla="*/ 975161 w 2970109"/>
                <a:gd name="connsiteY37" fmla="*/ 2960390 h 3156244"/>
                <a:gd name="connsiteX38" fmla="*/ 1211136 w 2970109"/>
                <a:gd name="connsiteY38" fmla="*/ 2901396 h 3156244"/>
                <a:gd name="connsiteX39" fmla="*/ 1476607 w 2970109"/>
                <a:gd name="connsiteY39" fmla="*/ 2871899 h 3156244"/>
                <a:gd name="connsiteX40" fmla="*/ 1550348 w 2970109"/>
                <a:gd name="connsiteY40" fmla="*/ 2857151 h 3156244"/>
                <a:gd name="connsiteX41" fmla="*/ 1815819 w 2970109"/>
                <a:gd name="connsiteY41" fmla="*/ 2827654 h 3156244"/>
                <a:gd name="connsiteX42" fmla="*/ 1919058 w 2970109"/>
                <a:gd name="connsiteY42" fmla="*/ 2812906 h 3156244"/>
                <a:gd name="connsiteX43" fmla="*/ 2110787 w 2970109"/>
                <a:gd name="connsiteY43" fmla="*/ 2753912 h 3156244"/>
                <a:gd name="connsiteX44" fmla="*/ 2258271 w 2970109"/>
                <a:gd name="connsiteY44" fmla="*/ 2665422 h 3156244"/>
                <a:gd name="connsiteX45" fmla="*/ 2332013 w 2970109"/>
                <a:gd name="connsiteY45" fmla="*/ 2635925 h 3156244"/>
                <a:gd name="connsiteX46" fmla="*/ 2464748 w 2970109"/>
                <a:gd name="connsiteY46" fmla="*/ 2576931 h 3156244"/>
                <a:gd name="connsiteX47" fmla="*/ 2626981 w 2970109"/>
                <a:gd name="connsiteY47" fmla="*/ 2517938 h 3156244"/>
                <a:gd name="connsiteX48" fmla="*/ 2730219 w 2970109"/>
                <a:gd name="connsiteY48" fmla="*/ 2458944 h 3156244"/>
                <a:gd name="connsiteX49" fmla="*/ 2803961 w 2970109"/>
                <a:gd name="connsiteY49" fmla="*/ 2414699 h 3156244"/>
                <a:gd name="connsiteX50" fmla="*/ 2862955 w 2970109"/>
                <a:gd name="connsiteY50" fmla="*/ 2370454 h 3156244"/>
                <a:gd name="connsiteX51" fmla="*/ 2907200 w 2970109"/>
                <a:gd name="connsiteY51" fmla="*/ 2340957 h 3156244"/>
                <a:gd name="connsiteX52" fmla="*/ 2966194 w 2970109"/>
                <a:gd name="connsiteY52" fmla="*/ 2252467 h 3156244"/>
                <a:gd name="connsiteX53" fmla="*/ 2936697 w 2970109"/>
                <a:gd name="connsiteY53" fmla="*/ 2060738 h 3156244"/>
                <a:gd name="connsiteX54" fmla="*/ 2877703 w 2970109"/>
                <a:gd name="connsiteY54" fmla="*/ 1913254 h 3156244"/>
                <a:gd name="connsiteX55" fmla="*/ 2862955 w 2970109"/>
                <a:gd name="connsiteY55" fmla="*/ 1869009 h 3156244"/>
                <a:gd name="connsiteX56" fmla="*/ 2818710 w 2970109"/>
                <a:gd name="connsiteY56" fmla="*/ 1810015 h 3156244"/>
                <a:gd name="connsiteX57" fmla="*/ 2789213 w 2970109"/>
                <a:gd name="connsiteY57" fmla="*/ 1765770 h 3156244"/>
                <a:gd name="connsiteX58" fmla="*/ 2759716 w 2970109"/>
                <a:gd name="connsiteY58" fmla="*/ 1647783 h 3156244"/>
                <a:gd name="connsiteX59" fmla="*/ 2744968 w 2970109"/>
                <a:gd name="connsiteY59" fmla="*/ 1588790 h 3156244"/>
                <a:gd name="connsiteX60" fmla="*/ 2685974 w 2970109"/>
                <a:gd name="connsiteY60" fmla="*/ 1441306 h 3156244"/>
                <a:gd name="connsiteX61" fmla="*/ 2656477 w 2970109"/>
                <a:gd name="connsiteY61" fmla="*/ 1352815 h 3156244"/>
                <a:gd name="connsiteX62" fmla="*/ 2597484 w 2970109"/>
                <a:gd name="connsiteY62" fmla="*/ 1264325 h 3156244"/>
                <a:gd name="connsiteX63" fmla="*/ 2582736 w 2970109"/>
                <a:gd name="connsiteY63" fmla="*/ 1220080 h 3156244"/>
                <a:gd name="connsiteX64" fmla="*/ 2567987 w 2970109"/>
                <a:gd name="connsiteY64" fmla="*/ 1161086 h 3156244"/>
                <a:gd name="connsiteX65" fmla="*/ 2523742 w 2970109"/>
                <a:gd name="connsiteY65" fmla="*/ 1116841 h 3156244"/>
                <a:gd name="connsiteX66" fmla="*/ 2479497 w 2970109"/>
                <a:gd name="connsiteY66" fmla="*/ 1043099 h 3156244"/>
                <a:gd name="connsiteX67" fmla="*/ 2450000 w 2970109"/>
                <a:gd name="connsiteY67" fmla="*/ 969357 h 3156244"/>
                <a:gd name="connsiteX68" fmla="*/ 2346761 w 2970109"/>
                <a:gd name="connsiteY68" fmla="*/ 821873 h 3156244"/>
                <a:gd name="connsiteX69" fmla="*/ 2287768 w 2970109"/>
                <a:gd name="connsiteY69" fmla="*/ 762880 h 3156244"/>
                <a:gd name="connsiteX70" fmla="*/ 2228774 w 2970109"/>
                <a:gd name="connsiteY70" fmla="*/ 733383 h 3156244"/>
                <a:gd name="connsiteX71" fmla="*/ 2184529 w 2970109"/>
                <a:gd name="connsiteY71" fmla="*/ 703886 h 3156244"/>
                <a:gd name="connsiteX72" fmla="*/ 2125536 w 2970109"/>
                <a:gd name="connsiteY72" fmla="*/ 674390 h 3156244"/>
                <a:gd name="connsiteX73" fmla="*/ 2066542 w 2970109"/>
                <a:gd name="connsiteY73" fmla="*/ 630144 h 3156244"/>
                <a:gd name="connsiteX74" fmla="*/ 1978052 w 2970109"/>
                <a:gd name="connsiteY74" fmla="*/ 556402 h 3156244"/>
                <a:gd name="connsiteX75" fmla="*/ 1919058 w 2970109"/>
                <a:gd name="connsiteY75" fmla="*/ 438415 h 3156244"/>
                <a:gd name="connsiteX76" fmla="*/ 1860065 w 2970109"/>
                <a:gd name="connsiteY76" fmla="*/ 394170 h 3156244"/>
                <a:gd name="connsiteX77" fmla="*/ 1815819 w 2970109"/>
                <a:gd name="connsiteY77" fmla="*/ 364673 h 3156244"/>
                <a:gd name="connsiteX78" fmla="*/ 1697832 w 2970109"/>
                <a:gd name="connsiteY78" fmla="*/ 349925 h 3156244"/>
                <a:gd name="connsiteX79" fmla="*/ 1653587 w 2970109"/>
                <a:gd name="connsiteY79" fmla="*/ 290931 h 3156244"/>
                <a:gd name="connsiteX80" fmla="*/ 1565097 w 2970109"/>
                <a:gd name="connsiteY80" fmla="*/ 217190 h 3156244"/>
                <a:gd name="connsiteX81" fmla="*/ 1520852 w 2970109"/>
                <a:gd name="connsiteY81" fmla="*/ 202441 h 3156244"/>
                <a:gd name="connsiteX82" fmla="*/ 1476607 w 2970109"/>
                <a:gd name="connsiteY82" fmla="*/ 172944 h 3156244"/>
                <a:gd name="connsiteX83" fmla="*/ 1388116 w 2970109"/>
                <a:gd name="connsiteY83" fmla="*/ 99202 h 3156244"/>
                <a:gd name="connsiteX84" fmla="*/ 1329123 w 2970109"/>
                <a:gd name="connsiteY84" fmla="*/ 84454 h 3156244"/>
                <a:gd name="connsiteX85" fmla="*/ 1284877 w 2970109"/>
                <a:gd name="connsiteY85" fmla="*/ 69706 h 3156244"/>
                <a:gd name="connsiteX86" fmla="*/ 1196387 w 2970109"/>
                <a:gd name="connsiteY86" fmla="*/ 25461 h 3156244"/>
                <a:gd name="connsiteX87" fmla="*/ 1107897 w 2970109"/>
                <a:gd name="connsiteY87" fmla="*/ 40209 h 3156244"/>
                <a:gd name="connsiteX88" fmla="*/ 1034155 w 2970109"/>
                <a:gd name="connsiteY88" fmla="*/ 25461 h 3156244"/>
                <a:gd name="connsiteX89" fmla="*/ 591703 w 2970109"/>
                <a:gd name="connsiteY89" fmla="*/ 54957 h 3156244"/>
                <a:gd name="connsiteX90" fmla="*/ 532710 w 2970109"/>
                <a:gd name="connsiteY90" fmla="*/ 128699 h 3156244"/>
                <a:gd name="connsiteX91" fmla="*/ 458968 w 2970109"/>
                <a:gd name="connsiteY91" fmla="*/ 217190 h 3156244"/>
                <a:gd name="connsiteX92" fmla="*/ 473716 w 2970109"/>
                <a:gd name="connsiteY92" fmla="*/ 276183 h 31562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2970109" h="3156244">
                  <a:moveTo>
                    <a:pt x="473716" y="276183"/>
                  </a:moveTo>
                  <a:cubicBezTo>
                    <a:pt x="488464" y="305680"/>
                    <a:pt x="529667" y="358589"/>
                    <a:pt x="547458" y="394170"/>
                  </a:cubicBezTo>
                  <a:cubicBezTo>
                    <a:pt x="554411" y="408075"/>
                    <a:pt x="556748" y="423859"/>
                    <a:pt x="562207" y="438415"/>
                  </a:cubicBezTo>
                  <a:cubicBezTo>
                    <a:pt x="571503" y="463203"/>
                    <a:pt x="581871" y="487576"/>
                    <a:pt x="591703" y="512157"/>
                  </a:cubicBezTo>
                  <a:cubicBezTo>
                    <a:pt x="596619" y="541654"/>
                    <a:pt x="601103" y="571226"/>
                    <a:pt x="606452" y="600648"/>
                  </a:cubicBezTo>
                  <a:cubicBezTo>
                    <a:pt x="610936" y="625311"/>
                    <a:pt x="617079" y="649664"/>
                    <a:pt x="621200" y="674390"/>
                  </a:cubicBezTo>
                  <a:cubicBezTo>
                    <a:pt x="626915" y="708679"/>
                    <a:pt x="623469" y="745183"/>
                    <a:pt x="635948" y="777628"/>
                  </a:cubicBezTo>
                  <a:cubicBezTo>
                    <a:pt x="657999" y="834961"/>
                    <a:pt x="698416" y="869593"/>
                    <a:pt x="739187" y="910364"/>
                  </a:cubicBezTo>
                  <a:cubicBezTo>
                    <a:pt x="744103" y="925112"/>
                    <a:pt x="753936" y="939063"/>
                    <a:pt x="753936" y="954609"/>
                  </a:cubicBezTo>
                  <a:cubicBezTo>
                    <a:pt x="753936" y="1044810"/>
                    <a:pt x="738605" y="1148080"/>
                    <a:pt x="709690" y="1234828"/>
                  </a:cubicBezTo>
                  <a:cubicBezTo>
                    <a:pt x="698000" y="1269898"/>
                    <a:pt x="686367" y="1301027"/>
                    <a:pt x="680194" y="1338067"/>
                  </a:cubicBezTo>
                  <a:cubicBezTo>
                    <a:pt x="673678" y="1377163"/>
                    <a:pt x="671472" y="1416880"/>
                    <a:pt x="665445" y="1456054"/>
                  </a:cubicBezTo>
                  <a:cubicBezTo>
                    <a:pt x="665359" y="1456610"/>
                    <a:pt x="641706" y="1580728"/>
                    <a:pt x="635948" y="1588790"/>
                  </a:cubicBezTo>
                  <a:cubicBezTo>
                    <a:pt x="621661" y="1608792"/>
                    <a:pt x="594336" y="1615654"/>
                    <a:pt x="576955" y="1633035"/>
                  </a:cubicBezTo>
                  <a:cubicBezTo>
                    <a:pt x="559574" y="1650416"/>
                    <a:pt x="547458" y="1672364"/>
                    <a:pt x="532710" y="1692028"/>
                  </a:cubicBezTo>
                  <a:cubicBezTo>
                    <a:pt x="518374" y="1735035"/>
                    <a:pt x="514497" y="1753616"/>
                    <a:pt x="488465" y="1795267"/>
                  </a:cubicBezTo>
                  <a:cubicBezTo>
                    <a:pt x="475437" y="1816112"/>
                    <a:pt x="458968" y="1834596"/>
                    <a:pt x="444219" y="1854261"/>
                  </a:cubicBezTo>
                  <a:cubicBezTo>
                    <a:pt x="439303" y="1869009"/>
                    <a:pt x="440464" y="1887513"/>
                    <a:pt x="429471" y="1898506"/>
                  </a:cubicBezTo>
                  <a:cubicBezTo>
                    <a:pt x="418478" y="1909499"/>
                    <a:pt x="394770" y="1900983"/>
                    <a:pt x="385226" y="1913254"/>
                  </a:cubicBezTo>
                  <a:cubicBezTo>
                    <a:pt x="358230" y="1947963"/>
                    <a:pt x="350622" y="1994654"/>
                    <a:pt x="326232" y="2031241"/>
                  </a:cubicBezTo>
                  <a:cubicBezTo>
                    <a:pt x="316400" y="2045989"/>
                    <a:pt x="304663" y="2059632"/>
                    <a:pt x="296736" y="2075486"/>
                  </a:cubicBezTo>
                  <a:cubicBezTo>
                    <a:pt x="289784" y="2089391"/>
                    <a:pt x="290610" y="2106796"/>
                    <a:pt x="281987" y="2119731"/>
                  </a:cubicBezTo>
                  <a:cubicBezTo>
                    <a:pt x="270417" y="2137086"/>
                    <a:pt x="252490" y="2149228"/>
                    <a:pt x="237742" y="2163977"/>
                  </a:cubicBezTo>
                  <a:cubicBezTo>
                    <a:pt x="208767" y="2250905"/>
                    <a:pt x="242527" y="2165168"/>
                    <a:pt x="178748" y="2267215"/>
                  </a:cubicBezTo>
                  <a:cubicBezTo>
                    <a:pt x="167096" y="2285859"/>
                    <a:pt x="160563" y="2307356"/>
                    <a:pt x="149252" y="2326209"/>
                  </a:cubicBezTo>
                  <a:cubicBezTo>
                    <a:pt x="131013" y="2356608"/>
                    <a:pt x="90258" y="2414699"/>
                    <a:pt x="90258" y="2414699"/>
                  </a:cubicBezTo>
                  <a:cubicBezTo>
                    <a:pt x="44609" y="2551649"/>
                    <a:pt x="120538" y="2311933"/>
                    <a:pt x="60761" y="2650673"/>
                  </a:cubicBezTo>
                  <a:cubicBezTo>
                    <a:pt x="56940" y="2672324"/>
                    <a:pt x="38985" y="2689081"/>
                    <a:pt x="31265" y="2709667"/>
                  </a:cubicBezTo>
                  <a:cubicBezTo>
                    <a:pt x="15216" y="2752465"/>
                    <a:pt x="7153" y="2834206"/>
                    <a:pt x="1768" y="2871899"/>
                  </a:cubicBezTo>
                  <a:cubicBezTo>
                    <a:pt x="6684" y="2935809"/>
                    <a:pt x="0" y="3001694"/>
                    <a:pt x="16516" y="3063628"/>
                  </a:cubicBezTo>
                  <a:cubicBezTo>
                    <a:pt x="21083" y="3080755"/>
                    <a:pt x="43660" y="3088461"/>
                    <a:pt x="60761" y="3093125"/>
                  </a:cubicBezTo>
                  <a:cubicBezTo>
                    <a:pt x="98999" y="3103554"/>
                    <a:pt x="139574" y="3101846"/>
                    <a:pt x="178748" y="3107873"/>
                  </a:cubicBezTo>
                  <a:cubicBezTo>
                    <a:pt x="405679" y="3142786"/>
                    <a:pt x="21108" y="3099484"/>
                    <a:pt x="399974" y="3137370"/>
                  </a:cubicBezTo>
                  <a:cubicBezTo>
                    <a:pt x="454052" y="3132454"/>
                    <a:pt x="508571" y="3131091"/>
                    <a:pt x="562207" y="3122622"/>
                  </a:cubicBezTo>
                  <a:cubicBezTo>
                    <a:pt x="602250" y="3116299"/>
                    <a:pt x="640206" y="3099789"/>
                    <a:pt x="680194" y="3093125"/>
                  </a:cubicBezTo>
                  <a:lnTo>
                    <a:pt x="768684" y="3078377"/>
                  </a:lnTo>
                  <a:cubicBezTo>
                    <a:pt x="999896" y="2924234"/>
                    <a:pt x="643477" y="3156244"/>
                    <a:pt x="857174" y="3034131"/>
                  </a:cubicBezTo>
                  <a:cubicBezTo>
                    <a:pt x="960712" y="2974966"/>
                    <a:pt x="870073" y="3002425"/>
                    <a:pt x="975161" y="2960390"/>
                  </a:cubicBezTo>
                  <a:cubicBezTo>
                    <a:pt x="1065864" y="2924109"/>
                    <a:pt x="1106287" y="2922366"/>
                    <a:pt x="1211136" y="2901396"/>
                  </a:cubicBezTo>
                  <a:cubicBezTo>
                    <a:pt x="1347728" y="2874078"/>
                    <a:pt x="1259891" y="2888570"/>
                    <a:pt x="1476607" y="2871899"/>
                  </a:cubicBezTo>
                  <a:cubicBezTo>
                    <a:pt x="1501187" y="2866983"/>
                    <a:pt x="1525572" y="2860963"/>
                    <a:pt x="1550348" y="2857151"/>
                  </a:cubicBezTo>
                  <a:cubicBezTo>
                    <a:pt x="1657393" y="2840682"/>
                    <a:pt x="1703648" y="2840850"/>
                    <a:pt x="1815819" y="2827654"/>
                  </a:cubicBezTo>
                  <a:cubicBezTo>
                    <a:pt x="1850343" y="2823592"/>
                    <a:pt x="1884645" y="2817822"/>
                    <a:pt x="1919058" y="2812906"/>
                  </a:cubicBezTo>
                  <a:cubicBezTo>
                    <a:pt x="1942572" y="2806188"/>
                    <a:pt x="2083576" y="2767518"/>
                    <a:pt x="2110787" y="2753912"/>
                  </a:cubicBezTo>
                  <a:cubicBezTo>
                    <a:pt x="2391672" y="2613469"/>
                    <a:pt x="2059594" y="2753723"/>
                    <a:pt x="2258271" y="2665422"/>
                  </a:cubicBezTo>
                  <a:cubicBezTo>
                    <a:pt x="2282463" y="2654670"/>
                    <a:pt x="2307821" y="2646677"/>
                    <a:pt x="2332013" y="2635925"/>
                  </a:cubicBezTo>
                  <a:cubicBezTo>
                    <a:pt x="2436324" y="2589565"/>
                    <a:pt x="2344539" y="2620643"/>
                    <a:pt x="2464748" y="2576931"/>
                  </a:cubicBezTo>
                  <a:cubicBezTo>
                    <a:pt x="2554687" y="2544226"/>
                    <a:pt x="2544522" y="2554587"/>
                    <a:pt x="2626981" y="2517938"/>
                  </a:cubicBezTo>
                  <a:cubicBezTo>
                    <a:pt x="2696700" y="2486952"/>
                    <a:pt x="2671816" y="2495446"/>
                    <a:pt x="2730219" y="2458944"/>
                  </a:cubicBezTo>
                  <a:cubicBezTo>
                    <a:pt x="2754527" y="2443751"/>
                    <a:pt x="2780110" y="2430600"/>
                    <a:pt x="2803961" y="2414699"/>
                  </a:cubicBezTo>
                  <a:cubicBezTo>
                    <a:pt x="2824413" y="2401064"/>
                    <a:pt x="2842953" y="2384741"/>
                    <a:pt x="2862955" y="2370454"/>
                  </a:cubicBezTo>
                  <a:cubicBezTo>
                    <a:pt x="2877379" y="2360151"/>
                    <a:pt x="2892452" y="2350789"/>
                    <a:pt x="2907200" y="2340957"/>
                  </a:cubicBezTo>
                  <a:cubicBezTo>
                    <a:pt x="2926865" y="2311460"/>
                    <a:pt x="2970109" y="2287701"/>
                    <a:pt x="2966194" y="2252467"/>
                  </a:cubicBezTo>
                  <a:cubicBezTo>
                    <a:pt x="2960067" y="2197323"/>
                    <a:pt x="2957297" y="2118418"/>
                    <a:pt x="2936697" y="2060738"/>
                  </a:cubicBezTo>
                  <a:cubicBezTo>
                    <a:pt x="2918888" y="2010874"/>
                    <a:pt x="2894446" y="1963485"/>
                    <a:pt x="2877703" y="1913254"/>
                  </a:cubicBezTo>
                  <a:cubicBezTo>
                    <a:pt x="2872787" y="1898506"/>
                    <a:pt x="2870668" y="1882507"/>
                    <a:pt x="2862955" y="1869009"/>
                  </a:cubicBezTo>
                  <a:cubicBezTo>
                    <a:pt x="2850760" y="1847667"/>
                    <a:pt x="2832997" y="1830017"/>
                    <a:pt x="2818710" y="1810015"/>
                  </a:cubicBezTo>
                  <a:cubicBezTo>
                    <a:pt x="2808407" y="1795591"/>
                    <a:pt x="2799045" y="1780518"/>
                    <a:pt x="2789213" y="1765770"/>
                  </a:cubicBezTo>
                  <a:cubicBezTo>
                    <a:pt x="2759228" y="1615839"/>
                    <a:pt x="2789951" y="1753606"/>
                    <a:pt x="2759716" y="1647783"/>
                  </a:cubicBezTo>
                  <a:cubicBezTo>
                    <a:pt x="2754147" y="1628293"/>
                    <a:pt x="2751785" y="1607879"/>
                    <a:pt x="2744968" y="1588790"/>
                  </a:cubicBezTo>
                  <a:cubicBezTo>
                    <a:pt x="2727159" y="1538926"/>
                    <a:pt x="2702718" y="1491537"/>
                    <a:pt x="2685974" y="1441306"/>
                  </a:cubicBezTo>
                  <a:cubicBezTo>
                    <a:pt x="2676142" y="1411809"/>
                    <a:pt x="2670382" y="1380625"/>
                    <a:pt x="2656477" y="1352815"/>
                  </a:cubicBezTo>
                  <a:cubicBezTo>
                    <a:pt x="2640623" y="1321107"/>
                    <a:pt x="2597484" y="1264325"/>
                    <a:pt x="2597484" y="1264325"/>
                  </a:cubicBezTo>
                  <a:cubicBezTo>
                    <a:pt x="2592568" y="1249577"/>
                    <a:pt x="2587007" y="1235028"/>
                    <a:pt x="2582736" y="1220080"/>
                  </a:cubicBezTo>
                  <a:cubicBezTo>
                    <a:pt x="2577167" y="1200590"/>
                    <a:pt x="2578044" y="1178685"/>
                    <a:pt x="2567987" y="1161086"/>
                  </a:cubicBezTo>
                  <a:cubicBezTo>
                    <a:pt x="2557639" y="1142977"/>
                    <a:pt x="2536256" y="1133527"/>
                    <a:pt x="2523742" y="1116841"/>
                  </a:cubicBezTo>
                  <a:cubicBezTo>
                    <a:pt x="2506543" y="1093908"/>
                    <a:pt x="2492317" y="1068738"/>
                    <a:pt x="2479497" y="1043099"/>
                  </a:cubicBezTo>
                  <a:cubicBezTo>
                    <a:pt x="2467657" y="1019420"/>
                    <a:pt x="2462677" y="992599"/>
                    <a:pt x="2450000" y="969357"/>
                  </a:cubicBezTo>
                  <a:cubicBezTo>
                    <a:pt x="2438497" y="948267"/>
                    <a:pt x="2369894" y="848311"/>
                    <a:pt x="2346761" y="821873"/>
                  </a:cubicBezTo>
                  <a:cubicBezTo>
                    <a:pt x="2328448" y="800944"/>
                    <a:pt x="2310016" y="779566"/>
                    <a:pt x="2287768" y="762880"/>
                  </a:cubicBezTo>
                  <a:cubicBezTo>
                    <a:pt x="2270179" y="749689"/>
                    <a:pt x="2247863" y="744291"/>
                    <a:pt x="2228774" y="733383"/>
                  </a:cubicBezTo>
                  <a:cubicBezTo>
                    <a:pt x="2213384" y="724589"/>
                    <a:pt x="2199919" y="712680"/>
                    <a:pt x="2184529" y="703886"/>
                  </a:cubicBezTo>
                  <a:cubicBezTo>
                    <a:pt x="2165440" y="692978"/>
                    <a:pt x="2144180" y="686042"/>
                    <a:pt x="2125536" y="674390"/>
                  </a:cubicBezTo>
                  <a:cubicBezTo>
                    <a:pt x="2104691" y="661362"/>
                    <a:pt x="2086544" y="644431"/>
                    <a:pt x="2066542" y="630144"/>
                  </a:cubicBezTo>
                  <a:cubicBezTo>
                    <a:pt x="1994674" y="578810"/>
                    <a:pt x="2046914" y="625265"/>
                    <a:pt x="1978052" y="556402"/>
                  </a:cubicBezTo>
                  <a:cubicBezTo>
                    <a:pt x="1963969" y="521195"/>
                    <a:pt x="1948512" y="467869"/>
                    <a:pt x="1919058" y="438415"/>
                  </a:cubicBezTo>
                  <a:cubicBezTo>
                    <a:pt x="1901677" y="421034"/>
                    <a:pt x="1880067" y="408457"/>
                    <a:pt x="1860065" y="394170"/>
                  </a:cubicBezTo>
                  <a:cubicBezTo>
                    <a:pt x="1845641" y="383867"/>
                    <a:pt x="1832920" y="369337"/>
                    <a:pt x="1815819" y="364673"/>
                  </a:cubicBezTo>
                  <a:cubicBezTo>
                    <a:pt x="1777581" y="354244"/>
                    <a:pt x="1737161" y="354841"/>
                    <a:pt x="1697832" y="349925"/>
                  </a:cubicBezTo>
                  <a:cubicBezTo>
                    <a:pt x="1683084" y="330260"/>
                    <a:pt x="1669584" y="309594"/>
                    <a:pt x="1653587" y="290931"/>
                  </a:cubicBezTo>
                  <a:cubicBezTo>
                    <a:pt x="1629123" y="262389"/>
                    <a:pt x="1599235" y="234259"/>
                    <a:pt x="1565097" y="217190"/>
                  </a:cubicBezTo>
                  <a:cubicBezTo>
                    <a:pt x="1551192" y="210238"/>
                    <a:pt x="1534757" y="209394"/>
                    <a:pt x="1520852" y="202441"/>
                  </a:cubicBezTo>
                  <a:cubicBezTo>
                    <a:pt x="1504998" y="194514"/>
                    <a:pt x="1490224" y="184291"/>
                    <a:pt x="1476607" y="172944"/>
                  </a:cubicBezTo>
                  <a:cubicBezTo>
                    <a:pt x="1439089" y="141679"/>
                    <a:pt x="1433346" y="118586"/>
                    <a:pt x="1388116" y="99202"/>
                  </a:cubicBezTo>
                  <a:cubicBezTo>
                    <a:pt x="1369485" y="91217"/>
                    <a:pt x="1348613" y="90022"/>
                    <a:pt x="1329123" y="84454"/>
                  </a:cubicBezTo>
                  <a:cubicBezTo>
                    <a:pt x="1314175" y="80183"/>
                    <a:pt x="1299626" y="74622"/>
                    <a:pt x="1284877" y="69706"/>
                  </a:cubicBezTo>
                  <a:cubicBezTo>
                    <a:pt x="1262506" y="54792"/>
                    <a:pt x="1226918" y="25461"/>
                    <a:pt x="1196387" y="25461"/>
                  </a:cubicBezTo>
                  <a:cubicBezTo>
                    <a:pt x="1166483" y="25461"/>
                    <a:pt x="1137394" y="35293"/>
                    <a:pt x="1107897" y="40209"/>
                  </a:cubicBezTo>
                  <a:cubicBezTo>
                    <a:pt x="1083316" y="35293"/>
                    <a:pt x="1059222" y="25461"/>
                    <a:pt x="1034155" y="25461"/>
                  </a:cubicBezTo>
                  <a:cubicBezTo>
                    <a:pt x="666384" y="25461"/>
                    <a:pt x="756578" y="0"/>
                    <a:pt x="591703" y="54957"/>
                  </a:cubicBezTo>
                  <a:cubicBezTo>
                    <a:pt x="556491" y="160595"/>
                    <a:pt x="606832" y="39752"/>
                    <a:pt x="532710" y="128699"/>
                  </a:cubicBezTo>
                  <a:cubicBezTo>
                    <a:pt x="439151" y="240971"/>
                    <a:pt x="566764" y="145325"/>
                    <a:pt x="458968" y="217190"/>
                  </a:cubicBezTo>
                  <a:cubicBezTo>
                    <a:pt x="442664" y="266099"/>
                    <a:pt x="458968" y="246686"/>
                    <a:pt x="473716" y="276183"/>
                  </a:cubicBezTo>
                  <a:close/>
                </a:path>
              </a:pathLst>
            </a:cu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" name="Ellipse 8"/>
            <p:cNvSpPr/>
            <p:nvPr/>
          </p:nvSpPr>
          <p:spPr>
            <a:xfrm>
              <a:off x="1085391" y="391567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1728333" y="320129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442713" y="391567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14"/>
            <p:cNvCxnSpPr>
              <a:stCxn id="9" idx="0"/>
              <a:endCxn id="11" idx="2"/>
            </p:cNvCxnSpPr>
            <p:nvPr/>
          </p:nvCxnSpPr>
          <p:spPr>
            <a:xfrm rot="5400000" flipH="1" flipV="1">
              <a:off x="1263757" y="3451094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11" idx="6"/>
              <a:endCxn id="12" idx="0"/>
            </p:cNvCxnSpPr>
            <p:nvPr/>
          </p:nvCxnSpPr>
          <p:spPr>
            <a:xfrm>
              <a:off x="2272129" y="3357561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1857356" y="485776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268289" y="494563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18"/>
            <p:cNvCxnSpPr>
              <a:stCxn id="12" idx="6"/>
              <a:endCxn id="18" idx="0"/>
            </p:cNvCxnSpPr>
            <p:nvPr/>
          </p:nvCxnSpPr>
          <p:spPr>
            <a:xfrm>
              <a:off x="2986509" y="4071941"/>
              <a:ext cx="553678" cy="8736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12" idx="2"/>
              <a:endCxn id="17" idx="0"/>
            </p:cNvCxnSpPr>
            <p:nvPr/>
          </p:nvCxnSpPr>
          <p:spPr>
            <a:xfrm rot="10800000" flipV="1">
              <a:off x="2129255" y="4071940"/>
              <a:ext cx="313459" cy="7858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1214414" y="564357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Connecteur droit 22"/>
            <p:cNvCxnSpPr>
              <a:stCxn id="17" idx="1"/>
              <a:endCxn id="21" idx="0"/>
            </p:cNvCxnSpPr>
            <p:nvPr/>
          </p:nvCxnSpPr>
          <p:spPr>
            <a:xfrm rot="16200000" flipH="1" flipV="1">
              <a:off x="1341629" y="5048213"/>
              <a:ext cx="740047" cy="4506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upe 37"/>
          <p:cNvGrpSpPr/>
          <p:nvPr/>
        </p:nvGrpSpPr>
        <p:grpSpPr>
          <a:xfrm>
            <a:off x="5000628" y="3174501"/>
            <a:ext cx="3254468" cy="1969011"/>
            <a:chOff x="5000628" y="3174501"/>
            <a:chExt cx="3254468" cy="1969011"/>
          </a:xfrm>
        </p:grpSpPr>
        <p:sp>
          <p:nvSpPr>
            <p:cNvPr id="25" name="Ellipse 24"/>
            <p:cNvSpPr/>
            <p:nvPr/>
          </p:nvSpPr>
          <p:spPr>
            <a:xfrm>
              <a:off x="5528402" y="388888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6" name="Ellipse 25"/>
            <p:cNvSpPr/>
            <p:nvPr/>
          </p:nvSpPr>
          <p:spPr>
            <a:xfrm>
              <a:off x="6171344" y="317450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6885724" y="388888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Connecteur droit 27"/>
            <p:cNvCxnSpPr>
              <a:stCxn id="25" idx="0"/>
              <a:endCxn id="26" idx="2"/>
            </p:cNvCxnSpPr>
            <p:nvPr/>
          </p:nvCxnSpPr>
          <p:spPr>
            <a:xfrm rot="5400000" flipH="1" flipV="1">
              <a:off x="5706768" y="3424305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26" idx="6"/>
              <a:endCxn id="27" idx="0"/>
            </p:cNvCxnSpPr>
            <p:nvPr/>
          </p:nvCxnSpPr>
          <p:spPr>
            <a:xfrm>
              <a:off x="6715140" y="3330772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Ellipse 29"/>
            <p:cNvSpPr/>
            <p:nvPr/>
          </p:nvSpPr>
          <p:spPr>
            <a:xfrm>
              <a:off x="6300367" y="483097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C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7711300" y="483097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31"/>
            <p:cNvCxnSpPr>
              <a:stCxn id="27" idx="6"/>
              <a:endCxn id="31" idx="0"/>
            </p:cNvCxnSpPr>
            <p:nvPr/>
          </p:nvCxnSpPr>
          <p:spPr>
            <a:xfrm>
              <a:off x="7429520" y="4045152"/>
              <a:ext cx="553678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necteur droit 32"/>
            <p:cNvCxnSpPr>
              <a:stCxn id="25" idx="6"/>
              <a:endCxn id="30" idx="0"/>
            </p:cNvCxnSpPr>
            <p:nvPr/>
          </p:nvCxnSpPr>
          <p:spPr>
            <a:xfrm>
              <a:off x="6072198" y="4045152"/>
              <a:ext cx="500067" cy="7858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Ellipse 33"/>
            <p:cNvSpPr/>
            <p:nvPr/>
          </p:nvSpPr>
          <p:spPr>
            <a:xfrm>
              <a:off x="5000628" y="483097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Connecteur droit 34"/>
            <p:cNvCxnSpPr>
              <a:stCxn id="25" idx="2"/>
              <a:endCxn id="34" idx="0"/>
            </p:cNvCxnSpPr>
            <p:nvPr/>
          </p:nvCxnSpPr>
          <p:spPr>
            <a:xfrm rot="10800000" flipV="1">
              <a:off x="5272526" y="4045152"/>
              <a:ext cx="255876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Flèche droite 35"/>
          <p:cNvSpPr/>
          <p:nvPr/>
        </p:nvSpPr>
        <p:spPr>
          <a:xfrm>
            <a:off x="4143372" y="400050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Exemples)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192880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Insérons la séquence : </a:t>
            </a:r>
            <a:r>
              <a:rPr lang="fr-FR" dirty="0" smtClean="0"/>
              <a:t>A, B, X, L, M, C, D, E, H, R, F</a:t>
            </a:r>
            <a:r>
              <a:rPr lang="fr-FR" b="1" dirty="0" smtClean="0"/>
              <a:t> dans un arbre AVL.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1785950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i="1" dirty="0" smtClean="0"/>
              <a:t>Insertion D, E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46" name="Groupe 45"/>
          <p:cNvGrpSpPr/>
          <p:nvPr/>
        </p:nvGrpSpPr>
        <p:grpSpPr>
          <a:xfrm>
            <a:off x="758078" y="3143248"/>
            <a:ext cx="3254468" cy="3582017"/>
            <a:chOff x="758078" y="3143248"/>
            <a:chExt cx="3254468" cy="3582017"/>
          </a:xfrm>
        </p:grpSpPr>
        <p:sp>
          <p:nvSpPr>
            <p:cNvPr id="9" name="Ellipse 8"/>
            <p:cNvSpPr/>
            <p:nvPr/>
          </p:nvSpPr>
          <p:spPr>
            <a:xfrm>
              <a:off x="1285852" y="385762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1928794" y="314324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2643174" y="385762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14"/>
            <p:cNvCxnSpPr>
              <a:stCxn id="9" idx="0"/>
              <a:endCxn id="11" idx="2"/>
            </p:cNvCxnSpPr>
            <p:nvPr/>
          </p:nvCxnSpPr>
          <p:spPr>
            <a:xfrm rot="5400000" flipH="1" flipV="1">
              <a:off x="1464218" y="3393052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11" idx="6"/>
              <a:endCxn id="12" idx="0"/>
            </p:cNvCxnSpPr>
            <p:nvPr/>
          </p:nvCxnSpPr>
          <p:spPr>
            <a:xfrm>
              <a:off x="2472590" y="3299519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2057817" y="475953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C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3468750" y="475953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18"/>
            <p:cNvCxnSpPr>
              <a:stCxn id="12" idx="6"/>
              <a:endCxn id="18" idx="0"/>
            </p:cNvCxnSpPr>
            <p:nvPr/>
          </p:nvCxnSpPr>
          <p:spPr>
            <a:xfrm>
              <a:off x="3186970" y="4013899"/>
              <a:ext cx="553678" cy="745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9" idx="6"/>
              <a:endCxn id="17" idx="0"/>
            </p:cNvCxnSpPr>
            <p:nvPr/>
          </p:nvCxnSpPr>
          <p:spPr>
            <a:xfrm>
              <a:off x="1829648" y="4013899"/>
              <a:ext cx="500067" cy="745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758078" y="475953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Connecteur droit 21"/>
            <p:cNvCxnSpPr>
              <a:stCxn id="9" idx="2"/>
              <a:endCxn id="21" idx="0"/>
            </p:cNvCxnSpPr>
            <p:nvPr/>
          </p:nvCxnSpPr>
          <p:spPr>
            <a:xfrm rot="10800000" flipV="1">
              <a:off x="1029976" y="4013899"/>
              <a:ext cx="255876" cy="74563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>
              <a:off x="2670882" y="5515495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D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3313824" y="628652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E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necteur droit 24"/>
            <p:cNvCxnSpPr>
              <a:stCxn id="23" idx="6"/>
              <a:endCxn id="24" idx="0"/>
            </p:cNvCxnSpPr>
            <p:nvPr/>
          </p:nvCxnSpPr>
          <p:spPr>
            <a:xfrm>
              <a:off x="3214678" y="5671766"/>
              <a:ext cx="371044" cy="6147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7" idx="6"/>
              <a:endCxn id="23" idx="0"/>
            </p:cNvCxnSpPr>
            <p:nvPr/>
          </p:nvCxnSpPr>
          <p:spPr>
            <a:xfrm>
              <a:off x="2601613" y="4915804"/>
              <a:ext cx="341167" cy="59969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Forme libre 28"/>
            <p:cNvSpPr/>
            <p:nvPr/>
          </p:nvSpPr>
          <p:spPr>
            <a:xfrm>
              <a:off x="2062311" y="4572000"/>
              <a:ext cx="1938185" cy="2153265"/>
            </a:xfrm>
            <a:custGeom>
              <a:avLst/>
              <a:gdLst>
                <a:gd name="connsiteX0" fmla="*/ 73742 w 1938185"/>
                <a:gd name="connsiteY0" fmla="*/ 58994 h 2153265"/>
                <a:gd name="connsiteX1" fmla="*/ 29497 w 1938185"/>
                <a:gd name="connsiteY1" fmla="*/ 235974 h 2153265"/>
                <a:gd name="connsiteX2" fmla="*/ 14749 w 1938185"/>
                <a:gd name="connsiteY2" fmla="*/ 280219 h 2153265"/>
                <a:gd name="connsiteX3" fmla="*/ 0 w 1938185"/>
                <a:gd name="connsiteY3" fmla="*/ 383458 h 2153265"/>
                <a:gd name="connsiteX4" fmla="*/ 14749 w 1938185"/>
                <a:gd name="connsiteY4" fmla="*/ 811161 h 2153265"/>
                <a:gd name="connsiteX5" fmla="*/ 29497 w 1938185"/>
                <a:gd name="connsiteY5" fmla="*/ 855406 h 2153265"/>
                <a:gd name="connsiteX6" fmla="*/ 58994 w 1938185"/>
                <a:gd name="connsiteY6" fmla="*/ 929148 h 2153265"/>
                <a:gd name="connsiteX7" fmla="*/ 132736 w 1938185"/>
                <a:gd name="connsiteY7" fmla="*/ 1106129 h 2153265"/>
                <a:gd name="connsiteX8" fmla="*/ 221226 w 1938185"/>
                <a:gd name="connsiteY8" fmla="*/ 1238865 h 2153265"/>
                <a:gd name="connsiteX9" fmla="*/ 294968 w 1938185"/>
                <a:gd name="connsiteY9" fmla="*/ 1445342 h 2153265"/>
                <a:gd name="connsiteX10" fmla="*/ 516194 w 1938185"/>
                <a:gd name="connsiteY10" fmla="*/ 1828800 h 2153265"/>
                <a:gd name="connsiteX11" fmla="*/ 619433 w 1938185"/>
                <a:gd name="connsiteY11" fmla="*/ 1902542 h 2153265"/>
                <a:gd name="connsiteX12" fmla="*/ 707923 w 1938185"/>
                <a:gd name="connsiteY12" fmla="*/ 1932039 h 2153265"/>
                <a:gd name="connsiteX13" fmla="*/ 825910 w 1938185"/>
                <a:gd name="connsiteY13" fmla="*/ 1991032 h 2153265"/>
                <a:gd name="connsiteX14" fmla="*/ 914400 w 1938185"/>
                <a:gd name="connsiteY14" fmla="*/ 2064774 h 2153265"/>
                <a:gd name="connsiteX15" fmla="*/ 958646 w 1938185"/>
                <a:gd name="connsiteY15" fmla="*/ 2079523 h 2153265"/>
                <a:gd name="connsiteX16" fmla="*/ 1091381 w 1938185"/>
                <a:gd name="connsiteY16" fmla="*/ 2138516 h 2153265"/>
                <a:gd name="connsiteX17" fmla="*/ 1342104 w 1938185"/>
                <a:gd name="connsiteY17" fmla="*/ 2153265 h 2153265"/>
                <a:gd name="connsiteX18" fmla="*/ 1622323 w 1938185"/>
                <a:gd name="connsiteY18" fmla="*/ 2138516 h 2153265"/>
                <a:gd name="connsiteX19" fmla="*/ 1666568 w 1938185"/>
                <a:gd name="connsiteY19" fmla="*/ 2109019 h 2153265"/>
                <a:gd name="connsiteX20" fmla="*/ 1814052 w 1938185"/>
                <a:gd name="connsiteY20" fmla="*/ 2079523 h 2153265"/>
                <a:gd name="connsiteX21" fmla="*/ 1843549 w 1938185"/>
                <a:gd name="connsiteY21" fmla="*/ 2035277 h 2153265"/>
                <a:gd name="connsiteX22" fmla="*/ 1917291 w 1938185"/>
                <a:gd name="connsiteY22" fmla="*/ 1946787 h 2153265"/>
                <a:gd name="connsiteX23" fmla="*/ 1902542 w 1938185"/>
                <a:gd name="connsiteY23" fmla="*/ 1799303 h 2153265"/>
                <a:gd name="connsiteX24" fmla="*/ 1843549 w 1938185"/>
                <a:gd name="connsiteY24" fmla="*/ 1696065 h 2153265"/>
                <a:gd name="connsiteX25" fmla="*/ 1828800 w 1938185"/>
                <a:gd name="connsiteY25" fmla="*/ 1651819 h 2153265"/>
                <a:gd name="connsiteX26" fmla="*/ 1769807 w 1938185"/>
                <a:gd name="connsiteY26" fmla="*/ 1548581 h 2153265"/>
                <a:gd name="connsiteX27" fmla="*/ 1740310 w 1938185"/>
                <a:gd name="connsiteY27" fmla="*/ 1460090 h 2153265"/>
                <a:gd name="connsiteX28" fmla="*/ 1651820 w 1938185"/>
                <a:gd name="connsiteY28" fmla="*/ 1356852 h 2153265"/>
                <a:gd name="connsiteX29" fmla="*/ 1548581 w 1938185"/>
                <a:gd name="connsiteY29" fmla="*/ 1224116 h 2153265"/>
                <a:gd name="connsiteX30" fmla="*/ 1489588 w 1938185"/>
                <a:gd name="connsiteY30" fmla="*/ 1120877 h 2153265"/>
                <a:gd name="connsiteX31" fmla="*/ 1460091 w 1938185"/>
                <a:gd name="connsiteY31" fmla="*/ 1076632 h 2153265"/>
                <a:gd name="connsiteX32" fmla="*/ 1430594 w 1938185"/>
                <a:gd name="connsiteY32" fmla="*/ 1017639 h 2153265"/>
                <a:gd name="connsiteX33" fmla="*/ 1356852 w 1938185"/>
                <a:gd name="connsiteY33" fmla="*/ 958645 h 2153265"/>
                <a:gd name="connsiteX34" fmla="*/ 1224117 w 1938185"/>
                <a:gd name="connsiteY34" fmla="*/ 752168 h 2153265"/>
                <a:gd name="connsiteX35" fmla="*/ 1165123 w 1938185"/>
                <a:gd name="connsiteY35" fmla="*/ 648929 h 2153265"/>
                <a:gd name="connsiteX36" fmla="*/ 1106130 w 1938185"/>
                <a:gd name="connsiteY36" fmla="*/ 589935 h 2153265"/>
                <a:gd name="connsiteX37" fmla="*/ 1061884 w 1938185"/>
                <a:gd name="connsiteY37" fmla="*/ 530942 h 2153265"/>
                <a:gd name="connsiteX38" fmla="*/ 988142 w 1938185"/>
                <a:gd name="connsiteY38" fmla="*/ 442452 h 2153265"/>
                <a:gd name="connsiteX39" fmla="*/ 899652 w 1938185"/>
                <a:gd name="connsiteY39" fmla="*/ 324465 h 2153265"/>
                <a:gd name="connsiteX40" fmla="*/ 870155 w 1938185"/>
                <a:gd name="connsiteY40" fmla="*/ 250723 h 2153265"/>
                <a:gd name="connsiteX41" fmla="*/ 825910 w 1938185"/>
                <a:gd name="connsiteY41" fmla="*/ 206477 h 2153265"/>
                <a:gd name="connsiteX42" fmla="*/ 722671 w 1938185"/>
                <a:gd name="connsiteY42" fmla="*/ 117987 h 2153265"/>
                <a:gd name="connsiteX43" fmla="*/ 678426 w 1938185"/>
                <a:gd name="connsiteY43" fmla="*/ 58994 h 2153265"/>
                <a:gd name="connsiteX44" fmla="*/ 604684 w 1938185"/>
                <a:gd name="connsiteY44" fmla="*/ 44245 h 2153265"/>
                <a:gd name="connsiteX45" fmla="*/ 560439 w 1938185"/>
                <a:gd name="connsiteY45" fmla="*/ 29497 h 2153265"/>
                <a:gd name="connsiteX46" fmla="*/ 442452 w 1938185"/>
                <a:gd name="connsiteY46" fmla="*/ 0 h 2153265"/>
                <a:gd name="connsiteX47" fmla="*/ 235975 w 1938185"/>
                <a:gd name="connsiteY47" fmla="*/ 14748 h 2153265"/>
                <a:gd name="connsiteX48" fmla="*/ 176981 w 1938185"/>
                <a:gd name="connsiteY48" fmla="*/ 44245 h 2153265"/>
                <a:gd name="connsiteX49" fmla="*/ 88491 w 1938185"/>
                <a:gd name="connsiteY49" fmla="*/ 73742 h 2153265"/>
                <a:gd name="connsiteX50" fmla="*/ 44246 w 1938185"/>
                <a:gd name="connsiteY50" fmla="*/ 88490 h 2153265"/>
                <a:gd name="connsiteX51" fmla="*/ 0 w 1938185"/>
                <a:gd name="connsiteY51" fmla="*/ 88490 h 2153265"/>
                <a:gd name="connsiteX52" fmla="*/ 44246 w 1938185"/>
                <a:gd name="connsiteY52" fmla="*/ 103239 h 21532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1938185" h="2153265">
                  <a:moveTo>
                    <a:pt x="73742" y="58994"/>
                  </a:moveTo>
                  <a:cubicBezTo>
                    <a:pt x="58994" y="117987"/>
                    <a:pt x="45165" y="177218"/>
                    <a:pt x="29497" y="235974"/>
                  </a:cubicBezTo>
                  <a:cubicBezTo>
                    <a:pt x="25491" y="250995"/>
                    <a:pt x="17798" y="264975"/>
                    <a:pt x="14749" y="280219"/>
                  </a:cubicBezTo>
                  <a:cubicBezTo>
                    <a:pt x="7931" y="314306"/>
                    <a:pt x="4916" y="349045"/>
                    <a:pt x="0" y="383458"/>
                  </a:cubicBezTo>
                  <a:cubicBezTo>
                    <a:pt x="4916" y="526026"/>
                    <a:pt x="5851" y="668786"/>
                    <a:pt x="14749" y="811161"/>
                  </a:cubicBezTo>
                  <a:cubicBezTo>
                    <a:pt x="15719" y="826677"/>
                    <a:pt x="24038" y="840850"/>
                    <a:pt x="29497" y="855406"/>
                  </a:cubicBezTo>
                  <a:cubicBezTo>
                    <a:pt x="38793" y="880195"/>
                    <a:pt x="49947" y="904268"/>
                    <a:pt x="58994" y="929148"/>
                  </a:cubicBezTo>
                  <a:cubicBezTo>
                    <a:pt x="91265" y="1017892"/>
                    <a:pt x="82705" y="1022744"/>
                    <a:pt x="132736" y="1106129"/>
                  </a:cubicBezTo>
                  <a:cubicBezTo>
                    <a:pt x="160095" y="1151727"/>
                    <a:pt x="198283" y="1190893"/>
                    <a:pt x="221226" y="1238865"/>
                  </a:cubicBezTo>
                  <a:cubicBezTo>
                    <a:pt x="252758" y="1304796"/>
                    <a:pt x="264726" y="1378809"/>
                    <a:pt x="294968" y="1445342"/>
                  </a:cubicBezTo>
                  <a:cubicBezTo>
                    <a:pt x="326629" y="1514997"/>
                    <a:pt x="435396" y="1739025"/>
                    <a:pt x="516194" y="1828800"/>
                  </a:cubicBezTo>
                  <a:cubicBezTo>
                    <a:pt x="519824" y="1832833"/>
                    <a:pt x="604885" y="1896076"/>
                    <a:pt x="619433" y="1902542"/>
                  </a:cubicBezTo>
                  <a:cubicBezTo>
                    <a:pt x="647845" y="1915170"/>
                    <a:pt x="707923" y="1932039"/>
                    <a:pt x="707923" y="1932039"/>
                  </a:cubicBezTo>
                  <a:cubicBezTo>
                    <a:pt x="838947" y="2030306"/>
                    <a:pt x="697045" y="1935804"/>
                    <a:pt x="825910" y="1991032"/>
                  </a:cubicBezTo>
                  <a:cubicBezTo>
                    <a:pt x="893462" y="2019983"/>
                    <a:pt x="850616" y="2022252"/>
                    <a:pt x="914400" y="2064774"/>
                  </a:cubicBezTo>
                  <a:cubicBezTo>
                    <a:pt x="927335" y="2073398"/>
                    <a:pt x="944357" y="2073399"/>
                    <a:pt x="958646" y="2079523"/>
                  </a:cubicBezTo>
                  <a:cubicBezTo>
                    <a:pt x="990980" y="2093380"/>
                    <a:pt x="1057843" y="2133943"/>
                    <a:pt x="1091381" y="2138516"/>
                  </a:cubicBezTo>
                  <a:cubicBezTo>
                    <a:pt x="1174332" y="2149828"/>
                    <a:pt x="1258530" y="2148349"/>
                    <a:pt x="1342104" y="2153265"/>
                  </a:cubicBezTo>
                  <a:cubicBezTo>
                    <a:pt x="1435510" y="2148349"/>
                    <a:pt x="1529645" y="2151154"/>
                    <a:pt x="1622323" y="2138516"/>
                  </a:cubicBezTo>
                  <a:cubicBezTo>
                    <a:pt x="1639886" y="2136121"/>
                    <a:pt x="1650276" y="2116001"/>
                    <a:pt x="1666568" y="2109019"/>
                  </a:cubicBezTo>
                  <a:cubicBezTo>
                    <a:pt x="1694568" y="2097019"/>
                    <a:pt x="1794092" y="2082850"/>
                    <a:pt x="1814052" y="2079523"/>
                  </a:cubicBezTo>
                  <a:cubicBezTo>
                    <a:pt x="1823884" y="2064774"/>
                    <a:pt x="1832201" y="2048894"/>
                    <a:pt x="1843549" y="2035277"/>
                  </a:cubicBezTo>
                  <a:cubicBezTo>
                    <a:pt x="1938185" y="1921713"/>
                    <a:pt x="1844052" y="2056645"/>
                    <a:pt x="1917291" y="1946787"/>
                  </a:cubicBezTo>
                  <a:cubicBezTo>
                    <a:pt x="1912375" y="1897626"/>
                    <a:pt x="1912894" y="1847613"/>
                    <a:pt x="1902542" y="1799303"/>
                  </a:cubicBezTo>
                  <a:cubicBezTo>
                    <a:pt x="1892845" y="1754052"/>
                    <a:pt x="1862887" y="1734741"/>
                    <a:pt x="1843549" y="1696065"/>
                  </a:cubicBezTo>
                  <a:cubicBezTo>
                    <a:pt x="1836596" y="1682160"/>
                    <a:pt x="1834924" y="1666108"/>
                    <a:pt x="1828800" y="1651819"/>
                  </a:cubicBezTo>
                  <a:cubicBezTo>
                    <a:pt x="1806345" y="1599423"/>
                    <a:pt x="1799432" y="1593018"/>
                    <a:pt x="1769807" y="1548581"/>
                  </a:cubicBezTo>
                  <a:cubicBezTo>
                    <a:pt x="1759975" y="1519084"/>
                    <a:pt x="1757557" y="1485960"/>
                    <a:pt x="1740310" y="1460090"/>
                  </a:cubicBezTo>
                  <a:cubicBezTo>
                    <a:pt x="1669334" y="1353627"/>
                    <a:pt x="1764222" y="1489691"/>
                    <a:pt x="1651820" y="1356852"/>
                  </a:cubicBezTo>
                  <a:cubicBezTo>
                    <a:pt x="1615613" y="1314062"/>
                    <a:pt x="1579674" y="1270754"/>
                    <a:pt x="1548581" y="1224116"/>
                  </a:cubicBezTo>
                  <a:cubicBezTo>
                    <a:pt x="1476716" y="1116320"/>
                    <a:pt x="1564435" y="1251861"/>
                    <a:pt x="1489588" y="1120877"/>
                  </a:cubicBezTo>
                  <a:cubicBezTo>
                    <a:pt x="1480794" y="1105487"/>
                    <a:pt x="1468885" y="1092022"/>
                    <a:pt x="1460091" y="1076632"/>
                  </a:cubicBezTo>
                  <a:cubicBezTo>
                    <a:pt x="1449183" y="1057543"/>
                    <a:pt x="1445072" y="1034185"/>
                    <a:pt x="1430594" y="1017639"/>
                  </a:cubicBezTo>
                  <a:cubicBezTo>
                    <a:pt x="1409865" y="993949"/>
                    <a:pt x="1377185" y="982675"/>
                    <a:pt x="1356852" y="958645"/>
                  </a:cubicBezTo>
                  <a:cubicBezTo>
                    <a:pt x="1347170" y="947203"/>
                    <a:pt x="1244665" y="793265"/>
                    <a:pt x="1224117" y="752168"/>
                  </a:cubicBezTo>
                  <a:cubicBezTo>
                    <a:pt x="1182850" y="669635"/>
                    <a:pt x="1248333" y="744028"/>
                    <a:pt x="1165123" y="648929"/>
                  </a:cubicBezTo>
                  <a:cubicBezTo>
                    <a:pt x="1146810" y="628000"/>
                    <a:pt x="1124443" y="610864"/>
                    <a:pt x="1106130" y="589935"/>
                  </a:cubicBezTo>
                  <a:cubicBezTo>
                    <a:pt x="1089943" y="571436"/>
                    <a:pt x="1077881" y="549605"/>
                    <a:pt x="1061884" y="530942"/>
                  </a:cubicBezTo>
                  <a:cubicBezTo>
                    <a:pt x="930703" y="377899"/>
                    <a:pt x="1092439" y="585860"/>
                    <a:pt x="988142" y="442452"/>
                  </a:cubicBezTo>
                  <a:cubicBezTo>
                    <a:pt x="959227" y="402694"/>
                    <a:pt x="917910" y="370110"/>
                    <a:pt x="899652" y="324465"/>
                  </a:cubicBezTo>
                  <a:cubicBezTo>
                    <a:pt x="889820" y="299884"/>
                    <a:pt x="884186" y="273173"/>
                    <a:pt x="870155" y="250723"/>
                  </a:cubicBezTo>
                  <a:cubicBezTo>
                    <a:pt x="859101" y="233036"/>
                    <a:pt x="841746" y="220051"/>
                    <a:pt x="825910" y="206477"/>
                  </a:cubicBezTo>
                  <a:cubicBezTo>
                    <a:pt x="763142" y="152675"/>
                    <a:pt x="773343" y="177103"/>
                    <a:pt x="722671" y="117987"/>
                  </a:cubicBezTo>
                  <a:cubicBezTo>
                    <a:pt x="706674" y="99324"/>
                    <a:pt x="699270" y="72022"/>
                    <a:pt x="678426" y="58994"/>
                  </a:cubicBezTo>
                  <a:cubicBezTo>
                    <a:pt x="657169" y="45708"/>
                    <a:pt x="629003" y="50325"/>
                    <a:pt x="604684" y="44245"/>
                  </a:cubicBezTo>
                  <a:cubicBezTo>
                    <a:pt x="589602" y="40474"/>
                    <a:pt x="575521" y="33268"/>
                    <a:pt x="560439" y="29497"/>
                  </a:cubicBezTo>
                  <a:lnTo>
                    <a:pt x="442452" y="0"/>
                  </a:lnTo>
                  <a:cubicBezTo>
                    <a:pt x="373626" y="4916"/>
                    <a:pt x="304037" y="3404"/>
                    <a:pt x="235975" y="14748"/>
                  </a:cubicBezTo>
                  <a:cubicBezTo>
                    <a:pt x="214288" y="18362"/>
                    <a:pt x="197394" y="36080"/>
                    <a:pt x="176981" y="44245"/>
                  </a:cubicBezTo>
                  <a:cubicBezTo>
                    <a:pt x="148113" y="55792"/>
                    <a:pt x="117988" y="63910"/>
                    <a:pt x="88491" y="73742"/>
                  </a:cubicBezTo>
                  <a:cubicBezTo>
                    <a:pt x="73743" y="78658"/>
                    <a:pt x="59792" y="88490"/>
                    <a:pt x="44246" y="88490"/>
                  </a:cubicBezTo>
                  <a:lnTo>
                    <a:pt x="0" y="88490"/>
                  </a:lnTo>
                  <a:lnTo>
                    <a:pt x="44246" y="103239"/>
                  </a:lnTo>
                </a:path>
              </a:pathLst>
            </a:cu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7" name="Groupe 46"/>
          <p:cNvGrpSpPr/>
          <p:nvPr/>
        </p:nvGrpSpPr>
        <p:grpSpPr>
          <a:xfrm>
            <a:off x="4972920" y="3116459"/>
            <a:ext cx="3254468" cy="2812871"/>
            <a:chOff x="4972920" y="3116459"/>
            <a:chExt cx="3254468" cy="2812871"/>
          </a:xfrm>
        </p:grpSpPr>
        <p:sp>
          <p:nvSpPr>
            <p:cNvPr id="30" name="Ellipse 29"/>
            <p:cNvSpPr/>
            <p:nvPr/>
          </p:nvSpPr>
          <p:spPr>
            <a:xfrm>
              <a:off x="5500694" y="3830839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6143636" y="3116459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6858016" y="3830839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3" name="Connecteur droit 32"/>
            <p:cNvCxnSpPr>
              <a:stCxn id="30" idx="0"/>
              <a:endCxn id="31" idx="2"/>
            </p:cNvCxnSpPr>
            <p:nvPr/>
          </p:nvCxnSpPr>
          <p:spPr>
            <a:xfrm rot="5400000" flipH="1" flipV="1">
              <a:off x="5679060" y="3366263"/>
              <a:ext cx="558109" cy="37104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31" idx="6"/>
              <a:endCxn id="32" idx="0"/>
            </p:cNvCxnSpPr>
            <p:nvPr/>
          </p:nvCxnSpPr>
          <p:spPr>
            <a:xfrm>
              <a:off x="6687432" y="3272730"/>
              <a:ext cx="442482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Ellipse 34"/>
            <p:cNvSpPr/>
            <p:nvPr/>
          </p:nvSpPr>
          <p:spPr>
            <a:xfrm>
              <a:off x="6272659" y="4772929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D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7683592" y="4759533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7" name="Connecteur droit 36"/>
            <p:cNvCxnSpPr>
              <a:stCxn id="32" idx="6"/>
              <a:endCxn id="36" idx="0"/>
            </p:cNvCxnSpPr>
            <p:nvPr/>
          </p:nvCxnSpPr>
          <p:spPr>
            <a:xfrm>
              <a:off x="7401812" y="3987110"/>
              <a:ext cx="553678" cy="7724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30" idx="6"/>
              <a:endCxn id="35" idx="0"/>
            </p:cNvCxnSpPr>
            <p:nvPr/>
          </p:nvCxnSpPr>
          <p:spPr>
            <a:xfrm>
              <a:off x="6044490" y="3987110"/>
              <a:ext cx="500067" cy="7858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Ellipse 38"/>
            <p:cNvSpPr/>
            <p:nvPr/>
          </p:nvSpPr>
          <p:spPr>
            <a:xfrm>
              <a:off x="4972920" y="477292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0" name="Connecteur droit 39"/>
            <p:cNvCxnSpPr>
              <a:stCxn id="30" idx="2"/>
              <a:endCxn id="39" idx="0"/>
            </p:cNvCxnSpPr>
            <p:nvPr/>
          </p:nvCxnSpPr>
          <p:spPr>
            <a:xfrm rot="10800000" flipV="1">
              <a:off x="5244818" y="3987110"/>
              <a:ext cx="255876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Ellipse 40"/>
            <p:cNvSpPr/>
            <p:nvPr/>
          </p:nvSpPr>
          <p:spPr>
            <a:xfrm>
              <a:off x="6957162" y="554535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E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42" name="Ellipse 41"/>
            <p:cNvSpPr/>
            <p:nvPr/>
          </p:nvSpPr>
          <p:spPr>
            <a:xfrm>
              <a:off x="5643570" y="5545351"/>
              <a:ext cx="543796" cy="38397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C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3" name="Connecteur droit 42"/>
            <p:cNvCxnSpPr>
              <a:stCxn id="35" idx="2"/>
              <a:endCxn id="42" idx="0"/>
            </p:cNvCxnSpPr>
            <p:nvPr/>
          </p:nvCxnSpPr>
          <p:spPr>
            <a:xfrm rot="10800000" flipV="1">
              <a:off x="5915469" y="4929199"/>
              <a:ext cx="357191" cy="616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cteur droit 43"/>
            <p:cNvCxnSpPr>
              <a:stCxn id="35" idx="6"/>
              <a:endCxn id="41" idx="0"/>
            </p:cNvCxnSpPr>
            <p:nvPr/>
          </p:nvCxnSpPr>
          <p:spPr>
            <a:xfrm>
              <a:off x="6816455" y="4929200"/>
              <a:ext cx="412605" cy="616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Flèche droite 44"/>
          <p:cNvSpPr/>
          <p:nvPr/>
        </p:nvSpPr>
        <p:spPr>
          <a:xfrm>
            <a:off x="4071934" y="400050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Exemples)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192880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Insérons la séquence : </a:t>
            </a:r>
            <a:r>
              <a:rPr lang="fr-FR" dirty="0" smtClean="0"/>
              <a:t>A, B, X, L, M, C, D, E, H, R, F</a:t>
            </a:r>
            <a:r>
              <a:rPr lang="fr-FR" b="1" dirty="0" smtClean="0"/>
              <a:t> dans un arbre AVL. 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2643206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fr-FR" b="1" i="1" dirty="0" smtClean="0"/>
              <a:t>Insertion H, R, F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31" name="Groupe 30"/>
          <p:cNvGrpSpPr/>
          <p:nvPr/>
        </p:nvGrpSpPr>
        <p:grpSpPr>
          <a:xfrm>
            <a:off x="1914939" y="3187897"/>
            <a:ext cx="4972952" cy="2884309"/>
            <a:chOff x="1914939" y="2857495"/>
            <a:chExt cx="4972952" cy="2884309"/>
          </a:xfrm>
        </p:grpSpPr>
        <p:sp>
          <p:nvSpPr>
            <p:cNvPr id="9" name="Ellipse 8"/>
            <p:cNvSpPr/>
            <p:nvPr/>
          </p:nvSpPr>
          <p:spPr>
            <a:xfrm>
              <a:off x="3343699" y="362991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D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1" name="Ellipse 10"/>
            <p:cNvSpPr/>
            <p:nvPr/>
          </p:nvSpPr>
          <p:spPr>
            <a:xfrm>
              <a:off x="4371539" y="2857495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L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5629715" y="362991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R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Connecteur droit 14"/>
            <p:cNvCxnSpPr>
              <a:stCxn id="9" idx="0"/>
              <a:endCxn id="11" idx="2"/>
            </p:cNvCxnSpPr>
            <p:nvPr/>
          </p:nvCxnSpPr>
          <p:spPr>
            <a:xfrm rot="5400000" flipH="1" flipV="1">
              <a:off x="3685492" y="2943871"/>
              <a:ext cx="616152" cy="75594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>
              <a:stCxn id="11" idx="6"/>
              <a:endCxn id="12" idx="0"/>
            </p:cNvCxnSpPr>
            <p:nvPr/>
          </p:nvCxnSpPr>
          <p:spPr>
            <a:xfrm>
              <a:off x="4915335" y="3013766"/>
              <a:ext cx="986278" cy="61615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Ellipse 16"/>
            <p:cNvSpPr/>
            <p:nvPr/>
          </p:nvSpPr>
          <p:spPr>
            <a:xfrm>
              <a:off x="4143372" y="4572008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D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6344095" y="4572007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X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19" name="Connecteur droit 18"/>
            <p:cNvCxnSpPr>
              <a:stCxn id="12" idx="6"/>
              <a:endCxn id="18" idx="0"/>
            </p:cNvCxnSpPr>
            <p:nvPr/>
          </p:nvCxnSpPr>
          <p:spPr>
            <a:xfrm>
              <a:off x="6173511" y="3786189"/>
              <a:ext cx="442482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>
              <a:stCxn id="9" idx="6"/>
              <a:endCxn id="17" idx="0"/>
            </p:cNvCxnSpPr>
            <p:nvPr/>
          </p:nvCxnSpPr>
          <p:spPr>
            <a:xfrm>
              <a:off x="3887495" y="3786189"/>
              <a:ext cx="527775" cy="78581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Ellipse 20"/>
            <p:cNvSpPr/>
            <p:nvPr/>
          </p:nvSpPr>
          <p:spPr>
            <a:xfrm>
              <a:off x="2415005" y="4572007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B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Connecteur droit 21"/>
            <p:cNvCxnSpPr>
              <a:stCxn id="9" idx="2"/>
              <a:endCxn id="21" idx="0"/>
            </p:cNvCxnSpPr>
            <p:nvPr/>
          </p:nvCxnSpPr>
          <p:spPr>
            <a:xfrm rot="10800000" flipV="1">
              <a:off x="2686903" y="3786189"/>
              <a:ext cx="656796" cy="78581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Ellipse 22"/>
            <p:cNvSpPr/>
            <p:nvPr/>
          </p:nvSpPr>
          <p:spPr>
            <a:xfrm>
              <a:off x="4800167" y="5402474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H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4" name="Ellipse 23"/>
            <p:cNvSpPr/>
            <p:nvPr/>
          </p:nvSpPr>
          <p:spPr>
            <a:xfrm>
              <a:off x="3657159" y="5344430"/>
              <a:ext cx="543796" cy="38397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E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Connecteur droit 24"/>
            <p:cNvCxnSpPr>
              <a:stCxn id="17" idx="2"/>
              <a:endCxn id="24" idx="0"/>
            </p:cNvCxnSpPr>
            <p:nvPr/>
          </p:nvCxnSpPr>
          <p:spPr>
            <a:xfrm rot="10800000" flipV="1">
              <a:off x="3929058" y="4728278"/>
              <a:ext cx="214315" cy="6161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7" idx="6"/>
              <a:endCxn id="23" idx="0"/>
            </p:cNvCxnSpPr>
            <p:nvPr/>
          </p:nvCxnSpPr>
          <p:spPr>
            <a:xfrm>
              <a:off x="4687168" y="4728279"/>
              <a:ext cx="384897" cy="67419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Ellipse 27"/>
            <p:cNvSpPr/>
            <p:nvPr/>
          </p:nvSpPr>
          <p:spPr>
            <a:xfrm>
              <a:off x="2986509" y="5357825"/>
              <a:ext cx="543796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C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29" name="Ellipse 28"/>
            <p:cNvSpPr/>
            <p:nvPr/>
          </p:nvSpPr>
          <p:spPr>
            <a:xfrm>
              <a:off x="1914939" y="5357825"/>
              <a:ext cx="543796" cy="38397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0" name="Ellipse 29"/>
            <p:cNvSpPr/>
            <p:nvPr/>
          </p:nvSpPr>
          <p:spPr>
            <a:xfrm>
              <a:off x="5129649" y="4572007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32" name="Connecteur droit 31"/>
            <p:cNvCxnSpPr>
              <a:stCxn id="21" idx="6"/>
              <a:endCxn id="28" idx="0"/>
            </p:cNvCxnSpPr>
            <p:nvPr/>
          </p:nvCxnSpPr>
          <p:spPr>
            <a:xfrm>
              <a:off x="2958801" y="4728278"/>
              <a:ext cx="299606" cy="6295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33"/>
            <p:cNvCxnSpPr>
              <a:stCxn id="29" idx="0"/>
              <a:endCxn id="21" idx="2"/>
            </p:cNvCxnSpPr>
            <p:nvPr/>
          </p:nvCxnSpPr>
          <p:spPr>
            <a:xfrm rot="5400000" flipH="1" flipV="1">
              <a:off x="1986148" y="4928968"/>
              <a:ext cx="629547" cy="228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35"/>
            <p:cNvCxnSpPr>
              <a:stCxn id="30" idx="0"/>
              <a:endCxn id="12" idx="2"/>
            </p:cNvCxnSpPr>
            <p:nvPr/>
          </p:nvCxnSpPr>
          <p:spPr>
            <a:xfrm rot="5400000" flipH="1" flipV="1">
              <a:off x="5122722" y="4065014"/>
              <a:ext cx="785818" cy="2281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785786" y="2000240"/>
            <a:ext cx="60722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Étape 1 : comme dans un arbre de recherche binaire ordinaire</a:t>
            </a:r>
            <a:endParaRPr lang="fr-FR" b="1" dirty="0"/>
          </a:p>
        </p:txBody>
      </p:sp>
      <p:sp>
        <p:nvSpPr>
          <p:cNvPr id="14" name="Rectangle 13"/>
          <p:cNvSpPr/>
          <p:nvPr/>
        </p:nvSpPr>
        <p:spPr>
          <a:xfrm>
            <a:off x="785786" y="2571744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Étape 2 : mettre à jour les balances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785786" y="3214686"/>
            <a:ext cx="42811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Cas où la balance d’un nœud A devient +2  </a:t>
            </a:r>
          </a:p>
          <a:p>
            <a:r>
              <a:rPr lang="fr-FR" b="1" dirty="0" smtClean="0">
                <a:sym typeface="Wingdings" pitchFamily="2" charset="2"/>
              </a:rPr>
              <a:t> </a:t>
            </a:r>
            <a:r>
              <a:rPr lang="fr-FR" b="1" dirty="0" smtClean="0"/>
              <a:t>Le fils gauche B de A doit exister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85786" y="40719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b="1" dirty="0" smtClean="0"/>
              <a:t>Les cas suivants peuvent se présenter</a:t>
            </a:r>
          </a:p>
          <a:p>
            <a:pPr marL="342900" indent="-342900">
              <a:buAutoNum type="alphaLcParenR"/>
            </a:pPr>
            <a:r>
              <a:rPr lang="fr-FR" b="1" dirty="0" smtClean="0"/>
              <a:t>B a une balance égale à + 1</a:t>
            </a:r>
          </a:p>
          <a:p>
            <a:pPr marL="342900" indent="-342900">
              <a:buAutoNum type="alphaLcParenR"/>
            </a:pPr>
            <a:r>
              <a:rPr lang="fr-FR" b="1" dirty="0" smtClean="0"/>
              <a:t>B a une balance égale à – 1</a:t>
            </a:r>
          </a:p>
          <a:p>
            <a:pPr marL="342900" indent="-342900">
              <a:buAutoNum type="alphaLcParenR"/>
            </a:pPr>
            <a:r>
              <a:rPr lang="fr-FR" b="1" dirty="0" smtClean="0"/>
              <a:t>B a une balance égale à 0</a:t>
            </a:r>
            <a:endParaRPr lang="fr-FR" b="1" dirty="0"/>
          </a:p>
        </p:txBody>
      </p:sp>
      <p:sp>
        <p:nvSpPr>
          <p:cNvPr id="17" name="Rectangle 16"/>
          <p:cNvSpPr/>
          <p:nvPr/>
        </p:nvSpPr>
        <p:spPr>
          <a:xfrm>
            <a:off x="790958" y="5500702"/>
            <a:ext cx="77672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 smtClean="0"/>
              <a:t>Même traitement symétrique dans le cas où la balance d’un nœud A devient -2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85786" y="6215082"/>
            <a:ext cx="68580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Traitement peut continuer en cascade</a:t>
            </a:r>
          </a:p>
        </p:txBody>
      </p:sp>
      <p:sp>
        <p:nvSpPr>
          <p:cNvPr id="18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1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72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+ 1</a:t>
            </a:r>
            <a:endParaRPr lang="fr-FR" dirty="0"/>
          </a:p>
        </p:txBody>
      </p:sp>
      <p:sp>
        <p:nvSpPr>
          <p:cNvPr id="19" name="Flèche droite 18"/>
          <p:cNvSpPr/>
          <p:nvPr/>
        </p:nvSpPr>
        <p:spPr>
          <a:xfrm>
            <a:off x="4000496" y="392906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en arc 20"/>
          <p:cNvSpPr/>
          <p:nvPr/>
        </p:nvSpPr>
        <p:spPr>
          <a:xfrm rot="1620000">
            <a:off x="1674725" y="2857960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99"/>
          <p:cNvGrpSpPr/>
          <p:nvPr/>
        </p:nvGrpSpPr>
        <p:grpSpPr>
          <a:xfrm>
            <a:off x="642910" y="3071810"/>
            <a:ext cx="2318676" cy="1928826"/>
            <a:chOff x="642910" y="3071810"/>
            <a:chExt cx="2318676" cy="1928826"/>
          </a:xfrm>
        </p:grpSpPr>
        <p:sp>
          <p:nvSpPr>
            <p:cNvPr id="11" name="Ellipse 10"/>
            <p:cNvSpPr/>
            <p:nvPr/>
          </p:nvSpPr>
          <p:spPr>
            <a:xfrm>
              <a:off x="1785919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2" name="Ellipse 11"/>
            <p:cNvSpPr/>
            <p:nvPr/>
          </p:nvSpPr>
          <p:spPr>
            <a:xfrm>
              <a:off x="1214414" y="378619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Triangle isocèle 12"/>
            <p:cNvSpPr/>
            <p:nvPr/>
          </p:nvSpPr>
          <p:spPr>
            <a:xfrm rot="10800000">
              <a:off x="2390082" y="385762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4" name="ZoneTexte 13"/>
            <p:cNvSpPr txBox="1"/>
            <p:nvPr/>
          </p:nvSpPr>
          <p:spPr>
            <a:xfrm>
              <a:off x="2500298" y="385762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15" name="Triangle isocèle 14"/>
            <p:cNvSpPr/>
            <p:nvPr/>
          </p:nvSpPr>
          <p:spPr>
            <a:xfrm rot="10800000">
              <a:off x="642910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753126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17" name="Triangle isocèle 16"/>
            <p:cNvSpPr/>
            <p:nvPr/>
          </p:nvSpPr>
          <p:spPr>
            <a:xfrm rot="10800000">
              <a:off x="1604264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714480" y="450057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23" name="Connecteur droit 22"/>
            <p:cNvCxnSpPr>
              <a:stCxn id="11" idx="2"/>
              <a:endCxn id="12" idx="0"/>
            </p:cNvCxnSpPr>
            <p:nvPr/>
          </p:nvCxnSpPr>
          <p:spPr>
            <a:xfrm rot="10800000" flipV="1">
              <a:off x="1428729" y="332184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2" idx="2"/>
              <a:endCxn id="16" idx="0"/>
            </p:cNvCxnSpPr>
            <p:nvPr/>
          </p:nvCxnSpPr>
          <p:spPr>
            <a:xfrm rot="10800000" flipV="1">
              <a:off x="885534" y="3964784"/>
              <a:ext cx="3288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1" idx="6"/>
              <a:endCxn id="14" idx="0"/>
            </p:cNvCxnSpPr>
            <p:nvPr/>
          </p:nvCxnSpPr>
          <p:spPr>
            <a:xfrm>
              <a:off x="2214547" y="332184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12" idx="6"/>
              <a:endCxn id="20" idx="0"/>
            </p:cNvCxnSpPr>
            <p:nvPr/>
          </p:nvCxnSpPr>
          <p:spPr>
            <a:xfrm>
              <a:off x="1643042" y="3964785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Texte 29"/>
            <p:cNvSpPr txBox="1"/>
            <p:nvPr/>
          </p:nvSpPr>
          <p:spPr>
            <a:xfrm>
              <a:off x="1428728" y="307181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928662" y="3571876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</p:grpSp>
      <p:grpSp>
        <p:nvGrpSpPr>
          <p:cNvPr id="5" name="Groupe 100"/>
          <p:cNvGrpSpPr/>
          <p:nvPr/>
        </p:nvGrpSpPr>
        <p:grpSpPr>
          <a:xfrm>
            <a:off x="5357817" y="3000371"/>
            <a:ext cx="2500331" cy="2071702"/>
            <a:chOff x="5357817" y="3000371"/>
            <a:chExt cx="2500331" cy="2071702"/>
          </a:xfrm>
        </p:grpSpPr>
        <p:sp>
          <p:nvSpPr>
            <p:cNvPr id="77" name="Ellipse 76"/>
            <p:cNvSpPr/>
            <p:nvPr/>
          </p:nvSpPr>
          <p:spPr>
            <a:xfrm>
              <a:off x="6786577" y="385762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Ellipse 77"/>
            <p:cNvSpPr/>
            <p:nvPr/>
          </p:nvSpPr>
          <p:spPr>
            <a:xfrm>
              <a:off x="6000759" y="314324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9" name="Triangle isocèle 78"/>
            <p:cNvSpPr/>
            <p:nvPr/>
          </p:nvSpPr>
          <p:spPr>
            <a:xfrm rot="10800000">
              <a:off x="7286644" y="457200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0" name="ZoneTexte 79"/>
            <p:cNvSpPr txBox="1"/>
            <p:nvPr/>
          </p:nvSpPr>
          <p:spPr>
            <a:xfrm>
              <a:off x="7396860" y="4572007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81" name="Triangle isocèle 80"/>
            <p:cNvSpPr/>
            <p:nvPr/>
          </p:nvSpPr>
          <p:spPr>
            <a:xfrm rot="10800000">
              <a:off x="5357817" y="385762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2" name="ZoneTexte 81"/>
            <p:cNvSpPr txBox="1"/>
            <p:nvPr/>
          </p:nvSpPr>
          <p:spPr>
            <a:xfrm>
              <a:off x="5468033" y="3857627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83" name="Triangle isocèle 82"/>
            <p:cNvSpPr/>
            <p:nvPr/>
          </p:nvSpPr>
          <p:spPr>
            <a:xfrm rot="10800000">
              <a:off x="6215073" y="4572006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4" name="ZoneTexte 83"/>
            <p:cNvSpPr txBox="1"/>
            <p:nvPr/>
          </p:nvSpPr>
          <p:spPr>
            <a:xfrm>
              <a:off x="6325289" y="4572006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86" name="Connecteur droit 85"/>
            <p:cNvCxnSpPr>
              <a:stCxn id="78" idx="2"/>
            </p:cNvCxnSpPr>
            <p:nvPr/>
          </p:nvCxnSpPr>
          <p:spPr>
            <a:xfrm rot="10800000" flipV="1">
              <a:off x="5643569" y="3321841"/>
              <a:ext cx="35719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Connecteur droit 86"/>
            <p:cNvCxnSpPr>
              <a:stCxn id="77" idx="6"/>
              <a:endCxn id="80" idx="0"/>
            </p:cNvCxnSpPr>
            <p:nvPr/>
          </p:nvCxnSpPr>
          <p:spPr>
            <a:xfrm>
              <a:off x="7215205" y="4036222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ZoneTexte 88"/>
            <p:cNvSpPr txBox="1"/>
            <p:nvPr/>
          </p:nvSpPr>
          <p:spPr>
            <a:xfrm>
              <a:off x="6429387" y="3000371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90" name="ZoneTexte 89"/>
            <p:cNvSpPr txBox="1"/>
            <p:nvPr/>
          </p:nvSpPr>
          <p:spPr>
            <a:xfrm>
              <a:off x="7215205" y="364331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97" name="Connecteur droit 96"/>
            <p:cNvCxnSpPr>
              <a:stCxn id="77" idx="2"/>
              <a:endCxn id="84" idx="0"/>
            </p:cNvCxnSpPr>
            <p:nvPr/>
          </p:nvCxnSpPr>
          <p:spPr>
            <a:xfrm rot="10800000" flipV="1">
              <a:off x="6520215" y="4036222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cteur droit 98"/>
            <p:cNvCxnSpPr>
              <a:stCxn id="78" idx="6"/>
              <a:endCxn id="77" idx="0"/>
            </p:cNvCxnSpPr>
            <p:nvPr/>
          </p:nvCxnSpPr>
          <p:spPr>
            <a:xfrm>
              <a:off x="6429387" y="3321842"/>
              <a:ext cx="571504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</a:t>
            </a:r>
            <a:endParaRPr lang="fr-FR" dirty="0"/>
          </a:p>
        </p:txBody>
      </p:sp>
      <p:sp>
        <p:nvSpPr>
          <p:cNvPr id="4098" name="AutoShape 2" descr="Top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428596" y="1928802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Un </a:t>
            </a:r>
            <a:r>
              <a:rPr lang="fr-FR" i="1" dirty="0" smtClean="0"/>
              <a:t>arbre AVL</a:t>
            </a:r>
            <a:r>
              <a:rPr lang="fr-FR" b="1" i="1" dirty="0" smtClean="0"/>
              <a:t> </a:t>
            </a:r>
            <a:r>
              <a:rPr lang="fr-FR" b="1" dirty="0" smtClean="0"/>
              <a:t>est un </a:t>
            </a:r>
            <a:r>
              <a:rPr lang="fr-FR" i="1" dirty="0" smtClean="0"/>
              <a:t>arbre de recherche binaire équilibré</a:t>
            </a:r>
            <a:r>
              <a:rPr lang="fr-FR" b="1" dirty="0" smtClean="0"/>
              <a:t>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28596" y="5568751"/>
            <a:ext cx="80010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Ajouter un champ balance (facteur d'équilibrage ) au niveau de chaque </a:t>
            </a:r>
            <a:r>
              <a:rPr lang="fr-FR" b="1" dirty="0" err="1" smtClean="0"/>
              <a:t>noeud</a:t>
            </a:r>
            <a:endParaRPr lang="fr-FR" dirty="0"/>
          </a:p>
        </p:txBody>
      </p:sp>
      <p:grpSp>
        <p:nvGrpSpPr>
          <p:cNvPr id="40" name="Groupe 39"/>
          <p:cNvGrpSpPr/>
          <p:nvPr/>
        </p:nvGrpSpPr>
        <p:grpSpPr>
          <a:xfrm>
            <a:off x="3643306" y="2000240"/>
            <a:ext cx="5044390" cy="2384243"/>
            <a:chOff x="3643306" y="2000240"/>
            <a:chExt cx="5044390" cy="2384243"/>
          </a:xfrm>
        </p:grpSpPr>
        <p:sp>
          <p:nvSpPr>
            <p:cNvPr id="10" name="Ellipse 9"/>
            <p:cNvSpPr/>
            <p:nvPr/>
          </p:nvSpPr>
          <p:spPr>
            <a:xfrm>
              <a:off x="5807811" y="2134186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80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5082748" y="2696761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Connecteur droit 19"/>
            <p:cNvCxnSpPr>
              <a:stCxn id="10" idx="2"/>
              <a:endCxn id="13" idx="0"/>
            </p:cNvCxnSpPr>
            <p:nvPr/>
          </p:nvCxnSpPr>
          <p:spPr>
            <a:xfrm rot="10800000" flipV="1">
              <a:off x="5354647" y="2290456"/>
              <a:ext cx="453165" cy="4063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>
              <a:stCxn id="13" idx="2"/>
              <a:endCxn id="31" idx="0"/>
            </p:cNvCxnSpPr>
            <p:nvPr/>
          </p:nvCxnSpPr>
          <p:spPr>
            <a:xfrm rot="10800000" flipV="1">
              <a:off x="4629584" y="2853032"/>
              <a:ext cx="453164" cy="50453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0" idx="6"/>
              <a:endCxn id="35" idx="0"/>
            </p:cNvCxnSpPr>
            <p:nvPr/>
          </p:nvCxnSpPr>
          <p:spPr>
            <a:xfrm>
              <a:off x="6351607" y="2290457"/>
              <a:ext cx="1306081" cy="42416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3" idx="6"/>
            </p:cNvCxnSpPr>
            <p:nvPr/>
          </p:nvCxnSpPr>
          <p:spPr>
            <a:xfrm>
              <a:off x="5626544" y="2853031"/>
              <a:ext cx="315561" cy="46881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ZoneTexte 23"/>
            <p:cNvSpPr txBox="1"/>
            <p:nvPr/>
          </p:nvSpPr>
          <p:spPr>
            <a:xfrm>
              <a:off x="5429256" y="2000240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4874905" y="2509236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+1</a:t>
              </a:r>
              <a:endParaRPr lang="fr-FR" sz="1400" dirty="0"/>
            </a:p>
          </p:txBody>
        </p:sp>
        <p:sp>
          <p:nvSpPr>
            <p:cNvPr id="31" name="Ellipse 30"/>
            <p:cNvSpPr/>
            <p:nvPr/>
          </p:nvSpPr>
          <p:spPr>
            <a:xfrm>
              <a:off x="4357686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32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3" name="Ellipse 32"/>
            <p:cNvSpPr/>
            <p:nvPr/>
          </p:nvSpPr>
          <p:spPr>
            <a:xfrm>
              <a:off x="5715008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73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5000628" y="407194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45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5" name="Ellipse 34"/>
            <p:cNvSpPr/>
            <p:nvPr/>
          </p:nvSpPr>
          <p:spPr>
            <a:xfrm>
              <a:off x="7385790" y="2714620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86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6" name="Ellipse 35"/>
            <p:cNvSpPr/>
            <p:nvPr/>
          </p:nvSpPr>
          <p:spPr>
            <a:xfrm>
              <a:off x="3786182" y="407194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10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8" name="Ellipse 37"/>
            <p:cNvSpPr/>
            <p:nvPr/>
          </p:nvSpPr>
          <p:spPr>
            <a:xfrm>
              <a:off x="6786578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82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39" name="Ellipse 38"/>
            <p:cNvSpPr/>
            <p:nvPr/>
          </p:nvSpPr>
          <p:spPr>
            <a:xfrm>
              <a:off x="8143900" y="335756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94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Connecteur droit 40"/>
            <p:cNvCxnSpPr>
              <a:stCxn id="31" idx="2"/>
              <a:endCxn id="36" idx="0"/>
            </p:cNvCxnSpPr>
            <p:nvPr/>
          </p:nvCxnSpPr>
          <p:spPr>
            <a:xfrm rot="10800000" flipV="1">
              <a:off x="4058080" y="3513832"/>
              <a:ext cx="299606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1" idx="6"/>
              <a:endCxn id="34" idx="0"/>
            </p:cNvCxnSpPr>
            <p:nvPr/>
          </p:nvCxnSpPr>
          <p:spPr>
            <a:xfrm>
              <a:off x="4901482" y="3513833"/>
              <a:ext cx="371044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/>
            <p:cNvCxnSpPr>
              <a:stCxn id="35" idx="2"/>
              <a:endCxn id="38" idx="0"/>
            </p:cNvCxnSpPr>
            <p:nvPr/>
          </p:nvCxnSpPr>
          <p:spPr>
            <a:xfrm rot="10800000" flipV="1">
              <a:off x="7058476" y="2870890"/>
              <a:ext cx="327314" cy="486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>
              <a:stCxn id="35" idx="6"/>
              <a:endCxn id="39" idx="0"/>
            </p:cNvCxnSpPr>
            <p:nvPr/>
          </p:nvCxnSpPr>
          <p:spPr>
            <a:xfrm>
              <a:off x="7929586" y="2870891"/>
              <a:ext cx="486212" cy="48667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ZoneTexte 47"/>
            <p:cNvSpPr txBox="1"/>
            <p:nvPr/>
          </p:nvSpPr>
          <p:spPr>
            <a:xfrm>
              <a:off x="3643306" y="3786190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49" name="ZoneTexte 48"/>
            <p:cNvSpPr txBox="1"/>
            <p:nvPr/>
          </p:nvSpPr>
          <p:spPr>
            <a:xfrm>
              <a:off x="4786314" y="3929066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5429256" y="3286124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6643702" y="3143248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52" name="ZoneTexte 51"/>
            <p:cNvSpPr txBox="1"/>
            <p:nvPr/>
          </p:nvSpPr>
          <p:spPr>
            <a:xfrm>
              <a:off x="7858148" y="3214686"/>
              <a:ext cx="3401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+1</a:t>
              </a:r>
              <a:endParaRPr lang="fr-FR" sz="14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7000892" y="2643182"/>
              <a:ext cx="30489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-1</a:t>
              </a:r>
              <a:endParaRPr lang="fr-FR" sz="1400" dirty="0"/>
            </a:p>
          </p:txBody>
        </p:sp>
        <p:sp>
          <p:nvSpPr>
            <p:cNvPr id="56" name="Ellipse 55"/>
            <p:cNvSpPr/>
            <p:nvPr/>
          </p:nvSpPr>
          <p:spPr>
            <a:xfrm>
              <a:off x="7643834" y="4071942"/>
              <a:ext cx="543796" cy="312541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90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cxnSp>
          <p:nvCxnSpPr>
            <p:cNvPr id="58" name="Connecteur droit 57"/>
            <p:cNvCxnSpPr>
              <a:stCxn id="39" idx="2"/>
              <a:endCxn id="56" idx="0"/>
            </p:cNvCxnSpPr>
            <p:nvPr/>
          </p:nvCxnSpPr>
          <p:spPr>
            <a:xfrm rot="10800000" flipV="1">
              <a:off x="7915732" y="3513832"/>
              <a:ext cx="228168" cy="55810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ZoneTexte 58"/>
            <p:cNvSpPr txBox="1"/>
            <p:nvPr/>
          </p:nvSpPr>
          <p:spPr>
            <a:xfrm>
              <a:off x="4357686" y="3000372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7358082" y="4000504"/>
              <a:ext cx="28084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0</a:t>
              </a:r>
              <a:endParaRPr lang="fr-FR" sz="1400" dirty="0"/>
            </a:p>
          </p:txBody>
        </p:sp>
      </p:grpSp>
      <p:sp>
        <p:nvSpPr>
          <p:cNvPr id="37" name="Rectangle 36"/>
          <p:cNvSpPr/>
          <p:nvPr/>
        </p:nvSpPr>
        <p:spPr>
          <a:xfrm>
            <a:off x="500034" y="4774180"/>
            <a:ext cx="5214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| Profondeur(fg(n) )– Profondeur(</a:t>
            </a:r>
            <a:r>
              <a:rPr lang="fr-FR" b="1" dirty="0" err="1" smtClean="0"/>
              <a:t>fd</a:t>
            </a:r>
            <a:r>
              <a:rPr lang="fr-FR" b="1" dirty="0" smtClean="0"/>
              <a:t>(n)) | &lt;= 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3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624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714348" y="5357826"/>
            <a:ext cx="332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donc un fils à sa droite, soit C.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286380" y="2357430"/>
            <a:ext cx="25003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Cas Balance (C)= 0</a:t>
            </a:r>
            <a:endParaRPr lang="fr-FR" dirty="0"/>
          </a:p>
        </p:txBody>
      </p:sp>
      <p:sp>
        <p:nvSpPr>
          <p:cNvPr id="16" name="Égal 15"/>
          <p:cNvSpPr/>
          <p:nvPr/>
        </p:nvSpPr>
        <p:spPr>
          <a:xfrm>
            <a:off x="4143372" y="3571876"/>
            <a:ext cx="571504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57"/>
          <p:cNvGrpSpPr/>
          <p:nvPr/>
        </p:nvGrpSpPr>
        <p:grpSpPr>
          <a:xfrm>
            <a:off x="642908" y="3000372"/>
            <a:ext cx="2318676" cy="1928826"/>
            <a:chOff x="642908" y="3000372"/>
            <a:chExt cx="2318676" cy="1928826"/>
          </a:xfrm>
        </p:grpSpPr>
        <p:sp>
          <p:nvSpPr>
            <p:cNvPr id="15" name="Ellipse 14"/>
            <p:cNvSpPr/>
            <p:nvPr/>
          </p:nvSpPr>
          <p:spPr>
            <a:xfrm>
              <a:off x="1785917" y="307181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214412" y="371475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Triangle isocèle 18"/>
            <p:cNvSpPr/>
            <p:nvPr/>
          </p:nvSpPr>
          <p:spPr>
            <a:xfrm rot="10800000">
              <a:off x="2390080" y="378619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2500296" y="378619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1" name="Triangle isocèle 20"/>
            <p:cNvSpPr/>
            <p:nvPr/>
          </p:nvSpPr>
          <p:spPr>
            <a:xfrm rot="10800000">
              <a:off x="642908" y="442913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53124" y="442913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3" name="Triangle isocèle 22"/>
            <p:cNvSpPr/>
            <p:nvPr/>
          </p:nvSpPr>
          <p:spPr>
            <a:xfrm rot="10800000">
              <a:off x="1604262" y="442913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714478" y="4429132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25" name="Connecteur droit 24"/>
            <p:cNvCxnSpPr>
              <a:stCxn id="15" idx="2"/>
              <a:endCxn id="17" idx="0"/>
            </p:cNvCxnSpPr>
            <p:nvPr/>
          </p:nvCxnSpPr>
          <p:spPr>
            <a:xfrm rot="10800000" flipV="1">
              <a:off x="1428727" y="3250404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7" idx="2"/>
              <a:endCxn id="22" idx="0"/>
            </p:cNvCxnSpPr>
            <p:nvPr/>
          </p:nvCxnSpPr>
          <p:spPr>
            <a:xfrm rot="10800000" flipV="1">
              <a:off x="948050" y="3893346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5" idx="6"/>
              <a:endCxn id="20" idx="0"/>
            </p:cNvCxnSpPr>
            <p:nvPr/>
          </p:nvCxnSpPr>
          <p:spPr>
            <a:xfrm>
              <a:off x="2214545" y="3250405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17" idx="6"/>
              <a:endCxn id="24" idx="0"/>
            </p:cNvCxnSpPr>
            <p:nvPr/>
          </p:nvCxnSpPr>
          <p:spPr>
            <a:xfrm>
              <a:off x="1643040" y="3893347"/>
              <a:ext cx="20384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1428726" y="3000372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928660" y="3500438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</p:grpSp>
      <p:grpSp>
        <p:nvGrpSpPr>
          <p:cNvPr id="5" name="Groupe 58"/>
          <p:cNvGrpSpPr/>
          <p:nvPr/>
        </p:nvGrpSpPr>
        <p:grpSpPr>
          <a:xfrm>
            <a:off x="5182282" y="3036090"/>
            <a:ext cx="2318676" cy="2607487"/>
            <a:chOff x="5182282" y="3036090"/>
            <a:chExt cx="2318676" cy="2607487"/>
          </a:xfrm>
        </p:grpSpPr>
        <p:sp>
          <p:nvSpPr>
            <p:cNvPr id="31" name="Ellipse 30"/>
            <p:cNvSpPr/>
            <p:nvPr/>
          </p:nvSpPr>
          <p:spPr>
            <a:xfrm>
              <a:off x="6325291" y="31075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5753786" y="375047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Triangle isocèle 32"/>
            <p:cNvSpPr/>
            <p:nvPr/>
          </p:nvSpPr>
          <p:spPr>
            <a:xfrm rot="10800000">
              <a:off x="6929454" y="38219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7039670" y="38219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35" name="Triangle isocèle 34"/>
            <p:cNvSpPr/>
            <p:nvPr/>
          </p:nvSpPr>
          <p:spPr>
            <a:xfrm rot="10800000">
              <a:off x="5182282" y="446485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292498" y="446485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39" name="Connecteur droit 38"/>
            <p:cNvCxnSpPr>
              <a:stCxn id="31" idx="2"/>
              <a:endCxn id="32" idx="0"/>
            </p:cNvCxnSpPr>
            <p:nvPr/>
          </p:nvCxnSpPr>
          <p:spPr>
            <a:xfrm rot="10800000" flipV="1">
              <a:off x="5968101" y="328612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/>
            <p:cNvCxnSpPr>
              <a:stCxn id="32" idx="2"/>
              <a:endCxn id="36" idx="0"/>
            </p:cNvCxnSpPr>
            <p:nvPr/>
          </p:nvCxnSpPr>
          <p:spPr>
            <a:xfrm rot="10800000" flipV="1">
              <a:off x="5487424" y="392906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/>
            <p:cNvCxnSpPr>
              <a:stCxn id="31" idx="6"/>
              <a:endCxn id="34" idx="0"/>
            </p:cNvCxnSpPr>
            <p:nvPr/>
          </p:nvCxnSpPr>
          <p:spPr>
            <a:xfrm>
              <a:off x="6753919" y="328612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ZoneTexte 42"/>
            <p:cNvSpPr txBox="1"/>
            <p:nvPr/>
          </p:nvSpPr>
          <p:spPr>
            <a:xfrm>
              <a:off x="5968100" y="303609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468034" y="3536156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6325291" y="435769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7" name="Triangle isocèle 46"/>
            <p:cNvSpPr/>
            <p:nvPr/>
          </p:nvSpPr>
          <p:spPr>
            <a:xfrm rot="10800000">
              <a:off x="5825225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5935441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9" name="Triangle isocèle 48"/>
            <p:cNvSpPr/>
            <p:nvPr/>
          </p:nvSpPr>
          <p:spPr>
            <a:xfrm rot="10800000">
              <a:off x="6825357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0" name="ZoneTexte 49"/>
            <p:cNvSpPr txBox="1"/>
            <p:nvPr/>
          </p:nvSpPr>
          <p:spPr>
            <a:xfrm>
              <a:off x="6935573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52" name="Connecteur droit 51"/>
            <p:cNvCxnSpPr>
              <a:stCxn id="32" idx="6"/>
              <a:endCxn id="45" idx="0"/>
            </p:cNvCxnSpPr>
            <p:nvPr/>
          </p:nvCxnSpPr>
          <p:spPr>
            <a:xfrm>
              <a:off x="6182414" y="3929065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>
              <a:stCxn id="45" idx="2"/>
              <a:endCxn id="48" idx="0"/>
            </p:cNvCxnSpPr>
            <p:nvPr/>
          </p:nvCxnSpPr>
          <p:spPr>
            <a:xfrm rot="10800000" flipV="1">
              <a:off x="6130367" y="4536287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necteur droit 55"/>
            <p:cNvCxnSpPr>
              <a:stCxn id="45" idx="6"/>
              <a:endCxn id="50" idx="0"/>
            </p:cNvCxnSpPr>
            <p:nvPr/>
          </p:nvCxnSpPr>
          <p:spPr>
            <a:xfrm>
              <a:off x="6753919" y="4536288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6753919" y="435769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</p:grpSp>
      <p:sp>
        <p:nvSpPr>
          <p:cNvPr id="5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  <p:bldP spid="1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786182" y="421481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785786" y="1928802"/>
            <a:ext cx="6042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 ,  C son fils droit avec Balance(C)=0</a:t>
            </a:r>
            <a:endParaRPr lang="fr-FR" dirty="0"/>
          </a:p>
        </p:txBody>
      </p:sp>
      <p:sp>
        <p:nvSpPr>
          <p:cNvPr id="16" name="Flèche en arc 15"/>
          <p:cNvSpPr/>
          <p:nvPr/>
        </p:nvSpPr>
        <p:spPr>
          <a:xfrm rot="1620000">
            <a:off x="1817600" y="278652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en arc 16"/>
          <p:cNvSpPr/>
          <p:nvPr/>
        </p:nvSpPr>
        <p:spPr>
          <a:xfrm rot="19980000" flipH="1">
            <a:off x="1031782" y="3500900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85"/>
          <p:cNvGrpSpPr/>
          <p:nvPr/>
        </p:nvGrpSpPr>
        <p:grpSpPr>
          <a:xfrm>
            <a:off x="4714877" y="2928934"/>
            <a:ext cx="3714775" cy="2071703"/>
            <a:chOff x="4714877" y="3000372"/>
            <a:chExt cx="3714775" cy="2071703"/>
          </a:xfrm>
        </p:grpSpPr>
        <p:sp>
          <p:nvSpPr>
            <p:cNvPr id="40" name="Ellipse 39"/>
            <p:cNvSpPr/>
            <p:nvPr/>
          </p:nvSpPr>
          <p:spPr>
            <a:xfrm>
              <a:off x="7358081" y="38576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286511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riangle isocèle 41"/>
            <p:cNvSpPr/>
            <p:nvPr/>
          </p:nvSpPr>
          <p:spPr>
            <a:xfrm rot="10800000">
              <a:off x="7858148" y="45720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968364" y="45720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6" name="Triangle isocèle 45"/>
            <p:cNvSpPr/>
            <p:nvPr/>
          </p:nvSpPr>
          <p:spPr>
            <a:xfrm rot="10800000">
              <a:off x="6786577" y="457200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7" name="ZoneTexte 46"/>
            <p:cNvSpPr txBox="1"/>
            <p:nvPr/>
          </p:nvSpPr>
          <p:spPr>
            <a:xfrm>
              <a:off x="6896793" y="4572007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49" name="Connecteur droit 48"/>
            <p:cNvCxnSpPr>
              <a:stCxn id="40" idx="6"/>
              <a:endCxn id="43" idx="0"/>
            </p:cNvCxnSpPr>
            <p:nvPr/>
          </p:nvCxnSpPr>
          <p:spPr>
            <a:xfrm>
              <a:off x="7786709" y="4036223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ZoneTexte 49"/>
            <p:cNvSpPr txBox="1"/>
            <p:nvPr/>
          </p:nvSpPr>
          <p:spPr>
            <a:xfrm>
              <a:off x="6715139" y="3000372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51" name="ZoneTexte 50"/>
            <p:cNvSpPr txBox="1"/>
            <p:nvPr/>
          </p:nvSpPr>
          <p:spPr>
            <a:xfrm>
              <a:off x="7594934" y="364331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52" name="Connecteur droit 51"/>
            <p:cNvCxnSpPr>
              <a:stCxn id="40" idx="2"/>
              <a:endCxn id="47" idx="0"/>
            </p:cNvCxnSpPr>
            <p:nvPr/>
          </p:nvCxnSpPr>
          <p:spPr>
            <a:xfrm rot="10800000" flipV="1">
              <a:off x="7091719" y="4036223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necteur droit 52"/>
            <p:cNvCxnSpPr>
              <a:stCxn id="41" idx="6"/>
              <a:endCxn id="40" idx="0"/>
            </p:cNvCxnSpPr>
            <p:nvPr/>
          </p:nvCxnSpPr>
          <p:spPr>
            <a:xfrm>
              <a:off x="6715139" y="3321843"/>
              <a:ext cx="85725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Ellipse 53"/>
            <p:cNvSpPr/>
            <p:nvPr/>
          </p:nvSpPr>
          <p:spPr>
            <a:xfrm>
              <a:off x="5286381" y="3857629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5" name="Triangle isocèle 54"/>
            <p:cNvSpPr/>
            <p:nvPr/>
          </p:nvSpPr>
          <p:spPr>
            <a:xfrm rot="10800000">
              <a:off x="5786448" y="4572009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6" name="ZoneTexte 55"/>
            <p:cNvSpPr txBox="1"/>
            <p:nvPr/>
          </p:nvSpPr>
          <p:spPr>
            <a:xfrm>
              <a:off x="5896664" y="4572009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57" name="Triangle isocèle 56"/>
            <p:cNvSpPr/>
            <p:nvPr/>
          </p:nvSpPr>
          <p:spPr>
            <a:xfrm rot="10800000">
              <a:off x="4714877" y="45720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8" name="ZoneTexte 57"/>
            <p:cNvSpPr txBox="1"/>
            <p:nvPr/>
          </p:nvSpPr>
          <p:spPr>
            <a:xfrm>
              <a:off x="4825093" y="45720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59" name="Connecteur droit 58"/>
            <p:cNvCxnSpPr>
              <a:stCxn id="54" idx="6"/>
              <a:endCxn id="56" idx="0"/>
            </p:cNvCxnSpPr>
            <p:nvPr/>
          </p:nvCxnSpPr>
          <p:spPr>
            <a:xfrm>
              <a:off x="5715009" y="4036224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ZoneTexte 59"/>
            <p:cNvSpPr txBox="1"/>
            <p:nvPr/>
          </p:nvSpPr>
          <p:spPr>
            <a:xfrm>
              <a:off x="5643570" y="372350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61" name="Connecteur droit 60"/>
            <p:cNvCxnSpPr>
              <a:stCxn id="54" idx="2"/>
              <a:endCxn id="58" idx="0"/>
            </p:cNvCxnSpPr>
            <p:nvPr/>
          </p:nvCxnSpPr>
          <p:spPr>
            <a:xfrm rot="10800000" flipV="1">
              <a:off x="5020019" y="4036224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62"/>
            <p:cNvCxnSpPr>
              <a:stCxn id="41" idx="2"/>
              <a:endCxn id="54" idx="0"/>
            </p:cNvCxnSpPr>
            <p:nvPr/>
          </p:nvCxnSpPr>
          <p:spPr>
            <a:xfrm rot="10800000" flipV="1">
              <a:off x="5500695" y="3321843"/>
              <a:ext cx="785816" cy="5357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64"/>
          <p:cNvGrpSpPr/>
          <p:nvPr/>
        </p:nvGrpSpPr>
        <p:grpSpPr>
          <a:xfrm>
            <a:off x="714348" y="3000372"/>
            <a:ext cx="2318676" cy="2607487"/>
            <a:chOff x="5182282" y="3036090"/>
            <a:chExt cx="2318676" cy="2607487"/>
          </a:xfrm>
        </p:grpSpPr>
        <p:sp>
          <p:nvSpPr>
            <p:cNvPr id="66" name="Ellipse 65"/>
            <p:cNvSpPr/>
            <p:nvPr/>
          </p:nvSpPr>
          <p:spPr>
            <a:xfrm>
              <a:off x="6325291" y="31075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7" name="Ellipse 66"/>
            <p:cNvSpPr/>
            <p:nvPr/>
          </p:nvSpPr>
          <p:spPr>
            <a:xfrm>
              <a:off x="5753786" y="375047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8" name="Triangle isocèle 67"/>
            <p:cNvSpPr/>
            <p:nvPr/>
          </p:nvSpPr>
          <p:spPr>
            <a:xfrm rot="10800000">
              <a:off x="6929454" y="38219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7039670" y="38219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70" name="Triangle isocèle 69"/>
            <p:cNvSpPr/>
            <p:nvPr/>
          </p:nvSpPr>
          <p:spPr>
            <a:xfrm rot="10800000">
              <a:off x="5182282" y="446485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5292498" y="446485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72" name="Connecteur droit 71"/>
            <p:cNvCxnSpPr>
              <a:stCxn id="66" idx="2"/>
              <a:endCxn id="67" idx="0"/>
            </p:cNvCxnSpPr>
            <p:nvPr/>
          </p:nvCxnSpPr>
          <p:spPr>
            <a:xfrm rot="10800000" flipV="1">
              <a:off x="5968101" y="328612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cteur droit 72"/>
            <p:cNvCxnSpPr>
              <a:stCxn id="67" idx="2"/>
              <a:endCxn id="71" idx="0"/>
            </p:cNvCxnSpPr>
            <p:nvPr/>
          </p:nvCxnSpPr>
          <p:spPr>
            <a:xfrm rot="10800000" flipV="1">
              <a:off x="5487424" y="392906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Connecteur droit 73"/>
            <p:cNvCxnSpPr>
              <a:stCxn id="66" idx="6"/>
              <a:endCxn id="69" idx="0"/>
            </p:cNvCxnSpPr>
            <p:nvPr/>
          </p:nvCxnSpPr>
          <p:spPr>
            <a:xfrm>
              <a:off x="6753919" y="328612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ZoneTexte 74"/>
            <p:cNvSpPr txBox="1"/>
            <p:nvPr/>
          </p:nvSpPr>
          <p:spPr>
            <a:xfrm>
              <a:off x="5968100" y="303609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6182414" y="3679032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77" name="Ellipse 76"/>
            <p:cNvSpPr/>
            <p:nvPr/>
          </p:nvSpPr>
          <p:spPr>
            <a:xfrm>
              <a:off x="6325291" y="435769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8" name="Triangle isocèle 77"/>
            <p:cNvSpPr/>
            <p:nvPr/>
          </p:nvSpPr>
          <p:spPr>
            <a:xfrm rot="10800000">
              <a:off x="5825225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79" name="ZoneTexte 78"/>
            <p:cNvSpPr txBox="1"/>
            <p:nvPr/>
          </p:nvSpPr>
          <p:spPr>
            <a:xfrm>
              <a:off x="5935441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80" name="Triangle isocèle 79"/>
            <p:cNvSpPr/>
            <p:nvPr/>
          </p:nvSpPr>
          <p:spPr>
            <a:xfrm rot="10800000">
              <a:off x="6825357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1" name="ZoneTexte 80"/>
            <p:cNvSpPr txBox="1"/>
            <p:nvPr/>
          </p:nvSpPr>
          <p:spPr>
            <a:xfrm>
              <a:off x="6935573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82" name="Connecteur droit 81"/>
            <p:cNvCxnSpPr>
              <a:stCxn id="67" idx="6"/>
              <a:endCxn id="77" idx="0"/>
            </p:cNvCxnSpPr>
            <p:nvPr/>
          </p:nvCxnSpPr>
          <p:spPr>
            <a:xfrm>
              <a:off x="6182414" y="3929065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/>
            <p:cNvCxnSpPr>
              <a:stCxn id="77" idx="2"/>
              <a:endCxn id="79" idx="0"/>
            </p:cNvCxnSpPr>
            <p:nvPr/>
          </p:nvCxnSpPr>
          <p:spPr>
            <a:xfrm rot="10800000" flipV="1">
              <a:off x="6130367" y="4536287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cteur droit 83"/>
            <p:cNvCxnSpPr>
              <a:stCxn id="77" idx="6"/>
              <a:endCxn id="81" idx="0"/>
            </p:cNvCxnSpPr>
            <p:nvPr/>
          </p:nvCxnSpPr>
          <p:spPr>
            <a:xfrm>
              <a:off x="6753919" y="4536288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ZoneTexte 84"/>
            <p:cNvSpPr txBox="1"/>
            <p:nvPr/>
          </p:nvSpPr>
          <p:spPr>
            <a:xfrm>
              <a:off x="6753919" y="4357693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</p:grpSp>
      <p:sp>
        <p:nvSpPr>
          <p:cNvPr id="64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624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357158" y="5286388"/>
            <a:ext cx="332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donc un fils à sa droite, soit C.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143504" y="2214554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Balance (C)= +1</a:t>
            </a:r>
            <a:endParaRPr lang="fr-FR" dirty="0"/>
          </a:p>
        </p:txBody>
      </p:sp>
      <p:sp>
        <p:nvSpPr>
          <p:cNvPr id="12" name="Égal 11"/>
          <p:cNvSpPr/>
          <p:nvPr/>
        </p:nvSpPr>
        <p:spPr>
          <a:xfrm>
            <a:off x="3786182" y="3571876"/>
            <a:ext cx="571504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49"/>
          <p:cNvGrpSpPr/>
          <p:nvPr/>
        </p:nvGrpSpPr>
        <p:grpSpPr>
          <a:xfrm>
            <a:off x="642908" y="2928934"/>
            <a:ext cx="2318676" cy="1928826"/>
            <a:chOff x="642908" y="2928934"/>
            <a:chExt cx="2318676" cy="1928826"/>
          </a:xfrm>
        </p:grpSpPr>
        <p:sp>
          <p:nvSpPr>
            <p:cNvPr id="15" name="Ellipse 14"/>
            <p:cNvSpPr/>
            <p:nvPr/>
          </p:nvSpPr>
          <p:spPr>
            <a:xfrm>
              <a:off x="1785917" y="300037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Ellipse 15"/>
            <p:cNvSpPr/>
            <p:nvPr/>
          </p:nvSpPr>
          <p:spPr>
            <a:xfrm>
              <a:off x="1214412" y="3643314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Triangle isocèle 16"/>
            <p:cNvSpPr/>
            <p:nvPr/>
          </p:nvSpPr>
          <p:spPr>
            <a:xfrm rot="10800000">
              <a:off x="2390080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500296" y="371475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0" name="Triangle isocèle 19"/>
            <p:cNvSpPr/>
            <p:nvPr/>
          </p:nvSpPr>
          <p:spPr>
            <a:xfrm rot="10800000">
              <a:off x="642908" y="4357694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53124" y="435769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2" name="Triangle isocèle 21"/>
            <p:cNvSpPr/>
            <p:nvPr/>
          </p:nvSpPr>
          <p:spPr>
            <a:xfrm rot="10800000">
              <a:off x="1604262" y="4357694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714478" y="4357694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24" name="Connecteur droit 23"/>
            <p:cNvCxnSpPr>
              <a:stCxn id="15" idx="2"/>
              <a:endCxn id="16" idx="0"/>
            </p:cNvCxnSpPr>
            <p:nvPr/>
          </p:nvCxnSpPr>
          <p:spPr>
            <a:xfrm rot="10800000" flipV="1">
              <a:off x="1428727" y="3178966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6" idx="2"/>
              <a:endCxn id="21" idx="0"/>
            </p:cNvCxnSpPr>
            <p:nvPr/>
          </p:nvCxnSpPr>
          <p:spPr>
            <a:xfrm rot="10800000" flipV="1">
              <a:off x="948050" y="3821908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5" idx="6"/>
              <a:endCxn id="19" idx="0"/>
            </p:cNvCxnSpPr>
            <p:nvPr/>
          </p:nvCxnSpPr>
          <p:spPr>
            <a:xfrm>
              <a:off x="2214545" y="3178967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6" idx="6"/>
              <a:endCxn id="23" idx="0"/>
            </p:cNvCxnSpPr>
            <p:nvPr/>
          </p:nvCxnSpPr>
          <p:spPr>
            <a:xfrm>
              <a:off x="1643040" y="3821909"/>
              <a:ext cx="20384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1428726" y="2928934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928660" y="3429000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</p:grpSp>
      <p:grpSp>
        <p:nvGrpSpPr>
          <p:cNvPr id="5" name="Groupe 50"/>
          <p:cNvGrpSpPr/>
          <p:nvPr/>
        </p:nvGrpSpPr>
        <p:grpSpPr>
          <a:xfrm>
            <a:off x="4896530" y="2893214"/>
            <a:ext cx="2318676" cy="2607487"/>
            <a:chOff x="4896530" y="2893214"/>
            <a:chExt cx="2318676" cy="2607487"/>
          </a:xfrm>
        </p:grpSpPr>
        <p:sp>
          <p:nvSpPr>
            <p:cNvPr id="30" name="Ellipse 29"/>
            <p:cNvSpPr/>
            <p:nvPr/>
          </p:nvSpPr>
          <p:spPr>
            <a:xfrm>
              <a:off x="6039539" y="296465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5468034" y="3607594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Triangle isocèle 31"/>
            <p:cNvSpPr/>
            <p:nvPr/>
          </p:nvSpPr>
          <p:spPr>
            <a:xfrm rot="10800000">
              <a:off x="6643702" y="367903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6753918" y="367903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34" name="Triangle isocèle 33"/>
            <p:cNvSpPr/>
            <p:nvPr/>
          </p:nvSpPr>
          <p:spPr>
            <a:xfrm rot="10800000">
              <a:off x="4896530" y="4321974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006746" y="432197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36" name="Connecteur droit 35"/>
            <p:cNvCxnSpPr>
              <a:stCxn id="30" idx="2"/>
              <a:endCxn id="31" idx="0"/>
            </p:cNvCxnSpPr>
            <p:nvPr/>
          </p:nvCxnSpPr>
          <p:spPr>
            <a:xfrm rot="10800000" flipV="1">
              <a:off x="5682349" y="3143246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36"/>
            <p:cNvCxnSpPr>
              <a:stCxn id="31" idx="2"/>
              <a:endCxn id="35" idx="0"/>
            </p:cNvCxnSpPr>
            <p:nvPr/>
          </p:nvCxnSpPr>
          <p:spPr>
            <a:xfrm rot="10800000" flipV="1">
              <a:off x="5201672" y="3786188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30" idx="6"/>
              <a:endCxn id="33" idx="0"/>
            </p:cNvCxnSpPr>
            <p:nvPr/>
          </p:nvCxnSpPr>
          <p:spPr>
            <a:xfrm>
              <a:off x="6468167" y="3143247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ZoneTexte 38"/>
            <p:cNvSpPr txBox="1"/>
            <p:nvPr/>
          </p:nvSpPr>
          <p:spPr>
            <a:xfrm>
              <a:off x="5682348" y="2893214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40" name="ZoneTexte 39"/>
            <p:cNvSpPr txBox="1"/>
            <p:nvPr/>
          </p:nvSpPr>
          <p:spPr>
            <a:xfrm>
              <a:off x="5182282" y="3393280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41" name="Ellipse 40"/>
            <p:cNvSpPr/>
            <p:nvPr/>
          </p:nvSpPr>
          <p:spPr>
            <a:xfrm>
              <a:off x="6039539" y="421481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riangle isocèle 41"/>
            <p:cNvSpPr/>
            <p:nvPr/>
          </p:nvSpPr>
          <p:spPr>
            <a:xfrm rot="10800000">
              <a:off x="5539473" y="5000635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5649689" y="5000635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4" name="Triangle isocèle 43"/>
            <p:cNvSpPr/>
            <p:nvPr/>
          </p:nvSpPr>
          <p:spPr>
            <a:xfrm rot="10800000">
              <a:off x="6539605" y="5000635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649821" y="5000635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n-2</a:t>
              </a:r>
              <a:endParaRPr lang="fr-FR" sz="1200" dirty="0"/>
            </a:p>
          </p:txBody>
        </p:sp>
        <p:cxnSp>
          <p:nvCxnSpPr>
            <p:cNvPr id="46" name="Connecteur droit 45"/>
            <p:cNvCxnSpPr>
              <a:stCxn id="31" idx="6"/>
              <a:endCxn id="41" idx="0"/>
            </p:cNvCxnSpPr>
            <p:nvPr/>
          </p:nvCxnSpPr>
          <p:spPr>
            <a:xfrm>
              <a:off x="5896662" y="3786189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/>
            <p:cNvCxnSpPr>
              <a:stCxn id="41" idx="2"/>
              <a:endCxn id="43" idx="0"/>
            </p:cNvCxnSpPr>
            <p:nvPr/>
          </p:nvCxnSpPr>
          <p:spPr>
            <a:xfrm rot="10800000" flipV="1">
              <a:off x="5844615" y="4393411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>
              <a:stCxn id="41" idx="6"/>
              <a:endCxn id="45" idx="0"/>
            </p:cNvCxnSpPr>
            <p:nvPr/>
          </p:nvCxnSpPr>
          <p:spPr>
            <a:xfrm>
              <a:off x="6468167" y="4393412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ZoneTexte 48"/>
            <p:cNvSpPr txBox="1"/>
            <p:nvPr/>
          </p:nvSpPr>
          <p:spPr>
            <a:xfrm>
              <a:off x="6468167" y="4214817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</p:grpSp>
      <p:sp>
        <p:nvSpPr>
          <p:cNvPr id="5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786182" y="421481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en arc 15"/>
          <p:cNvSpPr/>
          <p:nvPr/>
        </p:nvSpPr>
        <p:spPr>
          <a:xfrm rot="19980000" flipH="1">
            <a:off x="817468" y="3429462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en arc 16"/>
          <p:cNvSpPr/>
          <p:nvPr/>
        </p:nvSpPr>
        <p:spPr>
          <a:xfrm rot="1620000">
            <a:off x="1603287" y="2786521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grpSp>
        <p:nvGrpSpPr>
          <p:cNvPr id="3" name="Groupe 103"/>
          <p:cNvGrpSpPr/>
          <p:nvPr/>
        </p:nvGrpSpPr>
        <p:grpSpPr>
          <a:xfrm>
            <a:off x="4714877" y="2928934"/>
            <a:ext cx="3714775" cy="2071703"/>
            <a:chOff x="4714877" y="2928934"/>
            <a:chExt cx="3714775" cy="2071703"/>
          </a:xfrm>
        </p:grpSpPr>
        <p:sp>
          <p:nvSpPr>
            <p:cNvPr id="40" name="Ellipse 39"/>
            <p:cNvSpPr/>
            <p:nvPr/>
          </p:nvSpPr>
          <p:spPr>
            <a:xfrm>
              <a:off x="7358081" y="378619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286511" y="307181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riangle isocèle 41"/>
            <p:cNvSpPr/>
            <p:nvPr/>
          </p:nvSpPr>
          <p:spPr>
            <a:xfrm rot="10800000">
              <a:off x="7858148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968364" y="450057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4" name="Triangle isocèle 43"/>
            <p:cNvSpPr/>
            <p:nvPr/>
          </p:nvSpPr>
          <p:spPr>
            <a:xfrm rot="10800000">
              <a:off x="6786577" y="4500569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896793" y="4500569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n-2</a:t>
              </a:r>
              <a:endParaRPr lang="fr-FR" sz="1200" dirty="0"/>
            </a:p>
          </p:txBody>
        </p:sp>
        <p:cxnSp>
          <p:nvCxnSpPr>
            <p:cNvPr id="46" name="Connecteur droit 45"/>
            <p:cNvCxnSpPr>
              <a:stCxn id="40" idx="6"/>
              <a:endCxn id="43" idx="0"/>
            </p:cNvCxnSpPr>
            <p:nvPr/>
          </p:nvCxnSpPr>
          <p:spPr>
            <a:xfrm>
              <a:off x="7786709" y="3964785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/>
            <p:cNvSpPr txBox="1"/>
            <p:nvPr/>
          </p:nvSpPr>
          <p:spPr>
            <a:xfrm>
              <a:off x="6715139" y="2928934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594934" y="3571876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cxnSp>
          <p:nvCxnSpPr>
            <p:cNvPr id="49" name="Connecteur droit 48"/>
            <p:cNvCxnSpPr>
              <a:stCxn id="40" idx="2"/>
              <a:endCxn id="45" idx="0"/>
            </p:cNvCxnSpPr>
            <p:nvPr/>
          </p:nvCxnSpPr>
          <p:spPr>
            <a:xfrm rot="10800000" flipV="1">
              <a:off x="7091719" y="3964785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stCxn id="41" idx="6"/>
              <a:endCxn id="40" idx="0"/>
            </p:cNvCxnSpPr>
            <p:nvPr/>
          </p:nvCxnSpPr>
          <p:spPr>
            <a:xfrm>
              <a:off x="6715139" y="3250405"/>
              <a:ext cx="85725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>
            <a:xfrm>
              <a:off x="5286381" y="3786191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riangle isocèle 51"/>
            <p:cNvSpPr/>
            <p:nvPr/>
          </p:nvSpPr>
          <p:spPr>
            <a:xfrm rot="10800000">
              <a:off x="5786448" y="450057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896664" y="450057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54" name="Triangle isocèle 53"/>
            <p:cNvSpPr/>
            <p:nvPr/>
          </p:nvSpPr>
          <p:spPr>
            <a:xfrm rot="10800000">
              <a:off x="4714877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825093" y="450057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56" name="Connecteur droit 55"/>
            <p:cNvCxnSpPr>
              <a:stCxn id="51" idx="6"/>
              <a:endCxn id="53" idx="0"/>
            </p:cNvCxnSpPr>
            <p:nvPr/>
          </p:nvCxnSpPr>
          <p:spPr>
            <a:xfrm>
              <a:off x="5715009" y="3964786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5643570" y="365206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58" name="Connecteur droit 57"/>
            <p:cNvCxnSpPr>
              <a:stCxn id="51" idx="2"/>
              <a:endCxn id="55" idx="0"/>
            </p:cNvCxnSpPr>
            <p:nvPr/>
          </p:nvCxnSpPr>
          <p:spPr>
            <a:xfrm rot="10800000" flipV="1">
              <a:off x="5020019" y="3964786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>
              <a:stCxn id="41" idx="2"/>
              <a:endCxn id="51" idx="0"/>
            </p:cNvCxnSpPr>
            <p:nvPr/>
          </p:nvCxnSpPr>
          <p:spPr>
            <a:xfrm rot="10800000" flipV="1">
              <a:off x="5500695" y="3250405"/>
              <a:ext cx="785816" cy="5357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82"/>
          <p:cNvGrpSpPr/>
          <p:nvPr/>
        </p:nvGrpSpPr>
        <p:grpSpPr>
          <a:xfrm>
            <a:off x="500034" y="3000372"/>
            <a:ext cx="2318676" cy="2607487"/>
            <a:chOff x="4896530" y="2893214"/>
            <a:chExt cx="2318676" cy="2607487"/>
          </a:xfrm>
        </p:grpSpPr>
        <p:sp>
          <p:nvSpPr>
            <p:cNvPr id="84" name="Ellipse 83"/>
            <p:cNvSpPr/>
            <p:nvPr/>
          </p:nvSpPr>
          <p:spPr>
            <a:xfrm>
              <a:off x="6039539" y="296465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85" name="Ellipse 84"/>
            <p:cNvSpPr/>
            <p:nvPr/>
          </p:nvSpPr>
          <p:spPr>
            <a:xfrm>
              <a:off x="5468034" y="3607594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86" name="Triangle isocèle 85"/>
            <p:cNvSpPr/>
            <p:nvPr/>
          </p:nvSpPr>
          <p:spPr>
            <a:xfrm rot="10800000">
              <a:off x="6643702" y="367903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7" name="ZoneTexte 86"/>
            <p:cNvSpPr txBox="1"/>
            <p:nvPr/>
          </p:nvSpPr>
          <p:spPr>
            <a:xfrm>
              <a:off x="6753918" y="367903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88" name="Triangle isocèle 87"/>
            <p:cNvSpPr/>
            <p:nvPr/>
          </p:nvSpPr>
          <p:spPr>
            <a:xfrm rot="10800000">
              <a:off x="4896530" y="4321974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89" name="ZoneTexte 88"/>
            <p:cNvSpPr txBox="1"/>
            <p:nvPr/>
          </p:nvSpPr>
          <p:spPr>
            <a:xfrm>
              <a:off x="5006746" y="4321974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90" name="Connecteur droit 89"/>
            <p:cNvCxnSpPr>
              <a:stCxn id="84" idx="2"/>
              <a:endCxn id="85" idx="0"/>
            </p:cNvCxnSpPr>
            <p:nvPr/>
          </p:nvCxnSpPr>
          <p:spPr>
            <a:xfrm rot="10800000" flipV="1">
              <a:off x="5682349" y="3143246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>
              <a:stCxn id="85" idx="2"/>
              <a:endCxn id="89" idx="0"/>
            </p:cNvCxnSpPr>
            <p:nvPr/>
          </p:nvCxnSpPr>
          <p:spPr>
            <a:xfrm rot="10800000" flipV="1">
              <a:off x="5201672" y="3786188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>
              <a:stCxn id="84" idx="6"/>
              <a:endCxn id="87" idx="0"/>
            </p:cNvCxnSpPr>
            <p:nvPr/>
          </p:nvCxnSpPr>
          <p:spPr>
            <a:xfrm>
              <a:off x="6468167" y="3143247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3" name="ZoneTexte 92"/>
            <p:cNvSpPr txBox="1"/>
            <p:nvPr/>
          </p:nvSpPr>
          <p:spPr>
            <a:xfrm>
              <a:off x="5682348" y="2893214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94" name="ZoneTexte 93"/>
            <p:cNvSpPr txBox="1"/>
            <p:nvPr/>
          </p:nvSpPr>
          <p:spPr>
            <a:xfrm>
              <a:off x="5968100" y="3536156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95" name="Ellipse 94"/>
            <p:cNvSpPr/>
            <p:nvPr/>
          </p:nvSpPr>
          <p:spPr>
            <a:xfrm>
              <a:off x="6039539" y="421481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96" name="Triangle isocèle 95"/>
            <p:cNvSpPr/>
            <p:nvPr/>
          </p:nvSpPr>
          <p:spPr>
            <a:xfrm rot="10800000">
              <a:off x="5539473" y="5000635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97" name="ZoneTexte 96"/>
            <p:cNvSpPr txBox="1"/>
            <p:nvPr/>
          </p:nvSpPr>
          <p:spPr>
            <a:xfrm>
              <a:off x="5649689" y="5000635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98" name="Triangle isocèle 97"/>
            <p:cNvSpPr/>
            <p:nvPr/>
          </p:nvSpPr>
          <p:spPr>
            <a:xfrm rot="10800000">
              <a:off x="6539605" y="5000635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99" name="ZoneTexte 98"/>
            <p:cNvSpPr txBox="1"/>
            <p:nvPr/>
          </p:nvSpPr>
          <p:spPr>
            <a:xfrm>
              <a:off x="6649821" y="5000635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n-2</a:t>
              </a:r>
              <a:endParaRPr lang="fr-FR" sz="1200" dirty="0"/>
            </a:p>
          </p:txBody>
        </p:sp>
        <p:cxnSp>
          <p:nvCxnSpPr>
            <p:cNvPr id="100" name="Connecteur droit 99"/>
            <p:cNvCxnSpPr>
              <a:stCxn id="85" idx="6"/>
              <a:endCxn id="95" idx="0"/>
            </p:cNvCxnSpPr>
            <p:nvPr/>
          </p:nvCxnSpPr>
          <p:spPr>
            <a:xfrm>
              <a:off x="5896662" y="3786189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>
              <a:stCxn id="95" idx="2"/>
              <a:endCxn id="97" idx="0"/>
            </p:cNvCxnSpPr>
            <p:nvPr/>
          </p:nvCxnSpPr>
          <p:spPr>
            <a:xfrm rot="10800000" flipV="1">
              <a:off x="5844615" y="4393411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>
              <a:stCxn id="95" idx="6"/>
              <a:endCxn id="99" idx="0"/>
            </p:cNvCxnSpPr>
            <p:nvPr/>
          </p:nvCxnSpPr>
          <p:spPr>
            <a:xfrm>
              <a:off x="6468167" y="4393412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ZoneTexte 102"/>
            <p:cNvSpPr txBox="1"/>
            <p:nvPr/>
          </p:nvSpPr>
          <p:spPr>
            <a:xfrm>
              <a:off x="6468167" y="4214817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</p:grpSp>
      <p:sp>
        <p:nvSpPr>
          <p:cNvPr id="105" name="Rectangle 104"/>
          <p:cNvSpPr/>
          <p:nvPr/>
        </p:nvSpPr>
        <p:spPr>
          <a:xfrm>
            <a:off x="785786" y="1928802"/>
            <a:ext cx="6042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 ,  C son fils droit avec Balance(C)=+1</a:t>
            </a:r>
            <a:endParaRPr lang="fr-FR" dirty="0"/>
          </a:p>
        </p:txBody>
      </p:sp>
      <p:sp>
        <p:nvSpPr>
          <p:cNvPr id="6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6249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</a:t>
            </a:r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214282" y="5572140"/>
            <a:ext cx="33235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donc un fils à sa droite, soit C.</a:t>
            </a:r>
            <a:endParaRPr lang="fr-FR" dirty="0"/>
          </a:p>
        </p:txBody>
      </p:sp>
      <p:sp>
        <p:nvSpPr>
          <p:cNvPr id="14" name="Rectangle 13"/>
          <p:cNvSpPr/>
          <p:nvPr/>
        </p:nvSpPr>
        <p:spPr>
          <a:xfrm>
            <a:off x="5286380" y="2285992"/>
            <a:ext cx="21431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 smtClean="0"/>
              <a:t>Balance (C)= -1</a:t>
            </a:r>
            <a:endParaRPr lang="fr-FR" dirty="0"/>
          </a:p>
        </p:txBody>
      </p:sp>
      <p:sp>
        <p:nvSpPr>
          <p:cNvPr id="15" name="Égal 14"/>
          <p:cNvSpPr/>
          <p:nvPr/>
        </p:nvSpPr>
        <p:spPr>
          <a:xfrm>
            <a:off x="3714744" y="4000504"/>
            <a:ext cx="571504" cy="500066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50"/>
          <p:cNvGrpSpPr/>
          <p:nvPr/>
        </p:nvGrpSpPr>
        <p:grpSpPr>
          <a:xfrm>
            <a:off x="642908" y="3071810"/>
            <a:ext cx="2318676" cy="1928826"/>
            <a:chOff x="642908" y="3071810"/>
            <a:chExt cx="2318676" cy="1928826"/>
          </a:xfrm>
        </p:grpSpPr>
        <p:sp>
          <p:nvSpPr>
            <p:cNvPr id="16" name="Ellipse 15"/>
            <p:cNvSpPr/>
            <p:nvPr/>
          </p:nvSpPr>
          <p:spPr>
            <a:xfrm>
              <a:off x="1785917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214412" y="378619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9" name="Triangle isocèle 18"/>
            <p:cNvSpPr/>
            <p:nvPr/>
          </p:nvSpPr>
          <p:spPr>
            <a:xfrm rot="10800000">
              <a:off x="2390080" y="385762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2500296" y="385762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1" name="Triangle isocèle 20"/>
            <p:cNvSpPr/>
            <p:nvPr/>
          </p:nvSpPr>
          <p:spPr>
            <a:xfrm rot="10800000">
              <a:off x="642908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2" name="ZoneTexte 21"/>
            <p:cNvSpPr txBox="1"/>
            <p:nvPr/>
          </p:nvSpPr>
          <p:spPr>
            <a:xfrm>
              <a:off x="753124" y="450057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3" name="Triangle isocèle 22"/>
            <p:cNvSpPr/>
            <p:nvPr/>
          </p:nvSpPr>
          <p:spPr>
            <a:xfrm rot="10800000">
              <a:off x="1604262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1714478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25" name="Connecteur droit 24"/>
            <p:cNvCxnSpPr>
              <a:stCxn id="16" idx="2"/>
              <a:endCxn id="17" idx="0"/>
            </p:cNvCxnSpPr>
            <p:nvPr/>
          </p:nvCxnSpPr>
          <p:spPr>
            <a:xfrm rot="10800000" flipV="1">
              <a:off x="1428727" y="332184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7" idx="2"/>
              <a:endCxn id="22" idx="0"/>
            </p:cNvCxnSpPr>
            <p:nvPr/>
          </p:nvCxnSpPr>
          <p:spPr>
            <a:xfrm rot="10800000" flipV="1">
              <a:off x="948050" y="396478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6" idx="6"/>
              <a:endCxn id="20" idx="0"/>
            </p:cNvCxnSpPr>
            <p:nvPr/>
          </p:nvCxnSpPr>
          <p:spPr>
            <a:xfrm>
              <a:off x="2214545" y="332184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17" idx="6"/>
              <a:endCxn id="24" idx="0"/>
            </p:cNvCxnSpPr>
            <p:nvPr/>
          </p:nvCxnSpPr>
          <p:spPr>
            <a:xfrm>
              <a:off x="1643040" y="3964785"/>
              <a:ext cx="20384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1428726" y="307181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928660" y="3571876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</p:grpSp>
      <p:grpSp>
        <p:nvGrpSpPr>
          <p:cNvPr id="5" name="Groupe 51"/>
          <p:cNvGrpSpPr/>
          <p:nvPr/>
        </p:nvGrpSpPr>
        <p:grpSpPr>
          <a:xfrm>
            <a:off x="5039406" y="3107529"/>
            <a:ext cx="2318676" cy="2607487"/>
            <a:chOff x="5039406" y="3036090"/>
            <a:chExt cx="2318676" cy="2607487"/>
          </a:xfrm>
        </p:grpSpPr>
        <p:sp>
          <p:nvSpPr>
            <p:cNvPr id="31" name="Ellipse 30"/>
            <p:cNvSpPr/>
            <p:nvPr/>
          </p:nvSpPr>
          <p:spPr>
            <a:xfrm>
              <a:off x="6182415" y="31075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Ellipse 31"/>
            <p:cNvSpPr/>
            <p:nvPr/>
          </p:nvSpPr>
          <p:spPr>
            <a:xfrm>
              <a:off x="5610910" y="375047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3" name="Triangle isocèle 32"/>
            <p:cNvSpPr/>
            <p:nvPr/>
          </p:nvSpPr>
          <p:spPr>
            <a:xfrm rot="10800000">
              <a:off x="6786578" y="38219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4" name="ZoneTexte 33"/>
            <p:cNvSpPr txBox="1"/>
            <p:nvPr/>
          </p:nvSpPr>
          <p:spPr>
            <a:xfrm>
              <a:off x="6896794" y="38219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35" name="Triangle isocèle 34"/>
            <p:cNvSpPr/>
            <p:nvPr/>
          </p:nvSpPr>
          <p:spPr>
            <a:xfrm rot="10800000">
              <a:off x="5039406" y="446485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6" name="ZoneTexte 35"/>
            <p:cNvSpPr txBox="1"/>
            <p:nvPr/>
          </p:nvSpPr>
          <p:spPr>
            <a:xfrm>
              <a:off x="5149622" y="446485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37" name="Connecteur droit 36"/>
            <p:cNvCxnSpPr>
              <a:stCxn id="31" idx="2"/>
              <a:endCxn id="32" idx="0"/>
            </p:cNvCxnSpPr>
            <p:nvPr/>
          </p:nvCxnSpPr>
          <p:spPr>
            <a:xfrm rot="10800000" flipV="1">
              <a:off x="5825225" y="328612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37"/>
            <p:cNvCxnSpPr>
              <a:stCxn id="32" idx="2"/>
              <a:endCxn id="36" idx="0"/>
            </p:cNvCxnSpPr>
            <p:nvPr/>
          </p:nvCxnSpPr>
          <p:spPr>
            <a:xfrm rot="10800000" flipV="1">
              <a:off x="5344548" y="392906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stCxn id="31" idx="6"/>
              <a:endCxn id="34" idx="0"/>
            </p:cNvCxnSpPr>
            <p:nvPr/>
          </p:nvCxnSpPr>
          <p:spPr>
            <a:xfrm>
              <a:off x="6611043" y="328612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5825224" y="303609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5325158" y="3536156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6182415" y="435769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3" name="Triangle isocèle 42"/>
            <p:cNvSpPr/>
            <p:nvPr/>
          </p:nvSpPr>
          <p:spPr>
            <a:xfrm rot="10800000">
              <a:off x="5682349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4" name="ZoneTexte 43"/>
            <p:cNvSpPr txBox="1"/>
            <p:nvPr/>
          </p:nvSpPr>
          <p:spPr>
            <a:xfrm>
              <a:off x="5792565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n-2</a:t>
              </a:r>
              <a:endParaRPr lang="fr-FR" sz="1200" dirty="0"/>
            </a:p>
          </p:txBody>
        </p:sp>
        <p:sp>
          <p:nvSpPr>
            <p:cNvPr id="45" name="Triangle isocèle 44"/>
            <p:cNvSpPr/>
            <p:nvPr/>
          </p:nvSpPr>
          <p:spPr>
            <a:xfrm rot="10800000">
              <a:off x="6682481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6" name="ZoneTexte 45"/>
            <p:cNvSpPr txBox="1"/>
            <p:nvPr/>
          </p:nvSpPr>
          <p:spPr>
            <a:xfrm>
              <a:off x="6792697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47" name="Connecteur droit 46"/>
            <p:cNvCxnSpPr>
              <a:stCxn id="32" idx="6"/>
              <a:endCxn id="42" idx="0"/>
            </p:cNvCxnSpPr>
            <p:nvPr/>
          </p:nvCxnSpPr>
          <p:spPr>
            <a:xfrm>
              <a:off x="6039538" y="3929065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necteur droit 47"/>
            <p:cNvCxnSpPr>
              <a:stCxn id="42" idx="2"/>
              <a:endCxn id="44" idx="0"/>
            </p:cNvCxnSpPr>
            <p:nvPr/>
          </p:nvCxnSpPr>
          <p:spPr>
            <a:xfrm rot="10800000" flipV="1">
              <a:off x="5987491" y="4536287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/>
            <p:cNvCxnSpPr>
              <a:stCxn id="42" idx="6"/>
              <a:endCxn id="46" idx="0"/>
            </p:cNvCxnSpPr>
            <p:nvPr/>
          </p:nvCxnSpPr>
          <p:spPr>
            <a:xfrm>
              <a:off x="6611043" y="4536288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ZoneTexte 49"/>
            <p:cNvSpPr txBox="1"/>
            <p:nvPr/>
          </p:nvSpPr>
          <p:spPr>
            <a:xfrm>
              <a:off x="6611043" y="4357693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</p:grpSp>
      <p:sp>
        <p:nvSpPr>
          <p:cNvPr id="5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/>
      <p:bldP spid="14" grpId="0"/>
      <p:bldP spid="1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5" name="Flèche droite 14"/>
          <p:cNvSpPr/>
          <p:nvPr/>
        </p:nvSpPr>
        <p:spPr>
          <a:xfrm>
            <a:off x="3714744" y="421481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Flèche en arc 15"/>
          <p:cNvSpPr/>
          <p:nvPr/>
        </p:nvSpPr>
        <p:spPr>
          <a:xfrm rot="1620000">
            <a:off x="1667280" y="3002622"/>
            <a:ext cx="785818" cy="610148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7" name="Flèche en arc 16"/>
          <p:cNvSpPr/>
          <p:nvPr/>
        </p:nvSpPr>
        <p:spPr>
          <a:xfrm rot="19980000" flipH="1">
            <a:off x="888906" y="3643776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81"/>
          <p:cNvGrpSpPr/>
          <p:nvPr/>
        </p:nvGrpSpPr>
        <p:grpSpPr>
          <a:xfrm>
            <a:off x="4714877" y="3143246"/>
            <a:ext cx="3714775" cy="2071703"/>
            <a:chOff x="4714877" y="3143246"/>
            <a:chExt cx="3714775" cy="2071703"/>
          </a:xfrm>
        </p:grpSpPr>
        <p:sp>
          <p:nvSpPr>
            <p:cNvPr id="40" name="Ellipse 39"/>
            <p:cNvSpPr/>
            <p:nvPr/>
          </p:nvSpPr>
          <p:spPr>
            <a:xfrm>
              <a:off x="7358081" y="400050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6286511" y="328612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42" name="Triangle isocèle 41"/>
            <p:cNvSpPr/>
            <p:nvPr/>
          </p:nvSpPr>
          <p:spPr>
            <a:xfrm rot="10800000">
              <a:off x="7858148" y="471488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3" name="ZoneTexte 42"/>
            <p:cNvSpPr txBox="1"/>
            <p:nvPr/>
          </p:nvSpPr>
          <p:spPr>
            <a:xfrm>
              <a:off x="7968364" y="471488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44" name="Triangle isocèle 43"/>
            <p:cNvSpPr/>
            <p:nvPr/>
          </p:nvSpPr>
          <p:spPr>
            <a:xfrm rot="10800000">
              <a:off x="6786577" y="471488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45" name="ZoneTexte 44"/>
            <p:cNvSpPr txBox="1"/>
            <p:nvPr/>
          </p:nvSpPr>
          <p:spPr>
            <a:xfrm>
              <a:off x="6896793" y="471488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46" name="Connecteur droit 45"/>
            <p:cNvCxnSpPr>
              <a:stCxn id="40" idx="6"/>
              <a:endCxn id="43" idx="0"/>
            </p:cNvCxnSpPr>
            <p:nvPr/>
          </p:nvCxnSpPr>
          <p:spPr>
            <a:xfrm>
              <a:off x="7786709" y="4179097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ZoneTexte 46"/>
            <p:cNvSpPr txBox="1"/>
            <p:nvPr/>
          </p:nvSpPr>
          <p:spPr>
            <a:xfrm>
              <a:off x="6715139" y="314324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48" name="ZoneTexte 47"/>
            <p:cNvSpPr txBox="1"/>
            <p:nvPr/>
          </p:nvSpPr>
          <p:spPr>
            <a:xfrm>
              <a:off x="7594934" y="3786188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cxnSp>
          <p:nvCxnSpPr>
            <p:cNvPr id="49" name="Connecteur droit 48"/>
            <p:cNvCxnSpPr>
              <a:stCxn id="40" idx="2"/>
              <a:endCxn id="45" idx="0"/>
            </p:cNvCxnSpPr>
            <p:nvPr/>
          </p:nvCxnSpPr>
          <p:spPr>
            <a:xfrm rot="10800000" flipV="1">
              <a:off x="7091719" y="4179097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necteur droit 49"/>
            <p:cNvCxnSpPr>
              <a:stCxn id="41" idx="6"/>
              <a:endCxn id="40" idx="0"/>
            </p:cNvCxnSpPr>
            <p:nvPr/>
          </p:nvCxnSpPr>
          <p:spPr>
            <a:xfrm>
              <a:off x="6715139" y="3464717"/>
              <a:ext cx="85725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Ellipse 50"/>
            <p:cNvSpPr/>
            <p:nvPr/>
          </p:nvSpPr>
          <p:spPr>
            <a:xfrm>
              <a:off x="5286381" y="400050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2" name="Triangle isocèle 51"/>
            <p:cNvSpPr/>
            <p:nvPr/>
          </p:nvSpPr>
          <p:spPr>
            <a:xfrm rot="10800000">
              <a:off x="5786448" y="4714883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3" name="ZoneTexte 52"/>
            <p:cNvSpPr txBox="1"/>
            <p:nvPr/>
          </p:nvSpPr>
          <p:spPr>
            <a:xfrm>
              <a:off x="5896664" y="4714883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n-2</a:t>
              </a:r>
              <a:endParaRPr lang="fr-FR" sz="1200" dirty="0"/>
            </a:p>
          </p:txBody>
        </p:sp>
        <p:sp>
          <p:nvSpPr>
            <p:cNvPr id="54" name="Triangle isocèle 53"/>
            <p:cNvSpPr/>
            <p:nvPr/>
          </p:nvSpPr>
          <p:spPr>
            <a:xfrm rot="10800000">
              <a:off x="4714877" y="471488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55" name="ZoneTexte 54"/>
            <p:cNvSpPr txBox="1"/>
            <p:nvPr/>
          </p:nvSpPr>
          <p:spPr>
            <a:xfrm>
              <a:off x="4825093" y="4714882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56" name="Connecteur droit 55"/>
            <p:cNvCxnSpPr>
              <a:stCxn id="51" idx="6"/>
              <a:endCxn id="53" idx="0"/>
            </p:cNvCxnSpPr>
            <p:nvPr/>
          </p:nvCxnSpPr>
          <p:spPr>
            <a:xfrm>
              <a:off x="5715009" y="4179098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ZoneTexte 56"/>
            <p:cNvSpPr txBox="1"/>
            <p:nvPr/>
          </p:nvSpPr>
          <p:spPr>
            <a:xfrm>
              <a:off x="5643570" y="386638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  <p:cxnSp>
          <p:nvCxnSpPr>
            <p:cNvPr id="58" name="Connecteur droit 57"/>
            <p:cNvCxnSpPr>
              <a:stCxn id="51" idx="2"/>
              <a:endCxn id="55" idx="0"/>
            </p:cNvCxnSpPr>
            <p:nvPr/>
          </p:nvCxnSpPr>
          <p:spPr>
            <a:xfrm rot="10800000" flipV="1">
              <a:off x="5020019" y="4179098"/>
              <a:ext cx="266363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>
              <a:stCxn id="41" idx="2"/>
              <a:endCxn id="51" idx="0"/>
            </p:cNvCxnSpPr>
            <p:nvPr/>
          </p:nvCxnSpPr>
          <p:spPr>
            <a:xfrm rot="10800000" flipV="1">
              <a:off x="5500695" y="3464717"/>
              <a:ext cx="785816" cy="53578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e 59"/>
          <p:cNvGrpSpPr/>
          <p:nvPr/>
        </p:nvGrpSpPr>
        <p:grpSpPr>
          <a:xfrm>
            <a:off x="571472" y="3178967"/>
            <a:ext cx="2318676" cy="2607487"/>
            <a:chOff x="5039406" y="3036090"/>
            <a:chExt cx="2318676" cy="2607487"/>
          </a:xfrm>
        </p:grpSpPr>
        <p:sp>
          <p:nvSpPr>
            <p:cNvPr id="61" name="Ellipse 60"/>
            <p:cNvSpPr/>
            <p:nvPr/>
          </p:nvSpPr>
          <p:spPr>
            <a:xfrm>
              <a:off x="6182415" y="310752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2" name="Ellipse 61"/>
            <p:cNvSpPr/>
            <p:nvPr/>
          </p:nvSpPr>
          <p:spPr>
            <a:xfrm>
              <a:off x="5610910" y="375047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3" name="Triangle isocèle 62"/>
            <p:cNvSpPr/>
            <p:nvPr/>
          </p:nvSpPr>
          <p:spPr>
            <a:xfrm rot="10800000">
              <a:off x="6786578" y="382190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4" name="ZoneTexte 63"/>
            <p:cNvSpPr txBox="1"/>
            <p:nvPr/>
          </p:nvSpPr>
          <p:spPr>
            <a:xfrm>
              <a:off x="6896794" y="382190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65" name="Triangle isocèle 64"/>
            <p:cNvSpPr/>
            <p:nvPr/>
          </p:nvSpPr>
          <p:spPr>
            <a:xfrm rot="10800000">
              <a:off x="5039406" y="446485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6" name="ZoneTexte 65"/>
            <p:cNvSpPr txBox="1"/>
            <p:nvPr/>
          </p:nvSpPr>
          <p:spPr>
            <a:xfrm>
              <a:off x="5149622" y="4464850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67" name="Connecteur droit 66"/>
            <p:cNvCxnSpPr>
              <a:stCxn id="61" idx="2"/>
              <a:endCxn id="62" idx="0"/>
            </p:cNvCxnSpPr>
            <p:nvPr/>
          </p:nvCxnSpPr>
          <p:spPr>
            <a:xfrm rot="10800000" flipV="1">
              <a:off x="5825225" y="328612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>
              <a:stCxn id="62" idx="2"/>
              <a:endCxn id="66" idx="0"/>
            </p:cNvCxnSpPr>
            <p:nvPr/>
          </p:nvCxnSpPr>
          <p:spPr>
            <a:xfrm rot="10800000" flipV="1">
              <a:off x="5344548" y="3929064"/>
              <a:ext cx="266363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>
              <a:stCxn id="61" idx="6"/>
              <a:endCxn id="64" idx="0"/>
            </p:cNvCxnSpPr>
            <p:nvPr/>
          </p:nvCxnSpPr>
          <p:spPr>
            <a:xfrm>
              <a:off x="6611043" y="328612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ZoneTexte 69"/>
            <p:cNvSpPr txBox="1"/>
            <p:nvPr/>
          </p:nvSpPr>
          <p:spPr>
            <a:xfrm>
              <a:off x="5825224" y="303609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039538" y="3714751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72" name="Ellipse 71"/>
            <p:cNvSpPr/>
            <p:nvPr/>
          </p:nvSpPr>
          <p:spPr>
            <a:xfrm>
              <a:off x="6182415" y="4357693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C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73" name="Triangle isocèle 72"/>
            <p:cNvSpPr/>
            <p:nvPr/>
          </p:nvSpPr>
          <p:spPr>
            <a:xfrm rot="10800000">
              <a:off x="5682349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74" name="ZoneTexte 73"/>
            <p:cNvSpPr txBox="1"/>
            <p:nvPr/>
          </p:nvSpPr>
          <p:spPr>
            <a:xfrm>
              <a:off x="5792565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n-2</a:t>
              </a:r>
              <a:endParaRPr lang="fr-FR" sz="1200" dirty="0"/>
            </a:p>
          </p:txBody>
        </p:sp>
        <p:sp>
          <p:nvSpPr>
            <p:cNvPr id="75" name="Triangle isocèle 74"/>
            <p:cNvSpPr/>
            <p:nvPr/>
          </p:nvSpPr>
          <p:spPr>
            <a:xfrm rot="10800000">
              <a:off x="6682481" y="5143511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76" name="ZoneTexte 75"/>
            <p:cNvSpPr txBox="1"/>
            <p:nvPr/>
          </p:nvSpPr>
          <p:spPr>
            <a:xfrm>
              <a:off x="6792697" y="5143511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cxnSp>
          <p:nvCxnSpPr>
            <p:cNvPr id="77" name="Connecteur droit 76"/>
            <p:cNvCxnSpPr>
              <a:stCxn id="62" idx="6"/>
              <a:endCxn id="72" idx="0"/>
            </p:cNvCxnSpPr>
            <p:nvPr/>
          </p:nvCxnSpPr>
          <p:spPr>
            <a:xfrm>
              <a:off x="6039538" y="3929065"/>
              <a:ext cx="357191" cy="4286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Connecteur droit 77"/>
            <p:cNvCxnSpPr>
              <a:stCxn id="72" idx="2"/>
              <a:endCxn id="74" idx="0"/>
            </p:cNvCxnSpPr>
            <p:nvPr/>
          </p:nvCxnSpPr>
          <p:spPr>
            <a:xfrm rot="10800000" flipV="1">
              <a:off x="5987491" y="4536287"/>
              <a:ext cx="194925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Connecteur droit 78"/>
            <p:cNvCxnSpPr>
              <a:stCxn id="72" idx="6"/>
              <a:endCxn id="76" idx="0"/>
            </p:cNvCxnSpPr>
            <p:nvPr/>
          </p:nvCxnSpPr>
          <p:spPr>
            <a:xfrm>
              <a:off x="6611043" y="4536288"/>
              <a:ext cx="376579" cy="6072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ZoneTexte 79"/>
            <p:cNvSpPr txBox="1"/>
            <p:nvPr/>
          </p:nvSpPr>
          <p:spPr>
            <a:xfrm>
              <a:off x="6611043" y="4357693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</p:grpSp>
      <p:sp>
        <p:nvSpPr>
          <p:cNvPr id="81" name="Rectangle 80"/>
          <p:cNvSpPr/>
          <p:nvPr/>
        </p:nvSpPr>
        <p:spPr>
          <a:xfrm>
            <a:off x="785786" y="1928802"/>
            <a:ext cx="60423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-1 ,  C son fils droit avec Balance(C)=-1</a:t>
            </a:r>
            <a:endParaRPr lang="fr-FR" dirty="0"/>
          </a:p>
        </p:txBody>
      </p:sp>
      <p:sp>
        <p:nvSpPr>
          <p:cNvPr id="8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Suppression)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785786" y="1928802"/>
            <a:ext cx="25544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B a une balance égale à 0</a:t>
            </a:r>
            <a:endParaRPr lang="fr-FR" dirty="0"/>
          </a:p>
        </p:txBody>
      </p:sp>
      <p:sp>
        <p:nvSpPr>
          <p:cNvPr id="11" name="Flèche droite 10"/>
          <p:cNvSpPr/>
          <p:nvPr/>
        </p:nvSpPr>
        <p:spPr>
          <a:xfrm>
            <a:off x="4000496" y="392906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en arc 11"/>
          <p:cNvSpPr/>
          <p:nvPr/>
        </p:nvSpPr>
        <p:spPr>
          <a:xfrm rot="1620000">
            <a:off x="1674725" y="2857960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grpSp>
        <p:nvGrpSpPr>
          <p:cNvPr id="3" name="Groupe 43"/>
          <p:cNvGrpSpPr/>
          <p:nvPr/>
        </p:nvGrpSpPr>
        <p:grpSpPr>
          <a:xfrm>
            <a:off x="642910" y="3071810"/>
            <a:ext cx="2318676" cy="1928826"/>
            <a:chOff x="642910" y="3071810"/>
            <a:chExt cx="2318676" cy="1928826"/>
          </a:xfrm>
        </p:grpSpPr>
        <p:sp>
          <p:nvSpPr>
            <p:cNvPr id="13" name="Ellipse 12"/>
            <p:cNvSpPr/>
            <p:nvPr/>
          </p:nvSpPr>
          <p:spPr>
            <a:xfrm>
              <a:off x="1785919" y="3143248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Ellipse 13"/>
            <p:cNvSpPr/>
            <p:nvPr/>
          </p:nvSpPr>
          <p:spPr>
            <a:xfrm>
              <a:off x="1214414" y="378619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Triangle isocèle 16"/>
            <p:cNvSpPr/>
            <p:nvPr/>
          </p:nvSpPr>
          <p:spPr>
            <a:xfrm rot="10800000">
              <a:off x="2390082" y="3857628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500298" y="3857628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20" name="Triangle isocèle 19"/>
            <p:cNvSpPr/>
            <p:nvPr/>
          </p:nvSpPr>
          <p:spPr>
            <a:xfrm rot="10800000">
              <a:off x="642910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753126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22" name="Triangle isocèle 21"/>
            <p:cNvSpPr/>
            <p:nvPr/>
          </p:nvSpPr>
          <p:spPr>
            <a:xfrm rot="10800000">
              <a:off x="1604264" y="450057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1714480" y="4500570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24" name="Connecteur droit 23"/>
            <p:cNvCxnSpPr>
              <a:stCxn id="13" idx="2"/>
              <a:endCxn id="14" idx="0"/>
            </p:cNvCxnSpPr>
            <p:nvPr/>
          </p:nvCxnSpPr>
          <p:spPr>
            <a:xfrm rot="10800000" flipV="1">
              <a:off x="1428729" y="3321842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4" idx="2"/>
              <a:endCxn id="21" idx="0"/>
            </p:cNvCxnSpPr>
            <p:nvPr/>
          </p:nvCxnSpPr>
          <p:spPr>
            <a:xfrm rot="10800000" flipV="1">
              <a:off x="885534" y="3964784"/>
              <a:ext cx="3288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necteur droit 25"/>
            <p:cNvCxnSpPr>
              <a:stCxn id="13" idx="6"/>
              <a:endCxn id="19" idx="0"/>
            </p:cNvCxnSpPr>
            <p:nvPr/>
          </p:nvCxnSpPr>
          <p:spPr>
            <a:xfrm>
              <a:off x="2214547" y="3321843"/>
              <a:ext cx="48067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4" idx="6"/>
              <a:endCxn id="23" idx="0"/>
            </p:cNvCxnSpPr>
            <p:nvPr/>
          </p:nvCxnSpPr>
          <p:spPr>
            <a:xfrm>
              <a:off x="1643042" y="3964785"/>
              <a:ext cx="203846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ZoneTexte 27"/>
            <p:cNvSpPr txBox="1"/>
            <p:nvPr/>
          </p:nvSpPr>
          <p:spPr>
            <a:xfrm>
              <a:off x="1428728" y="3071810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+2</a:t>
              </a:r>
              <a:endParaRPr lang="fr-FR" sz="1200" dirty="0"/>
            </a:p>
          </p:txBody>
        </p:sp>
        <p:sp>
          <p:nvSpPr>
            <p:cNvPr id="29" name="ZoneTexte 28"/>
            <p:cNvSpPr txBox="1"/>
            <p:nvPr/>
          </p:nvSpPr>
          <p:spPr>
            <a:xfrm>
              <a:off x="928662" y="3571876"/>
              <a:ext cx="263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</p:grpSp>
      <p:grpSp>
        <p:nvGrpSpPr>
          <p:cNvPr id="5" name="Groupe 44"/>
          <p:cNvGrpSpPr/>
          <p:nvPr/>
        </p:nvGrpSpPr>
        <p:grpSpPr>
          <a:xfrm>
            <a:off x="5500693" y="3000371"/>
            <a:ext cx="2500331" cy="2071702"/>
            <a:chOff x="5500693" y="3000371"/>
            <a:chExt cx="2500331" cy="2071702"/>
          </a:xfrm>
        </p:grpSpPr>
        <p:sp>
          <p:nvSpPr>
            <p:cNvPr id="30" name="Ellipse 29"/>
            <p:cNvSpPr/>
            <p:nvPr/>
          </p:nvSpPr>
          <p:spPr>
            <a:xfrm>
              <a:off x="6929453" y="385762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6143635" y="3143247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32" name="Triangle isocèle 31"/>
            <p:cNvSpPr/>
            <p:nvPr/>
          </p:nvSpPr>
          <p:spPr>
            <a:xfrm rot="10800000">
              <a:off x="7429520" y="457200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3" name="ZoneTexte 32"/>
            <p:cNvSpPr txBox="1"/>
            <p:nvPr/>
          </p:nvSpPr>
          <p:spPr>
            <a:xfrm>
              <a:off x="7539736" y="4572007"/>
              <a:ext cx="38985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n-1</a:t>
              </a:r>
              <a:endParaRPr lang="fr-FR" sz="1200" dirty="0"/>
            </a:p>
          </p:txBody>
        </p:sp>
        <p:sp>
          <p:nvSpPr>
            <p:cNvPr id="34" name="Triangle isocèle 33"/>
            <p:cNvSpPr/>
            <p:nvPr/>
          </p:nvSpPr>
          <p:spPr>
            <a:xfrm rot="10800000">
              <a:off x="5500693" y="3857627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5" name="ZoneTexte 34"/>
            <p:cNvSpPr txBox="1"/>
            <p:nvPr/>
          </p:nvSpPr>
          <p:spPr>
            <a:xfrm>
              <a:off x="5610909" y="3857627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sp>
          <p:nvSpPr>
            <p:cNvPr id="36" name="Triangle isocèle 35"/>
            <p:cNvSpPr/>
            <p:nvPr/>
          </p:nvSpPr>
          <p:spPr>
            <a:xfrm rot="10800000">
              <a:off x="6357949" y="4572006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37" name="ZoneTexte 36"/>
            <p:cNvSpPr txBox="1"/>
            <p:nvPr/>
          </p:nvSpPr>
          <p:spPr>
            <a:xfrm>
              <a:off x="6468165" y="4572006"/>
              <a:ext cx="2648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n</a:t>
              </a:r>
              <a:endParaRPr lang="fr-FR" sz="1200" dirty="0"/>
            </a:p>
          </p:txBody>
        </p:sp>
        <p:cxnSp>
          <p:nvCxnSpPr>
            <p:cNvPr id="38" name="Connecteur droit 37"/>
            <p:cNvCxnSpPr>
              <a:stCxn id="31" idx="2"/>
            </p:cNvCxnSpPr>
            <p:nvPr/>
          </p:nvCxnSpPr>
          <p:spPr>
            <a:xfrm rot="10800000" flipV="1">
              <a:off x="5786445" y="3321841"/>
              <a:ext cx="35719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necteur droit 38"/>
            <p:cNvCxnSpPr>
              <a:stCxn id="30" idx="6"/>
              <a:endCxn id="33" idx="0"/>
            </p:cNvCxnSpPr>
            <p:nvPr/>
          </p:nvCxnSpPr>
          <p:spPr>
            <a:xfrm>
              <a:off x="7358081" y="4036222"/>
              <a:ext cx="37658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ZoneTexte 39"/>
            <p:cNvSpPr txBox="1"/>
            <p:nvPr/>
          </p:nvSpPr>
          <p:spPr>
            <a:xfrm>
              <a:off x="6572263" y="3000371"/>
              <a:ext cx="3097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-1</a:t>
              </a:r>
              <a:endParaRPr lang="fr-FR" sz="1200" dirty="0"/>
            </a:p>
          </p:txBody>
        </p:sp>
        <p:sp>
          <p:nvSpPr>
            <p:cNvPr id="41" name="ZoneTexte 40"/>
            <p:cNvSpPr txBox="1"/>
            <p:nvPr/>
          </p:nvSpPr>
          <p:spPr>
            <a:xfrm>
              <a:off x="7358081" y="3643313"/>
              <a:ext cx="3401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  <p:cxnSp>
          <p:nvCxnSpPr>
            <p:cNvPr id="42" name="Connecteur droit 41"/>
            <p:cNvCxnSpPr>
              <a:stCxn id="30" idx="2"/>
              <a:endCxn id="37" idx="0"/>
            </p:cNvCxnSpPr>
            <p:nvPr/>
          </p:nvCxnSpPr>
          <p:spPr>
            <a:xfrm rot="10800000" flipV="1">
              <a:off x="6600573" y="4036222"/>
              <a:ext cx="328880" cy="53578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/>
            <p:cNvCxnSpPr>
              <a:stCxn id="31" idx="6"/>
              <a:endCxn id="30" idx="0"/>
            </p:cNvCxnSpPr>
            <p:nvPr/>
          </p:nvCxnSpPr>
          <p:spPr>
            <a:xfrm>
              <a:off x="6572263" y="3321842"/>
              <a:ext cx="571504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2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Analyse théorique)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85786" y="2000240"/>
            <a:ext cx="721523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i="1" dirty="0" smtClean="0"/>
              <a:t>la profondeur maximale d'un arbre binaire équilibré est 1.44*Log</a:t>
            </a:r>
            <a:r>
              <a:rPr lang="fr-FR" i="1" baseline="-25000" dirty="0" smtClean="0"/>
              <a:t>2</a:t>
            </a:r>
            <a:r>
              <a:rPr lang="fr-FR" i="1" dirty="0" smtClean="0"/>
              <a:t>n</a:t>
            </a:r>
          </a:p>
        </p:txBody>
      </p:sp>
      <p:sp>
        <p:nvSpPr>
          <p:cNvPr id="10" name="Rectangle 9"/>
          <p:cNvSpPr/>
          <p:nvPr/>
        </p:nvSpPr>
        <p:spPr>
          <a:xfrm>
            <a:off x="785786" y="2714620"/>
            <a:ext cx="7143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La recherche dans un tel arbre </a:t>
            </a:r>
            <a:r>
              <a:rPr lang="fr-FR" i="1" dirty="0" smtClean="0"/>
              <a:t>n'exige jamais plus de 44% de plus de comparaisons que pour un arbre binaire complet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85786" y="3929066"/>
            <a:ext cx="707236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Operations de maintenance :</a:t>
            </a:r>
          </a:p>
          <a:p>
            <a:endParaRPr lang="en-US" b="1" dirty="0" smtClean="0"/>
          </a:p>
          <a:p>
            <a:r>
              <a:rPr lang="en-US" b="1" dirty="0" smtClean="0"/>
              <a:t>- Restructuration = </a:t>
            </a:r>
            <a:r>
              <a:rPr lang="en-US" i="1" dirty="0" smtClean="0"/>
              <a:t>1 rotation </a:t>
            </a:r>
            <a:r>
              <a:rPr lang="en-US" i="1" dirty="0" err="1" smtClean="0"/>
              <a:t>ou</a:t>
            </a:r>
            <a:r>
              <a:rPr lang="en-US" i="1" dirty="0" smtClean="0"/>
              <a:t> double rotation</a:t>
            </a:r>
          </a:p>
          <a:p>
            <a:pPr>
              <a:buFontTx/>
              <a:buChar char="-"/>
            </a:pPr>
            <a:r>
              <a:rPr lang="en-US" b="1" dirty="0" smtClean="0"/>
              <a:t> Insertion :  </a:t>
            </a:r>
            <a:r>
              <a:rPr lang="en-US" i="1" dirty="0" smtClean="0"/>
              <a:t>au plus 1 restructuration </a:t>
            </a:r>
          </a:p>
          <a:p>
            <a:pPr>
              <a:buFontTx/>
              <a:buChar char="-"/>
            </a:pPr>
            <a:r>
              <a:rPr lang="en-US" b="1" dirty="0" smtClean="0"/>
              <a:t> suppression : </a:t>
            </a:r>
            <a:r>
              <a:rPr lang="en-US" i="1" dirty="0" smtClean="0"/>
              <a:t>au plus  Log2 (N) </a:t>
            </a:r>
            <a:r>
              <a:rPr lang="en-US" i="1" dirty="0" err="1" smtClean="0"/>
              <a:t>restructurations</a:t>
            </a:r>
            <a:endParaRPr lang="fr-FR" i="1" dirty="0"/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428992" y="2687831"/>
            <a:ext cx="928694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4296931" y="2339570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71868" y="2902145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" name="Connecteur droit 4"/>
          <p:cNvCxnSpPr>
            <a:stCxn id="3" idx="2"/>
            <a:endCxn id="4" idx="0"/>
          </p:cNvCxnSpPr>
          <p:nvPr/>
        </p:nvCxnSpPr>
        <p:spPr>
          <a:xfrm rot="10800000" flipV="1">
            <a:off x="3843767" y="2495840"/>
            <a:ext cx="453165" cy="40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stCxn id="4" idx="2"/>
            <a:endCxn id="11" idx="0"/>
          </p:cNvCxnSpPr>
          <p:nvPr/>
        </p:nvCxnSpPr>
        <p:spPr>
          <a:xfrm rot="10800000" flipV="1">
            <a:off x="3118704" y="3058416"/>
            <a:ext cx="453164" cy="5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stCxn id="3" idx="6"/>
            <a:endCxn id="14" idx="0"/>
          </p:cNvCxnSpPr>
          <p:nvPr/>
        </p:nvCxnSpPr>
        <p:spPr>
          <a:xfrm>
            <a:off x="4840727" y="2495841"/>
            <a:ext cx="1306081" cy="42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4" idx="6"/>
          </p:cNvCxnSpPr>
          <p:nvPr/>
        </p:nvCxnSpPr>
        <p:spPr>
          <a:xfrm>
            <a:off x="4115664" y="3058415"/>
            <a:ext cx="315561" cy="468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918376" y="220562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3364025" y="271462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11" name="Ellipse 10"/>
          <p:cNvSpPr/>
          <p:nvPr/>
        </p:nvSpPr>
        <p:spPr>
          <a:xfrm>
            <a:off x="2846806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32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204128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73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489748" y="427732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45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874910" y="2920004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275302" y="427732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10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275698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633020" y="356294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94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>
            <a:stCxn id="11" idx="2"/>
            <a:endCxn id="15" idx="0"/>
          </p:cNvCxnSpPr>
          <p:nvPr/>
        </p:nvCxnSpPr>
        <p:spPr>
          <a:xfrm rot="10800000" flipV="1">
            <a:off x="2547200" y="3719216"/>
            <a:ext cx="299606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6"/>
            <a:endCxn id="13" idx="0"/>
          </p:cNvCxnSpPr>
          <p:nvPr/>
        </p:nvCxnSpPr>
        <p:spPr>
          <a:xfrm>
            <a:off x="3390602" y="3719217"/>
            <a:ext cx="371044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4" idx="2"/>
            <a:endCxn id="16" idx="0"/>
          </p:cNvCxnSpPr>
          <p:nvPr/>
        </p:nvCxnSpPr>
        <p:spPr>
          <a:xfrm rot="10800000" flipV="1">
            <a:off x="5547596" y="3076274"/>
            <a:ext cx="327314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6"/>
            <a:endCxn id="17" idx="0"/>
          </p:cNvCxnSpPr>
          <p:nvPr/>
        </p:nvCxnSpPr>
        <p:spPr>
          <a:xfrm>
            <a:off x="6418706" y="3076275"/>
            <a:ext cx="486212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132426" y="399157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275434" y="413445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918376" y="349150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132822" y="334863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6347268" y="342007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490012" y="284856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-1</a:t>
            </a:r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6132954" y="427732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17" idx="2"/>
            <a:endCxn id="28" idx="0"/>
          </p:cNvCxnSpPr>
          <p:nvPr/>
        </p:nvCxnSpPr>
        <p:spPr>
          <a:xfrm rot="10800000" flipV="1">
            <a:off x="6404852" y="3719216"/>
            <a:ext cx="228168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2846806" y="3205756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847202" y="420588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2" name="Ellipse 31"/>
          <p:cNvSpPr/>
          <p:nvPr/>
        </p:nvSpPr>
        <p:spPr>
          <a:xfrm>
            <a:off x="1714480" y="5045285"/>
            <a:ext cx="543796" cy="3125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5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34" name="Connecteur droit 33"/>
          <p:cNvCxnSpPr>
            <a:stCxn id="15" idx="2"/>
            <a:endCxn id="32" idx="0"/>
          </p:cNvCxnSpPr>
          <p:nvPr/>
        </p:nvCxnSpPr>
        <p:spPr>
          <a:xfrm rot="10800000" flipV="1">
            <a:off x="1986378" y="4433597"/>
            <a:ext cx="288924" cy="6116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1857356" y="4116591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357422" y="3473649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00364" y="2759269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+2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4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sp>
        <p:nvSpPr>
          <p:cNvPr id="41" name="ZoneTexte 40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Cas de déséquilibre)</a:t>
            </a:r>
            <a:endParaRPr lang="fr-FR" dirty="0" smtClean="0"/>
          </a:p>
        </p:txBody>
      </p:sp>
      <p:sp>
        <p:nvSpPr>
          <p:cNvPr id="42" name="ZoneTexte 41"/>
          <p:cNvSpPr txBox="1"/>
          <p:nvPr/>
        </p:nvSpPr>
        <p:spPr>
          <a:xfrm>
            <a:off x="1505072" y="485776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0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2" grpId="0" animBg="1"/>
      <p:bldP spid="35" grpId="0"/>
      <p:bldP spid="36" grpId="0"/>
      <p:bldP spid="37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/>
          <p:cNvSpPr/>
          <p:nvPr/>
        </p:nvSpPr>
        <p:spPr>
          <a:xfrm>
            <a:off x="3428992" y="2696761"/>
            <a:ext cx="928694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llipse 2"/>
          <p:cNvSpPr/>
          <p:nvPr/>
        </p:nvSpPr>
        <p:spPr>
          <a:xfrm>
            <a:off x="4296931" y="2348500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4" name="Ellipse 3"/>
          <p:cNvSpPr/>
          <p:nvPr/>
        </p:nvSpPr>
        <p:spPr>
          <a:xfrm>
            <a:off x="3571868" y="2911075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5" name="Connecteur droit 4"/>
          <p:cNvCxnSpPr>
            <a:stCxn id="3" idx="2"/>
            <a:endCxn id="4" idx="0"/>
          </p:cNvCxnSpPr>
          <p:nvPr/>
        </p:nvCxnSpPr>
        <p:spPr>
          <a:xfrm rot="10800000" flipV="1">
            <a:off x="3843767" y="2504770"/>
            <a:ext cx="453165" cy="4063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>
            <a:stCxn id="4" idx="2"/>
            <a:endCxn id="11" idx="0"/>
          </p:cNvCxnSpPr>
          <p:nvPr/>
        </p:nvCxnSpPr>
        <p:spPr>
          <a:xfrm rot="10800000" flipV="1">
            <a:off x="3118704" y="3067346"/>
            <a:ext cx="453164" cy="504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>
            <a:stCxn id="3" idx="6"/>
            <a:endCxn id="14" idx="0"/>
          </p:cNvCxnSpPr>
          <p:nvPr/>
        </p:nvCxnSpPr>
        <p:spPr>
          <a:xfrm>
            <a:off x="4840727" y="2504771"/>
            <a:ext cx="1306081" cy="4241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>
            <a:stCxn id="4" idx="6"/>
          </p:cNvCxnSpPr>
          <p:nvPr/>
        </p:nvCxnSpPr>
        <p:spPr>
          <a:xfrm>
            <a:off x="4115664" y="3067345"/>
            <a:ext cx="315561" cy="468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3918376" y="221455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3364025" y="272355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11" name="Ellipse 10"/>
          <p:cNvSpPr/>
          <p:nvPr/>
        </p:nvSpPr>
        <p:spPr>
          <a:xfrm>
            <a:off x="2846806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32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2" name="Ellipse 11"/>
          <p:cNvSpPr/>
          <p:nvPr/>
        </p:nvSpPr>
        <p:spPr>
          <a:xfrm>
            <a:off x="4204128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73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3" name="Ellipse 12"/>
          <p:cNvSpPr/>
          <p:nvPr/>
        </p:nvSpPr>
        <p:spPr>
          <a:xfrm>
            <a:off x="3489748" y="428625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45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4" name="Ellipse 13"/>
          <p:cNvSpPr/>
          <p:nvPr/>
        </p:nvSpPr>
        <p:spPr>
          <a:xfrm>
            <a:off x="5874910" y="2928934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86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2275302" y="428625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10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6" name="Ellipse 15"/>
          <p:cNvSpPr/>
          <p:nvPr/>
        </p:nvSpPr>
        <p:spPr>
          <a:xfrm>
            <a:off x="5275698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82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7" name="Ellipse 16"/>
          <p:cNvSpPr/>
          <p:nvPr/>
        </p:nvSpPr>
        <p:spPr>
          <a:xfrm>
            <a:off x="6633020" y="357187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94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18" name="Connecteur droit 17"/>
          <p:cNvCxnSpPr>
            <a:stCxn id="11" idx="2"/>
            <a:endCxn id="15" idx="0"/>
          </p:cNvCxnSpPr>
          <p:nvPr/>
        </p:nvCxnSpPr>
        <p:spPr>
          <a:xfrm rot="10800000" flipV="1">
            <a:off x="2547200" y="3728146"/>
            <a:ext cx="299606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>
            <a:stCxn id="11" idx="6"/>
            <a:endCxn id="13" idx="0"/>
          </p:cNvCxnSpPr>
          <p:nvPr/>
        </p:nvCxnSpPr>
        <p:spPr>
          <a:xfrm>
            <a:off x="3390602" y="3728147"/>
            <a:ext cx="371044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/>
          <p:cNvCxnSpPr>
            <a:stCxn id="14" idx="2"/>
            <a:endCxn id="16" idx="0"/>
          </p:cNvCxnSpPr>
          <p:nvPr/>
        </p:nvCxnSpPr>
        <p:spPr>
          <a:xfrm rot="10800000" flipV="1">
            <a:off x="5547596" y="3085204"/>
            <a:ext cx="327314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>
            <a:stCxn id="14" idx="6"/>
            <a:endCxn id="17" idx="0"/>
          </p:cNvCxnSpPr>
          <p:nvPr/>
        </p:nvCxnSpPr>
        <p:spPr>
          <a:xfrm>
            <a:off x="6418706" y="3085205"/>
            <a:ext cx="486212" cy="4866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2132426" y="4000504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3" name="ZoneTexte 22"/>
          <p:cNvSpPr txBox="1"/>
          <p:nvPr/>
        </p:nvSpPr>
        <p:spPr>
          <a:xfrm>
            <a:off x="3275434" y="4143380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4" name="ZoneTexte 23"/>
          <p:cNvSpPr txBox="1"/>
          <p:nvPr/>
        </p:nvSpPr>
        <p:spPr>
          <a:xfrm>
            <a:off x="3918376" y="350043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5" name="ZoneTexte 24"/>
          <p:cNvSpPr txBox="1"/>
          <p:nvPr/>
        </p:nvSpPr>
        <p:spPr>
          <a:xfrm>
            <a:off x="5132822" y="3357562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26" name="ZoneTexte 25"/>
          <p:cNvSpPr txBox="1"/>
          <p:nvPr/>
        </p:nvSpPr>
        <p:spPr>
          <a:xfrm>
            <a:off x="6347268" y="3429000"/>
            <a:ext cx="3401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+1</a:t>
            </a:r>
            <a:endParaRPr lang="fr-FR" sz="1400" dirty="0"/>
          </a:p>
        </p:txBody>
      </p:sp>
      <p:sp>
        <p:nvSpPr>
          <p:cNvPr id="27" name="ZoneTexte 26"/>
          <p:cNvSpPr txBox="1"/>
          <p:nvPr/>
        </p:nvSpPr>
        <p:spPr>
          <a:xfrm>
            <a:off x="5490012" y="2857496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-1</a:t>
            </a:r>
            <a:endParaRPr lang="fr-FR" sz="1400" dirty="0"/>
          </a:p>
        </p:txBody>
      </p:sp>
      <p:sp>
        <p:nvSpPr>
          <p:cNvPr id="28" name="Ellipse 27"/>
          <p:cNvSpPr/>
          <p:nvPr/>
        </p:nvSpPr>
        <p:spPr>
          <a:xfrm>
            <a:off x="6132954" y="4286256"/>
            <a:ext cx="543796" cy="31254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90</a:t>
            </a:r>
            <a:endParaRPr lang="fr-FR" sz="1400" dirty="0">
              <a:solidFill>
                <a:schemeClr val="tx1"/>
              </a:solidFill>
            </a:endParaRPr>
          </a:p>
        </p:txBody>
      </p:sp>
      <p:cxnSp>
        <p:nvCxnSpPr>
          <p:cNvPr id="29" name="Connecteur droit 28"/>
          <p:cNvCxnSpPr>
            <a:stCxn id="17" idx="2"/>
            <a:endCxn id="28" idx="0"/>
          </p:cNvCxnSpPr>
          <p:nvPr/>
        </p:nvCxnSpPr>
        <p:spPr>
          <a:xfrm rot="10800000" flipV="1">
            <a:off x="6404852" y="3728146"/>
            <a:ext cx="228168" cy="55810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2857488" y="3268265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1" name="ZoneTexte 30"/>
          <p:cNvSpPr txBox="1"/>
          <p:nvPr/>
        </p:nvSpPr>
        <p:spPr>
          <a:xfrm>
            <a:off x="5847202" y="421481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/>
              <a:t>0</a:t>
            </a:r>
            <a:endParaRPr lang="fr-FR" sz="1400" dirty="0"/>
          </a:p>
        </p:txBody>
      </p:sp>
      <p:sp>
        <p:nvSpPr>
          <p:cNvPr id="32" name="Ellipse 31"/>
          <p:cNvSpPr/>
          <p:nvPr/>
        </p:nvSpPr>
        <p:spPr>
          <a:xfrm>
            <a:off x="4214810" y="4982777"/>
            <a:ext cx="543796" cy="312541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bg1"/>
                </a:solidFill>
              </a:rPr>
              <a:t>55</a:t>
            </a:r>
            <a:endParaRPr lang="fr-FR" sz="1400" dirty="0">
              <a:solidFill>
                <a:schemeClr val="bg1"/>
              </a:solidFill>
            </a:endParaRPr>
          </a:p>
        </p:txBody>
      </p:sp>
      <p:cxnSp>
        <p:nvCxnSpPr>
          <p:cNvPr id="34" name="Connecteur droit 33"/>
          <p:cNvCxnSpPr>
            <a:stCxn id="13" idx="6"/>
            <a:endCxn id="32" idx="0"/>
          </p:cNvCxnSpPr>
          <p:nvPr/>
        </p:nvCxnSpPr>
        <p:spPr>
          <a:xfrm>
            <a:off x="4033544" y="4442527"/>
            <a:ext cx="453164" cy="540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4071934" y="4196959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-1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2500298" y="3411141"/>
            <a:ext cx="3048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-1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3000364" y="2768199"/>
            <a:ext cx="3706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+2</a:t>
            </a:r>
            <a:endParaRPr lang="fr-FR" sz="1400" dirty="0">
              <a:solidFill>
                <a:srgbClr val="FF0000"/>
              </a:solidFill>
            </a:endParaRPr>
          </a:p>
        </p:txBody>
      </p:sp>
      <p:sp>
        <p:nvSpPr>
          <p:cNvPr id="39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sp>
        <p:nvSpPr>
          <p:cNvPr id="42" name="ZoneTexte 41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Cas de déséquilibre)</a:t>
            </a:r>
            <a:endParaRPr lang="fr-FR" dirty="0" smtClean="0"/>
          </a:p>
        </p:txBody>
      </p:sp>
      <p:sp>
        <p:nvSpPr>
          <p:cNvPr id="43" name="ZoneTexte 42"/>
          <p:cNvSpPr txBox="1"/>
          <p:nvPr/>
        </p:nvSpPr>
        <p:spPr>
          <a:xfrm>
            <a:off x="3929058" y="4929198"/>
            <a:ext cx="2808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rgbClr val="FF0000"/>
                </a:solidFill>
              </a:rPr>
              <a:t>0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2" grpId="0" animBg="1"/>
      <p:bldP spid="35" grpId="0"/>
      <p:bldP spid="36" grpId="0"/>
      <p:bldP spid="37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7224" y="2071678"/>
            <a:ext cx="2500330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Examinons un sous arbre de racine le plus jeune antécédent qui devient non équilibré suite à une insertion</a:t>
            </a:r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857224" y="4586125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Cas où le facteur d'équilibrage est +1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9" name="Groupe 8"/>
          <p:cNvGrpSpPr/>
          <p:nvPr/>
        </p:nvGrpSpPr>
        <p:grpSpPr>
          <a:xfrm>
            <a:off x="4357686" y="2143116"/>
            <a:ext cx="3000396" cy="2500330"/>
            <a:chOff x="785786" y="2285992"/>
            <a:chExt cx="2364955" cy="2857520"/>
          </a:xfrm>
        </p:grpSpPr>
        <p:sp>
          <p:nvSpPr>
            <p:cNvPr id="11" name="Ellipse 10"/>
            <p:cNvSpPr/>
            <p:nvPr/>
          </p:nvSpPr>
          <p:spPr>
            <a:xfrm>
              <a:off x="1928795" y="235743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3" name="Ellipse 12"/>
            <p:cNvSpPr/>
            <p:nvPr/>
          </p:nvSpPr>
          <p:spPr>
            <a:xfrm>
              <a:off x="1357290" y="300037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4" name="Triangle isocèle 13"/>
            <p:cNvSpPr/>
            <p:nvPr/>
          </p:nvSpPr>
          <p:spPr>
            <a:xfrm rot="10800000">
              <a:off x="2532958" y="307181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5" name="ZoneTexte 14"/>
            <p:cNvSpPr txBox="1"/>
            <p:nvPr/>
          </p:nvSpPr>
          <p:spPr>
            <a:xfrm>
              <a:off x="2643174" y="3071810"/>
              <a:ext cx="349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T3</a:t>
              </a:r>
              <a:endParaRPr lang="fr-FR" sz="1200" dirty="0"/>
            </a:p>
          </p:txBody>
        </p:sp>
        <p:sp>
          <p:nvSpPr>
            <p:cNvPr id="16" name="Triangle isocèle 15"/>
            <p:cNvSpPr/>
            <p:nvPr/>
          </p:nvSpPr>
          <p:spPr>
            <a:xfrm rot="10800000">
              <a:off x="785786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8" name="ZoneTexte 17"/>
            <p:cNvSpPr txBox="1"/>
            <p:nvPr/>
          </p:nvSpPr>
          <p:spPr>
            <a:xfrm>
              <a:off x="896002" y="3714752"/>
              <a:ext cx="3273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T1</a:t>
              </a:r>
              <a:endParaRPr lang="fr-FR" sz="1200" dirty="0"/>
            </a:p>
          </p:txBody>
        </p:sp>
        <p:sp>
          <p:nvSpPr>
            <p:cNvPr id="19" name="Triangle isocèle 18"/>
            <p:cNvSpPr/>
            <p:nvPr/>
          </p:nvSpPr>
          <p:spPr>
            <a:xfrm rot="10800000">
              <a:off x="1747140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0" name="ZoneTexte 19"/>
            <p:cNvSpPr txBox="1"/>
            <p:nvPr/>
          </p:nvSpPr>
          <p:spPr>
            <a:xfrm>
              <a:off x="1857356" y="37147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T2</a:t>
              </a:r>
              <a:endParaRPr lang="fr-FR" sz="1200" dirty="0"/>
            </a:p>
          </p:txBody>
        </p:sp>
        <p:cxnSp>
          <p:nvCxnSpPr>
            <p:cNvPr id="21" name="Connecteur droit 20"/>
            <p:cNvCxnSpPr>
              <a:stCxn id="11" idx="2"/>
              <a:endCxn id="13" idx="0"/>
            </p:cNvCxnSpPr>
            <p:nvPr/>
          </p:nvCxnSpPr>
          <p:spPr>
            <a:xfrm rot="10800000" flipV="1">
              <a:off x="1571605" y="2536024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necteur droit 21"/>
            <p:cNvCxnSpPr>
              <a:stCxn id="13" idx="2"/>
              <a:endCxn id="18" idx="0"/>
            </p:cNvCxnSpPr>
            <p:nvPr/>
          </p:nvCxnSpPr>
          <p:spPr>
            <a:xfrm rot="10800000" flipV="1">
              <a:off x="1059670" y="3178966"/>
              <a:ext cx="297621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eur droit 22"/>
            <p:cNvCxnSpPr>
              <a:stCxn id="11" idx="6"/>
              <a:endCxn id="15" idx="0"/>
            </p:cNvCxnSpPr>
            <p:nvPr/>
          </p:nvCxnSpPr>
          <p:spPr>
            <a:xfrm>
              <a:off x="2357423" y="2536025"/>
              <a:ext cx="460639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cteur droit 23"/>
            <p:cNvCxnSpPr>
              <a:stCxn id="13" idx="6"/>
              <a:endCxn id="20" idx="0"/>
            </p:cNvCxnSpPr>
            <p:nvPr/>
          </p:nvCxnSpPr>
          <p:spPr>
            <a:xfrm>
              <a:off x="1785918" y="3178967"/>
              <a:ext cx="24873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ZoneTexte 24"/>
            <p:cNvSpPr txBox="1"/>
            <p:nvPr/>
          </p:nvSpPr>
          <p:spPr>
            <a:xfrm>
              <a:off x="1571604" y="2285992"/>
              <a:ext cx="31771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+1</a:t>
              </a:r>
              <a:endParaRPr lang="fr-FR" sz="1200" dirty="0"/>
            </a:p>
          </p:txBody>
        </p:sp>
        <p:sp>
          <p:nvSpPr>
            <p:cNvPr id="26" name="ZoneTexte 25"/>
            <p:cNvSpPr txBox="1"/>
            <p:nvPr/>
          </p:nvSpPr>
          <p:spPr>
            <a:xfrm>
              <a:off x="1071538" y="2786058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85786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85918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571736" y="357187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857224" y="4786322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1" name="Connecteur droit 30"/>
            <p:cNvCxnSpPr>
              <a:stCxn id="27" idx="0"/>
              <a:endCxn id="30" idx="0"/>
            </p:cNvCxnSpPr>
            <p:nvPr/>
          </p:nvCxnSpPr>
          <p:spPr>
            <a:xfrm rot="16200000" flipH="1" flipV="1">
              <a:off x="787662" y="4498694"/>
              <a:ext cx="571504" cy="3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Rectangle 31"/>
          <p:cNvSpPr/>
          <p:nvPr/>
        </p:nvSpPr>
        <p:spPr>
          <a:xfrm>
            <a:off x="857224" y="6000768"/>
            <a:ext cx="67151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 nouveau nœud est inséré dans le sous arbre gauche de B. Donc f(B) devient 1 et f(A) devient 2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857224" y="2071678"/>
            <a:ext cx="2500330" cy="15001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Examinons un sous arbre de racine le plus jeune antécédent qui devient non équilibré suite à une insertion</a:t>
            </a:r>
            <a:endParaRPr lang="fr-FR" dirty="0"/>
          </a:p>
        </p:txBody>
      </p:sp>
      <p:sp>
        <p:nvSpPr>
          <p:cNvPr id="10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32" name="Groupe 31"/>
          <p:cNvGrpSpPr/>
          <p:nvPr/>
        </p:nvGrpSpPr>
        <p:grpSpPr>
          <a:xfrm>
            <a:off x="4286248" y="2357430"/>
            <a:ext cx="3104494" cy="3429024"/>
            <a:chOff x="5182282" y="3036090"/>
            <a:chExt cx="2397615" cy="3429024"/>
          </a:xfrm>
        </p:grpSpPr>
        <p:grpSp>
          <p:nvGrpSpPr>
            <p:cNvPr id="33" name="Groupe 58"/>
            <p:cNvGrpSpPr/>
            <p:nvPr/>
          </p:nvGrpSpPr>
          <p:grpSpPr>
            <a:xfrm>
              <a:off x="5182282" y="3036090"/>
              <a:ext cx="2318676" cy="2607487"/>
              <a:chOff x="5182282" y="3036090"/>
              <a:chExt cx="2318676" cy="2607487"/>
            </a:xfrm>
          </p:grpSpPr>
          <p:sp>
            <p:nvSpPr>
              <p:cNvPr id="40" name="Ellipse 39"/>
              <p:cNvSpPr/>
              <p:nvPr/>
            </p:nvSpPr>
            <p:spPr>
              <a:xfrm>
                <a:off x="6325291" y="3107528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A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Ellipse 40"/>
              <p:cNvSpPr/>
              <p:nvPr/>
            </p:nvSpPr>
            <p:spPr>
              <a:xfrm>
                <a:off x="5753786" y="3750470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Triangle isocèle 41"/>
              <p:cNvSpPr/>
              <p:nvPr/>
            </p:nvSpPr>
            <p:spPr>
              <a:xfrm rot="10800000">
                <a:off x="6929454" y="3821908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43" name="ZoneTexte 42"/>
              <p:cNvSpPr txBox="1"/>
              <p:nvPr/>
            </p:nvSpPr>
            <p:spPr>
              <a:xfrm>
                <a:off x="7039670" y="3821908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T4</a:t>
                </a:r>
                <a:endParaRPr lang="fr-FR" sz="1200" dirty="0"/>
              </a:p>
            </p:txBody>
          </p:sp>
          <p:sp>
            <p:nvSpPr>
              <p:cNvPr id="44" name="Triangle isocèle 43"/>
              <p:cNvSpPr/>
              <p:nvPr/>
            </p:nvSpPr>
            <p:spPr>
              <a:xfrm rot="10800000">
                <a:off x="5182282" y="4464850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45" name="ZoneTexte 44"/>
              <p:cNvSpPr txBox="1"/>
              <p:nvPr/>
            </p:nvSpPr>
            <p:spPr>
              <a:xfrm>
                <a:off x="5292498" y="4464850"/>
                <a:ext cx="3273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T1</a:t>
                </a:r>
                <a:endParaRPr lang="fr-FR" sz="1200" dirty="0"/>
              </a:p>
            </p:txBody>
          </p:sp>
          <p:cxnSp>
            <p:nvCxnSpPr>
              <p:cNvPr id="46" name="Connecteur droit 45"/>
              <p:cNvCxnSpPr>
                <a:stCxn id="40" idx="2"/>
                <a:endCxn id="41" idx="0"/>
              </p:cNvCxnSpPr>
              <p:nvPr/>
            </p:nvCxnSpPr>
            <p:spPr>
              <a:xfrm rot="10800000" flipV="1">
                <a:off x="5968101" y="3286122"/>
                <a:ext cx="357191" cy="4643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Connecteur droit 46"/>
              <p:cNvCxnSpPr>
                <a:stCxn id="41" idx="2"/>
                <a:endCxn id="45" idx="0"/>
              </p:cNvCxnSpPr>
              <p:nvPr/>
            </p:nvCxnSpPr>
            <p:spPr>
              <a:xfrm rot="10800000" flipV="1">
                <a:off x="5456166" y="3929064"/>
                <a:ext cx="297621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Connecteur droit 47"/>
              <p:cNvCxnSpPr>
                <a:stCxn id="40" idx="6"/>
                <a:endCxn id="43" idx="0"/>
              </p:cNvCxnSpPr>
              <p:nvPr/>
            </p:nvCxnSpPr>
            <p:spPr>
              <a:xfrm>
                <a:off x="6753919" y="3286123"/>
                <a:ext cx="466249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9" name="ZoneTexte 48"/>
              <p:cNvSpPr txBox="1"/>
              <p:nvPr/>
            </p:nvSpPr>
            <p:spPr>
              <a:xfrm>
                <a:off x="5968100" y="3036090"/>
                <a:ext cx="31771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+1</a:t>
                </a:r>
                <a:endParaRPr lang="fr-FR" sz="1200" dirty="0"/>
              </a:p>
            </p:txBody>
          </p:sp>
          <p:sp>
            <p:nvSpPr>
              <p:cNvPr id="50" name="ZoneTexte 49"/>
              <p:cNvSpPr txBox="1"/>
              <p:nvPr/>
            </p:nvSpPr>
            <p:spPr>
              <a:xfrm>
                <a:off x="5468034" y="3536156"/>
                <a:ext cx="268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  <p:sp>
            <p:nvSpPr>
              <p:cNvPr id="51" name="Ellipse 50"/>
              <p:cNvSpPr/>
              <p:nvPr/>
            </p:nvSpPr>
            <p:spPr>
              <a:xfrm>
                <a:off x="6325291" y="4357693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C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riangle isocèle 51"/>
              <p:cNvSpPr/>
              <p:nvPr/>
            </p:nvSpPr>
            <p:spPr>
              <a:xfrm rot="10800000">
                <a:off x="5825225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53" name="ZoneTexte 52"/>
              <p:cNvSpPr txBox="1"/>
              <p:nvPr/>
            </p:nvSpPr>
            <p:spPr>
              <a:xfrm>
                <a:off x="5935441" y="5143511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T2</a:t>
                </a:r>
                <a:endParaRPr lang="fr-FR" sz="1200" dirty="0"/>
              </a:p>
            </p:txBody>
          </p:sp>
          <p:sp>
            <p:nvSpPr>
              <p:cNvPr id="54" name="Triangle isocèle 53"/>
              <p:cNvSpPr/>
              <p:nvPr/>
            </p:nvSpPr>
            <p:spPr>
              <a:xfrm rot="10800000">
                <a:off x="6825357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55" name="ZoneTexte 54"/>
              <p:cNvSpPr txBox="1"/>
              <p:nvPr/>
            </p:nvSpPr>
            <p:spPr>
              <a:xfrm>
                <a:off x="6935573" y="5143511"/>
                <a:ext cx="3497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T3</a:t>
                </a:r>
                <a:endParaRPr lang="fr-FR" sz="1200" dirty="0"/>
              </a:p>
            </p:txBody>
          </p:sp>
          <p:cxnSp>
            <p:nvCxnSpPr>
              <p:cNvPr id="56" name="Connecteur droit 55"/>
              <p:cNvCxnSpPr>
                <a:stCxn id="41" idx="6"/>
                <a:endCxn id="51" idx="0"/>
              </p:cNvCxnSpPr>
              <p:nvPr/>
            </p:nvCxnSpPr>
            <p:spPr>
              <a:xfrm>
                <a:off x="6182414" y="3929065"/>
                <a:ext cx="357191" cy="4286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/>
              <p:cNvCxnSpPr>
                <a:stCxn id="51" idx="2"/>
                <a:endCxn id="53" idx="0"/>
              </p:cNvCxnSpPr>
              <p:nvPr/>
            </p:nvCxnSpPr>
            <p:spPr>
              <a:xfrm rot="10800000" flipV="1">
                <a:off x="6112733" y="4536287"/>
                <a:ext cx="212558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/>
              <p:cNvCxnSpPr>
                <a:stCxn id="51" idx="6"/>
                <a:endCxn id="55" idx="0"/>
              </p:cNvCxnSpPr>
              <p:nvPr/>
            </p:nvCxnSpPr>
            <p:spPr>
              <a:xfrm>
                <a:off x="6753919" y="4536288"/>
                <a:ext cx="356542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9" name="ZoneTexte 58"/>
              <p:cNvSpPr txBox="1"/>
              <p:nvPr/>
            </p:nvSpPr>
            <p:spPr>
              <a:xfrm>
                <a:off x="6753919" y="4357693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</p:grpSp>
        <p:sp>
          <p:nvSpPr>
            <p:cNvPr id="34" name="Rectangle 33"/>
            <p:cNvSpPr/>
            <p:nvPr/>
          </p:nvSpPr>
          <p:spPr>
            <a:xfrm>
              <a:off x="5214942" y="500063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7000892" y="4357694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786446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786578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38" name="Ellipse 37"/>
            <p:cNvSpPr/>
            <p:nvPr/>
          </p:nvSpPr>
          <p:spPr>
            <a:xfrm>
              <a:off x="5899517" y="6107924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Connecteur droit 38"/>
            <p:cNvCxnSpPr>
              <a:stCxn id="52" idx="0"/>
              <a:endCxn id="38" idx="0"/>
            </p:cNvCxnSpPr>
            <p:nvPr/>
          </p:nvCxnSpPr>
          <p:spPr>
            <a:xfrm rot="16200000" flipH="1">
              <a:off x="5880231" y="5874323"/>
              <a:ext cx="464347" cy="28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Rectangle 59"/>
          <p:cNvSpPr/>
          <p:nvPr/>
        </p:nvSpPr>
        <p:spPr>
          <a:xfrm>
            <a:off x="857224" y="6000768"/>
            <a:ext cx="73581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Le nouveau nœud est inséré dans le sous arbre droit de B. f(B) devient -1 et f(A) devient 2.</a:t>
            </a:r>
            <a:endParaRPr lang="fr-FR" dirty="0"/>
          </a:p>
        </p:txBody>
      </p:sp>
      <p:sp>
        <p:nvSpPr>
          <p:cNvPr id="61" name="Rectangle 60"/>
          <p:cNvSpPr/>
          <p:nvPr/>
        </p:nvSpPr>
        <p:spPr>
          <a:xfrm>
            <a:off x="857224" y="4586125"/>
            <a:ext cx="24288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Cas où le facteur d'équilibrage est +1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0" grpId="0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428596" y="2000240"/>
            <a:ext cx="53578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Transformer l'arbre de telle sorte que</a:t>
            </a:r>
            <a:endParaRPr lang="fr-FR" dirty="0"/>
          </a:p>
        </p:txBody>
      </p:sp>
      <p:sp>
        <p:nvSpPr>
          <p:cNvPr id="18" name="Rectangle 17"/>
          <p:cNvSpPr/>
          <p:nvPr/>
        </p:nvSpPr>
        <p:spPr>
          <a:xfrm>
            <a:off x="428596" y="2928934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l'</a:t>
            </a:r>
            <a:r>
              <a:rPr lang="fr-FR" b="1" dirty="0" err="1" smtClean="0"/>
              <a:t>inordre</a:t>
            </a:r>
            <a:r>
              <a:rPr lang="fr-FR" b="1" dirty="0" smtClean="0"/>
              <a:t> soit préservé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428596" y="3571876"/>
            <a:ext cx="42148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l'arbre transformé soit équilibré</a:t>
            </a:r>
            <a:endParaRPr lang="fr-FR" dirty="0"/>
          </a:p>
        </p:txBody>
      </p:sp>
      <p:sp>
        <p:nvSpPr>
          <p:cNvPr id="11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3071802" y="2500306"/>
            <a:ext cx="2714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(a) rotation droite  du nœud A</a:t>
            </a:r>
            <a:endParaRPr lang="fr-FR" dirty="0"/>
          </a:p>
        </p:txBody>
      </p:sp>
      <p:sp>
        <p:nvSpPr>
          <p:cNvPr id="14" name="Flèche en arc 13"/>
          <p:cNvSpPr/>
          <p:nvPr/>
        </p:nvSpPr>
        <p:spPr>
          <a:xfrm rot="1620000">
            <a:off x="2031914" y="2857959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13" name="Groupe 12"/>
          <p:cNvGrpSpPr/>
          <p:nvPr/>
        </p:nvGrpSpPr>
        <p:grpSpPr>
          <a:xfrm>
            <a:off x="428596" y="3143248"/>
            <a:ext cx="3071834" cy="2214578"/>
            <a:chOff x="785786" y="2285992"/>
            <a:chExt cx="2364955" cy="2857520"/>
          </a:xfrm>
        </p:grpSpPr>
        <p:sp>
          <p:nvSpPr>
            <p:cNvPr id="16" name="Ellipse 15"/>
            <p:cNvSpPr/>
            <p:nvPr/>
          </p:nvSpPr>
          <p:spPr>
            <a:xfrm>
              <a:off x="1928795" y="2357430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7" name="Ellipse 16"/>
            <p:cNvSpPr/>
            <p:nvPr/>
          </p:nvSpPr>
          <p:spPr>
            <a:xfrm>
              <a:off x="1357290" y="3000372"/>
              <a:ext cx="428628" cy="357190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18" name="Triangle isocèle 17"/>
            <p:cNvSpPr/>
            <p:nvPr/>
          </p:nvSpPr>
          <p:spPr>
            <a:xfrm rot="10800000">
              <a:off x="2532958" y="3071810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19" name="ZoneTexte 18"/>
            <p:cNvSpPr txBox="1"/>
            <p:nvPr/>
          </p:nvSpPr>
          <p:spPr>
            <a:xfrm>
              <a:off x="2643174" y="3071810"/>
              <a:ext cx="3497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T3</a:t>
              </a:r>
              <a:endParaRPr lang="fr-FR" sz="1200" dirty="0"/>
            </a:p>
          </p:txBody>
        </p:sp>
        <p:sp>
          <p:nvSpPr>
            <p:cNvPr id="22" name="Triangle isocèle 21"/>
            <p:cNvSpPr/>
            <p:nvPr/>
          </p:nvSpPr>
          <p:spPr>
            <a:xfrm rot="10800000">
              <a:off x="785786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896002" y="3714752"/>
              <a:ext cx="32733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T1</a:t>
              </a:r>
              <a:endParaRPr lang="fr-FR" sz="1200" dirty="0"/>
            </a:p>
          </p:txBody>
        </p:sp>
        <p:sp>
          <p:nvSpPr>
            <p:cNvPr id="24" name="Triangle isocèle 23"/>
            <p:cNvSpPr/>
            <p:nvPr/>
          </p:nvSpPr>
          <p:spPr>
            <a:xfrm rot="10800000">
              <a:off x="1747140" y="3714752"/>
              <a:ext cx="571504" cy="500066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1857356" y="371475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T2</a:t>
              </a:r>
              <a:endParaRPr lang="fr-FR" sz="1200" dirty="0"/>
            </a:p>
          </p:txBody>
        </p:sp>
        <p:cxnSp>
          <p:nvCxnSpPr>
            <p:cNvPr id="26" name="Connecteur droit 25"/>
            <p:cNvCxnSpPr>
              <a:stCxn id="16" idx="2"/>
              <a:endCxn id="17" idx="0"/>
            </p:cNvCxnSpPr>
            <p:nvPr/>
          </p:nvCxnSpPr>
          <p:spPr>
            <a:xfrm rot="10800000" flipV="1">
              <a:off x="1571605" y="2536024"/>
              <a:ext cx="357191" cy="46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necteur droit 26"/>
            <p:cNvCxnSpPr>
              <a:stCxn id="17" idx="2"/>
              <a:endCxn id="23" idx="0"/>
            </p:cNvCxnSpPr>
            <p:nvPr/>
          </p:nvCxnSpPr>
          <p:spPr>
            <a:xfrm rot="10800000" flipV="1">
              <a:off x="1059670" y="3178966"/>
              <a:ext cx="297621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cteur droit 27"/>
            <p:cNvCxnSpPr>
              <a:stCxn id="16" idx="6"/>
              <a:endCxn id="19" idx="0"/>
            </p:cNvCxnSpPr>
            <p:nvPr/>
          </p:nvCxnSpPr>
          <p:spPr>
            <a:xfrm>
              <a:off x="2357423" y="2536025"/>
              <a:ext cx="460639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necteur droit 28"/>
            <p:cNvCxnSpPr>
              <a:stCxn id="17" idx="6"/>
              <a:endCxn id="25" idx="0"/>
            </p:cNvCxnSpPr>
            <p:nvPr/>
          </p:nvCxnSpPr>
          <p:spPr>
            <a:xfrm>
              <a:off x="1785918" y="3178967"/>
              <a:ext cx="248730" cy="5357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Texte 29"/>
            <p:cNvSpPr txBox="1"/>
            <p:nvPr/>
          </p:nvSpPr>
          <p:spPr>
            <a:xfrm>
              <a:off x="1571604" y="2285992"/>
              <a:ext cx="265584" cy="357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FF0000"/>
                  </a:solidFill>
                </a:rPr>
                <a:t>+2</a:t>
              </a:r>
              <a:endParaRPr lang="fr-FR" sz="1200" dirty="0">
                <a:solidFill>
                  <a:srgbClr val="FF0000"/>
                </a:solidFill>
              </a:endParaRPr>
            </a:p>
          </p:txBody>
        </p:sp>
        <p:sp>
          <p:nvSpPr>
            <p:cNvPr id="31" name="ZoneTexte 30"/>
            <p:cNvSpPr txBox="1"/>
            <p:nvPr/>
          </p:nvSpPr>
          <p:spPr>
            <a:xfrm>
              <a:off x="1115780" y="2746882"/>
              <a:ext cx="244604" cy="3574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>
                  <a:solidFill>
                    <a:srgbClr val="FF0000"/>
                  </a:solidFill>
                </a:rPr>
                <a:t>+1</a:t>
              </a:r>
              <a:endParaRPr lang="fr-FR" sz="1200" dirty="0">
                <a:solidFill>
                  <a:srgbClr val="FF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785786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785918" y="4214818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571736" y="357187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35" name="Ellipse 34"/>
            <p:cNvSpPr/>
            <p:nvPr/>
          </p:nvSpPr>
          <p:spPr>
            <a:xfrm>
              <a:off x="857224" y="4786322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36" name="Connecteur droit 35"/>
            <p:cNvCxnSpPr>
              <a:stCxn id="32" idx="0"/>
              <a:endCxn id="35" idx="0"/>
            </p:cNvCxnSpPr>
            <p:nvPr/>
          </p:nvCxnSpPr>
          <p:spPr>
            <a:xfrm rot="16200000" flipH="1" flipV="1">
              <a:off x="787662" y="4498694"/>
              <a:ext cx="571504" cy="375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e 47"/>
          <p:cNvGrpSpPr/>
          <p:nvPr/>
        </p:nvGrpSpPr>
        <p:grpSpPr>
          <a:xfrm>
            <a:off x="5643571" y="2928454"/>
            <a:ext cx="3214709" cy="1929306"/>
            <a:chOff x="5572133" y="3143248"/>
            <a:chExt cx="3214709" cy="1929306"/>
          </a:xfrm>
        </p:grpSpPr>
        <p:sp>
          <p:nvSpPr>
            <p:cNvPr id="58" name="Ellipse 57"/>
            <p:cNvSpPr/>
            <p:nvPr/>
          </p:nvSpPr>
          <p:spPr>
            <a:xfrm>
              <a:off x="7429520" y="3786190"/>
              <a:ext cx="569691" cy="27682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A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59" name="Ellipse 58"/>
            <p:cNvSpPr/>
            <p:nvPr/>
          </p:nvSpPr>
          <p:spPr>
            <a:xfrm>
              <a:off x="6403158" y="3357562"/>
              <a:ext cx="569691" cy="276822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sp>
          <p:nvSpPr>
            <p:cNvPr id="60" name="Triangle isocèle 59"/>
            <p:cNvSpPr/>
            <p:nvPr/>
          </p:nvSpPr>
          <p:spPr>
            <a:xfrm rot="10800000">
              <a:off x="7965744" y="4323761"/>
              <a:ext cx="759588" cy="38755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1" name="ZoneTexte 60"/>
            <p:cNvSpPr txBox="1"/>
            <p:nvPr/>
          </p:nvSpPr>
          <p:spPr>
            <a:xfrm>
              <a:off x="8112232" y="4323761"/>
              <a:ext cx="464889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T3</a:t>
              </a:r>
              <a:endParaRPr lang="fr-FR" sz="1200" dirty="0"/>
            </a:p>
          </p:txBody>
        </p:sp>
        <p:sp>
          <p:nvSpPr>
            <p:cNvPr id="62" name="Triangle isocèle 61"/>
            <p:cNvSpPr/>
            <p:nvPr/>
          </p:nvSpPr>
          <p:spPr>
            <a:xfrm rot="10800000">
              <a:off x="5572133" y="3898705"/>
              <a:ext cx="759588" cy="38755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5718622" y="3898705"/>
              <a:ext cx="435061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T1</a:t>
              </a:r>
              <a:endParaRPr lang="fr-FR" sz="1200" dirty="0"/>
            </a:p>
          </p:txBody>
        </p:sp>
        <p:sp>
          <p:nvSpPr>
            <p:cNvPr id="64" name="Triangle isocèle 63"/>
            <p:cNvSpPr/>
            <p:nvPr/>
          </p:nvSpPr>
          <p:spPr>
            <a:xfrm rot="10800000">
              <a:off x="6786579" y="4357694"/>
              <a:ext cx="759588" cy="38755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200" dirty="0"/>
            </a:p>
          </p:txBody>
        </p:sp>
        <p:sp>
          <p:nvSpPr>
            <p:cNvPr id="65" name="ZoneTexte 64"/>
            <p:cNvSpPr txBox="1"/>
            <p:nvPr/>
          </p:nvSpPr>
          <p:spPr>
            <a:xfrm>
              <a:off x="6933067" y="4357694"/>
              <a:ext cx="471279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T2</a:t>
              </a:r>
              <a:endParaRPr lang="fr-FR" sz="1200" dirty="0"/>
            </a:p>
          </p:txBody>
        </p:sp>
        <p:cxnSp>
          <p:nvCxnSpPr>
            <p:cNvPr id="66" name="Connecteur droit 65"/>
            <p:cNvCxnSpPr>
              <a:stCxn id="58" idx="0"/>
              <a:endCxn id="59" idx="6"/>
            </p:cNvCxnSpPr>
            <p:nvPr/>
          </p:nvCxnSpPr>
          <p:spPr>
            <a:xfrm rot="16200000" flipV="1">
              <a:off x="7198500" y="3270323"/>
              <a:ext cx="290217" cy="7415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Connecteur droit 66"/>
            <p:cNvCxnSpPr>
              <a:stCxn id="59" idx="2"/>
              <a:endCxn id="63" idx="0"/>
            </p:cNvCxnSpPr>
            <p:nvPr/>
          </p:nvCxnSpPr>
          <p:spPr>
            <a:xfrm rot="10800000" flipV="1">
              <a:off x="5936154" y="3495973"/>
              <a:ext cx="467005" cy="40273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Connecteur droit 67"/>
            <p:cNvCxnSpPr>
              <a:stCxn id="58" idx="6"/>
              <a:endCxn id="61" idx="0"/>
            </p:cNvCxnSpPr>
            <p:nvPr/>
          </p:nvCxnSpPr>
          <p:spPr>
            <a:xfrm>
              <a:off x="7999211" y="3924601"/>
              <a:ext cx="345466" cy="3991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Connecteur droit 68"/>
            <p:cNvCxnSpPr>
              <a:stCxn id="58" idx="2"/>
              <a:endCxn id="65" idx="0"/>
            </p:cNvCxnSpPr>
            <p:nvPr/>
          </p:nvCxnSpPr>
          <p:spPr>
            <a:xfrm rot="10800000" flipV="1">
              <a:off x="7168708" y="3924600"/>
              <a:ext cx="260813" cy="43309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ZoneTexte 69"/>
            <p:cNvSpPr txBox="1"/>
            <p:nvPr/>
          </p:nvSpPr>
          <p:spPr>
            <a:xfrm>
              <a:off x="7143768" y="3723985"/>
              <a:ext cx="2680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6143636" y="3143248"/>
              <a:ext cx="356229" cy="2146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200" dirty="0" smtClean="0"/>
                <a:t>0</a:t>
              </a:r>
              <a:endParaRPr lang="fr-FR" sz="1200" dirty="0"/>
            </a:p>
          </p:txBody>
        </p:sp>
        <p:sp>
          <p:nvSpPr>
            <p:cNvPr id="72" name="Rectangle 71"/>
            <p:cNvSpPr/>
            <p:nvPr/>
          </p:nvSpPr>
          <p:spPr>
            <a:xfrm>
              <a:off x="5572133" y="4286256"/>
              <a:ext cx="769558" cy="286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786578" y="4786322"/>
              <a:ext cx="769558" cy="286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017284" y="4711312"/>
              <a:ext cx="769558" cy="2862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75" name="Ellipse 74"/>
            <p:cNvSpPr/>
            <p:nvPr/>
          </p:nvSpPr>
          <p:spPr>
            <a:xfrm>
              <a:off x="5667082" y="4729172"/>
              <a:ext cx="569691" cy="276822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76" name="Connecteur droit 75"/>
            <p:cNvCxnSpPr>
              <a:stCxn id="72" idx="0"/>
              <a:endCxn id="75" idx="0"/>
            </p:cNvCxnSpPr>
            <p:nvPr/>
          </p:nvCxnSpPr>
          <p:spPr>
            <a:xfrm rot="16200000" flipH="1" flipV="1">
              <a:off x="5732963" y="4505221"/>
              <a:ext cx="442916" cy="498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7" name="Flèche droite 46"/>
          <p:cNvSpPr/>
          <p:nvPr/>
        </p:nvSpPr>
        <p:spPr>
          <a:xfrm>
            <a:off x="4214810" y="3214686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  <p:bldP spid="4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785786" y="1428736"/>
            <a:ext cx="6143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/>
              <a:t>Arbres AVL (</a:t>
            </a:r>
            <a:r>
              <a:rPr lang="fr-FR" b="1" i="1" u="sng" dirty="0" smtClean="0"/>
              <a:t>Techniques d'équilibrage </a:t>
            </a:r>
            <a:r>
              <a:rPr lang="fr-FR" b="1" i="1" u="sng" dirty="0"/>
              <a:t>)</a:t>
            </a:r>
            <a:endParaRPr lang="fr-FR" dirty="0" smtClean="0"/>
          </a:p>
        </p:txBody>
      </p:sp>
      <p:sp>
        <p:nvSpPr>
          <p:cNvPr id="4098" name="AutoShape 2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7652" name="AutoShape 4" descr="Top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0"/>
            <a:ext cx="228600" cy="2286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3071802" y="1928802"/>
            <a:ext cx="250033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(b) rotation gauche du nœud B suivie par une rotation droite du nœud A</a:t>
            </a:r>
            <a:endParaRPr lang="fr-FR" dirty="0"/>
          </a:p>
        </p:txBody>
      </p:sp>
      <p:sp>
        <p:nvSpPr>
          <p:cNvPr id="20" name="Flèche en arc 19"/>
          <p:cNvSpPr/>
          <p:nvPr/>
        </p:nvSpPr>
        <p:spPr>
          <a:xfrm rot="1620000">
            <a:off x="1960476" y="3215148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Flèche en arc 20"/>
          <p:cNvSpPr/>
          <p:nvPr/>
        </p:nvSpPr>
        <p:spPr>
          <a:xfrm rot="19980000" flipH="1">
            <a:off x="531715" y="3643776"/>
            <a:ext cx="785818" cy="642942"/>
          </a:xfrm>
          <a:prstGeom prst="circular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5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r>
              <a:rPr lang="fr-FR" sz="3600" dirty="0" smtClean="0"/>
              <a:t>Les arbres AVL</a:t>
            </a:r>
            <a:endParaRPr lang="fr-FR" sz="3600" dirty="0"/>
          </a:p>
        </p:txBody>
      </p:sp>
      <p:grpSp>
        <p:nvGrpSpPr>
          <p:cNvPr id="51" name="Groupe 50"/>
          <p:cNvGrpSpPr/>
          <p:nvPr/>
        </p:nvGrpSpPr>
        <p:grpSpPr>
          <a:xfrm>
            <a:off x="214282" y="3429000"/>
            <a:ext cx="3143272" cy="2750365"/>
            <a:chOff x="5182282" y="3036090"/>
            <a:chExt cx="2397615" cy="3393306"/>
          </a:xfrm>
        </p:grpSpPr>
        <p:grpSp>
          <p:nvGrpSpPr>
            <p:cNvPr id="52" name="Groupe 58"/>
            <p:cNvGrpSpPr/>
            <p:nvPr/>
          </p:nvGrpSpPr>
          <p:grpSpPr>
            <a:xfrm>
              <a:off x="5182282" y="3036090"/>
              <a:ext cx="2318676" cy="2607487"/>
              <a:chOff x="5182282" y="3036090"/>
              <a:chExt cx="2318676" cy="2607487"/>
            </a:xfrm>
          </p:grpSpPr>
          <p:sp>
            <p:nvSpPr>
              <p:cNvPr id="78" name="Ellipse 77"/>
              <p:cNvSpPr/>
              <p:nvPr/>
            </p:nvSpPr>
            <p:spPr>
              <a:xfrm>
                <a:off x="6325291" y="3107528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A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Ellipse 78"/>
              <p:cNvSpPr/>
              <p:nvPr/>
            </p:nvSpPr>
            <p:spPr>
              <a:xfrm>
                <a:off x="5753786" y="3750470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Triangle isocèle 79"/>
              <p:cNvSpPr/>
              <p:nvPr/>
            </p:nvSpPr>
            <p:spPr>
              <a:xfrm rot="10800000">
                <a:off x="6929454" y="3821908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81" name="ZoneTexte 80"/>
              <p:cNvSpPr txBox="1"/>
              <p:nvPr/>
            </p:nvSpPr>
            <p:spPr>
              <a:xfrm>
                <a:off x="7039670" y="3821908"/>
                <a:ext cx="36099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T4</a:t>
                </a:r>
                <a:endParaRPr lang="fr-FR" sz="1200" dirty="0"/>
              </a:p>
            </p:txBody>
          </p:sp>
          <p:sp>
            <p:nvSpPr>
              <p:cNvPr id="82" name="Triangle isocèle 81"/>
              <p:cNvSpPr/>
              <p:nvPr/>
            </p:nvSpPr>
            <p:spPr>
              <a:xfrm rot="10800000">
                <a:off x="5182282" y="4464850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83" name="ZoneTexte 82"/>
              <p:cNvSpPr txBox="1"/>
              <p:nvPr/>
            </p:nvSpPr>
            <p:spPr>
              <a:xfrm>
                <a:off x="5292498" y="4464850"/>
                <a:ext cx="32733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T1</a:t>
                </a:r>
                <a:endParaRPr lang="fr-FR" sz="1200" dirty="0"/>
              </a:p>
            </p:txBody>
          </p:sp>
          <p:cxnSp>
            <p:nvCxnSpPr>
              <p:cNvPr id="84" name="Connecteur droit 83"/>
              <p:cNvCxnSpPr>
                <a:stCxn id="78" idx="2"/>
                <a:endCxn id="79" idx="0"/>
              </p:cNvCxnSpPr>
              <p:nvPr/>
            </p:nvCxnSpPr>
            <p:spPr>
              <a:xfrm rot="10800000" flipV="1">
                <a:off x="5968101" y="3286122"/>
                <a:ext cx="357191" cy="46434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Connecteur droit 84"/>
              <p:cNvCxnSpPr>
                <a:stCxn id="79" idx="2"/>
                <a:endCxn id="83" idx="0"/>
              </p:cNvCxnSpPr>
              <p:nvPr/>
            </p:nvCxnSpPr>
            <p:spPr>
              <a:xfrm rot="10800000" flipV="1">
                <a:off x="5456166" y="3929064"/>
                <a:ext cx="297621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Connecteur droit 85"/>
              <p:cNvCxnSpPr>
                <a:stCxn id="78" idx="6"/>
                <a:endCxn id="81" idx="0"/>
              </p:cNvCxnSpPr>
              <p:nvPr/>
            </p:nvCxnSpPr>
            <p:spPr>
              <a:xfrm>
                <a:off x="6753919" y="3286123"/>
                <a:ext cx="466249" cy="53578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ZoneTexte 86"/>
              <p:cNvSpPr txBox="1"/>
              <p:nvPr/>
            </p:nvSpPr>
            <p:spPr>
              <a:xfrm>
                <a:off x="5968100" y="3036090"/>
                <a:ext cx="263132" cy="3417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>
                    <a:solidFill>
                      <a:srgbClr val="FF0000"/>
                    </a:solidFill>
                  </a:rPr>
                  <a:t>+2</a:t>
                </a:r>
                <a:endParaRPr lang="fr-FR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8" name="ZoneTexte 87"/>
              <p:cNvSpPr txBox="1"/>
              <p:nvPr/>
            </p:nvSpPr>
            <p:spPr>
              <a:xfrm>
                <a:off x="5568155" y="3640469"/>
                <a:ext cx="220337" cy="3417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>
                    <a:solidFill>
                      <a:srgbClr val="FF0000"/>
                    </a:solidFill>
                  </a:rPr>
                  <a:t>-1</a:t>
                </a:r>
                <a:endParaRPr lang="fr-FR" sz="12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89" name="Ellipse 88"/>
              <p:cNvSpPr/>
              <p:nvPr/>
            </p:nvSpPr>
            <p:spPr>
              <a:xfrm>
                <a:off x="6325291" y="4357693"/>
                <a:ext cx="428628" cy="357190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C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Triangle isocèle 89"/>
              <p:cNvSpPr/>
              <p:nvPr/>
            </p:nvSpPr>
            <p:spPr>
              <a:xfrm rot="10800000">
                <a:off x="5825225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91" name="ZoneTexte 90"/>
              <p:cNvSpPr txBox="1"/>
              <p:nvPr/>
            </p:nvSpPr>
            <p:spPr>
              <a:xfrm>
                <a:off x="5935441" y="5143511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T2</a:t>
                </a:r>
                <a:endParaRPr lang="fr-FR" sz="1200" dirty="0"/>
              </a:p>
            </p:txBody>
          </p:sp>
          <p:sp>
            <p:nvSpPr>
              <p:cNvPr id="92" name="Triangle isocèle 91"/>
              <p:cNvSpPr/>
              <p:nvPr/>
            </p:nvSpPr>
            <p:spPr>
              <a:xfrm rot="10800000">
                <a:off x="6825357" y="5143511"/>
                <a:ext cx="571504" cy="500066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93" name="ZoneTexte 92"/>
              <p:cNvSpPr txBox="1"/>
              <p:nvPr/>
            </p:nvSpPr>
            <p:spPr>
              <a:xfrm>
                <a:off x="6935573" y="5143511"/>
                <a:ext cx="34977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T3</a:t>
                </a:r>
                <a:endParaRPr lang="fr-FR" sz="1200" dirty="0"/>
              </a:p>
            </p:txBody>
          </p:sp>
          <p:cxnSp>
            <p:nvCxnSpPr>
              <p:cNvPr id="94" name="Connecteur droit 93"/>
              <p:cNvCxnSpPr>
                <a:stCxn id="79" idx="6"/>
                <a:endCxn id="89" idx="0"/>
              </p:cNvCxnSpPr>
              <p:nvPr/>
            </p:nvCxnSpPr>
            <p:spPr>
              <a:xfrm>
                <a:off x="6182414" y="3929065"/>
                <a:ext cx="357191" cy="42862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Connecteur droit 94"/>
              <p:cNvCxnSpPr>
                <a:stCxn id="89" idx="2"/>
                <a:endCxn id="91" idx="0"/>
              </p:cNvCxnSpPr>
              <p:nvPr/>
            </p:nvCxnSpPr>
            <p:spPr>
              <a:xfrm rot="10800000" flipV="1">
                <a:off x="6112733" y="4536287"/>
                <a:ext cx="212558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Connecteur droit 95"/>
              <p:cNvCxnSpPr>
                <a:stCxn id="89" idx="6"/>
                <a:endCxn id="93" idx="0"/>
              </p:cNvCxnSpPr>
              <p:nvPr/>
            </p:nvCxnSpPr>
            <p:spPr>
              <a:xfrm>
                <a:off x="6753919" y="4536288"/>
                <a:ext cx="356542" cy="60722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7" name="ZoneTexte 96"/>
              <p:cNvSpPr txBox="1"/>
              <p:nvPr/>
            </p:nvSpPr>
            <p:spPr>
              <a:xfrm>
                <a:off x="6753919" y="4357693"/>
                <a:ext cx="2632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</p:grpSp>
        <p:sp>
          <p:nvSpPr>
            <p:cNvPr id="53" name="Rectangle 52"/>
            <p:cNvSpPr/>
            <p:nvPr/>
          </p:nvSpPr>
          <p:spPr>
            <a:xfrm>
              <a:off x="5214942" y="5000636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000892" y="4357694"/>
              <a:ext cx="57900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</a:t>
              </a:r>
              <a:endParaRPr lang="fr-FR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786446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786578" y="5643578"/>
              <a:ext cx="7344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5882315" y="6072206"/>
              <a:ext cx="428628" cy="35719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 smtClean="0">
                  <a:solidFill>
                    <a:schemeClr val="tx1"/>
                  </a:solidFill>
                </a:rPr>
                <a:t>B</a:t>
              </a:r>
              <a:endParaRPr lang="fr-FR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77" name="Connecteur droit 76"/>
            <p:cNvCxnSpPr>
              <a:stCxn id="90" idx="0"/>
              <a:endCxn id="57" idx="0"/>
            </p:cNvCxnSpPr>
            <p:nvPr/>
          </p:nvCxnSpPr>
          <p:spPr>
            <a:xfrm rot="5400000">
              <a:off x="5889489" y="5850718"/>
              <a:ext cx="428629" cy="143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Groupe 64"/>
          <p:cNvGrpSpPr/>
          <p:nvPr/>
        </p:nvGrpSpPr>
        <p:grpSpPr>
          <a:xfrm>
            <a:off x="5072066" y="3143248"/>
            <a:ext cx="3787041" cy="2500330"/>
            <a:chOff x="5072066" y="3143248"/>
            <a:chExt cx="3787041" cy="2500330"/>
          </a:xfrm>
        </p:grpSpPr>
        <p:sp>
          <p:nvSpPr>
            <p:cNvPr id="131" name="Rectangle 130"/>
            <p:cNvSpPr/>
            <p:nvPr/>
          </p:nvSpPr>
          <p:spPr>
            <a:xfrm>
              <a:off x="7072330" y="5143512"/>
              <a:ext cx="907275" cy="27602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fr-FR" dirty="0" smtClean="0"/>
                <a:t>h=n-1</a:t>
              </a:r>
              <a:endParaRPr lang="fr-FR" dirty="0"/>
            </a:p>
          </p:txBody>
        </p:sp>
        <p:grpSp>
          <p:nvGrpSpPr>
            <p:cNvPr id="64" name="Groupe 63"/>
            <p:cNvGrpSpPr/>
            <p:nvPr/>
          </p:nvGrpSpPr>
          <p:grpSpPr>
            <a:xfrm>
              <a:off x="5072066" y="3143248"/>
              <a:ext cx="3787041" cy="2500330"/>
              <a:chOff x="4838001" y="3286124"/>
              <a:chExt cx="3787041" cy="2500330"/>
            </a:xfrm>
          </p:grpSpPr>
          <p:sp>
            <p:nvSpPr>
              <p:cNvPr id="134" name="Ellipse 133"/>
              <p:cNvSpPr/>
              <p:nvPr/>
            </p:nvSpPr>
            <p:spPr>
              <a:xfrm>
                <a:off x="7450939" y="4143380"/>
                <a:ext cx="529456" cy="26695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A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Ellipse 134"/>
              <p:cNvSpPr/>
              <p:nvPr/>
            </p:nvSpPr>
            <p:spPr>
              <a:xfrm>
                <a:off x="5379237" y="4090741"/>
                <a:ext cx="529456" cy="26695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Triangle isocèle 135"/>
              <p:cNvSpPr/>
              <p:nvPr/>
            </p:nvSpPr>
            <p:spPr>
              <a:xfrm rot="10800000">
                <a:off x="7888005" y="4824071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137" name="ZoneTexte 136"/>
              <p:cNvSpPr txBox="1"/>
              <p:nvPr/>
            </p:nvSpPr>
            <p:spPr>
              <a:xfrm>
                <a:off x="8024148" y="4824071"/>
                <a:ext cx="445915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T4</a:t>
                </a:r>
                <a:endParaRPr lang="fr-FR" sz="1200" dirty="0"/>
              </a:p>
            </p:txBody>
          </p:sp>
          <p:sp>
            <p:nvSpPr>
              <p:cNvPr id="138" name="Triangle isocèle 137"/>
              <p:cNvSpPr/>
              <p:nvPr/>
            </p:nvSpPr>
            <p:spPr>
              <a:xfrm rot="10800000">
                <a:off x="4838001" y="4824245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139" name="ZoneTexte 138"/>
              <p:cNvSpPr txBox="1"/>
              <p:nvPr/>
            </p:nvSpPr>
            <p:spPr>
              <a:xfrm>
                <a:off x="4974144" y="4824245"/>
                <a:ext cx="404334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T1</a:t>
                </a:r>
                <a:endParaRPr lang="fr-FR" sz="1200" dirty="0"/>
              </a:p>
            </p:txBody>
          </p:sp>
          <p:cxnSp>
            <p:nvCxnSpPr>
              <p:cNvPr id="141" name="Connecteur droit 140"/>
              <p:cNvCxnSpPr>
                <a:stCxn id="135" idx="2"/>
                <a:endCxn id="139" idx="0"/>
              </p:cNvCxnSpPr>
              <p:nvPr/>
            </p:nvCxnSpPr>
            <p:spPr>
              <a:xfrm rot="10800000" flipV="1">
                <a:off x="5176311" y="4224217"/>
                <a:ext cx="202926" cy="600027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2" name="Connecteur droit 141"/>
              <p:cNvCxnSpPr>
                <a:stCxn id="134" idx="6"/>
                <a:endCxn id="137" idx="0"/>
              </p:cNvCxnSpPr>
              <p:nvPr/>
            </p:nvCxnSpPr>
            <p:spPr>
              <a:xfrm>
                <a:off x="7980395" y="4276857"/>
                <a:ext cx="266711" cy="54721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3" name="ZoneTexte 142"/>
              <p:cNvSpPr txBox="1"/>
              <p:nvPr/>
            </p:nvSpPr>
            <p:spPr>
              <a:xfrm>
                <a:off x="6772733" y="3286124"/>
                <a:ext cx="2680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  <p:sp>
            <p:nvSpPr>
              <p:cNvPr id="144" name="ZoneTexte 143"/>
              <p:cNvSpPr txBox="1"/>
              <p:nvPr/>
            </p:nvSpPr>
            <p:spPr>
              <a:xfrm>
                <a:off x="5052315" y="4071942"/>
                <a:ext cx="331070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0</a:t>
                </a:r>
                <a:endParaRPr lang="fr-FR" sz="1200" dirty="0"/>
              </a:p>
            </p:txBody>
          </p:sp>
          <p:sp>
            <p:nvSpPr>
              <p:cNvPr id="145" name="Ellipse 144"/>
              <p:cNvSpPr/>
              <p:nvPr/>
            </p:nvSpPr>
            <p:spPr>
              <a:xfrm>
                <a:off x="6373567" y="3500438"/>
                <a:ext cx="529456" cy="266953"/>
              </a:xfrm>
              <a:prstGeom prst="ellipse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C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Triangle isocèle 145"/>
              <p:cNvSpPr/>
              <p:nvPr/>
            </p:nvSpPr>
            <p:spPr>
              <a:xfrm rot="10800000">
                <a:off x="5877185" y="4825424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sp>
            <p:nvSpPr>
              <p:cNvPr id="147" name="ZoneTexte 146"/>
              <p:cNvSpPr txBox="1"/>
              <p:nvPr/>
            </p:nvSpPr>
            <p:spPr>
              <a:xfrm>
                <a:off x="6011693" y="4822040"/>
                <a:ext cx="437995" cy="2070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T2</a:t>
                </a:r>
                <a:endParaRPr lang="fr-FR" sz="1200" dirty="0"/>
              </a:p>
            </p:txBody>
          </p:sp>
          <p:sp>
            <p:nvSpPr>
              <p:cNvPr id="148" name="Triangle isocèle 147"/>
              <p:cNvSpPr/>
              <p:nvPr/>
            </p:nvSpPr>
            <p:spPr>
              <a:xfrm rot="10800000">
                <a:off x="6879435" y="4857760"/>
                <a:ext cx="705942" cy="373734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 sz="1200" dirty="0"/>
              </a:p>
            </p:txBody>
          </p:sp>
          <p:cxnSp>
            <p:nvCxnSpPr>
              <p:cNvPr id="150" name="Connecteur droit 149"/>
              <p:cNvCxnSpPr>
                <a:stCxn id="135" idx="0"/>
                <a:endCxn id="145" idx="2"/>
              </p:cNvCxnSpPr>
              <p:nvPr/>
            </p:nvCxnSpPr>
            <p:spPr>
              <a:xfrm rot="5400000" flipH="1" flipV="1">
                <a:off x="5780353" y="3497527"/>
                <a:ext cx="456826" cy="72960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Connecteur droit 151"/>
              <p:cNvCxnSpPr>
                <a:stCxn id="145" idx="6"/>
                <a:endCxn id="134" idx="0"/>
              </p:cNvCxnSpPr>
              <p:nvPr/>
            </p:nvCxnSpPr>
            <p:spPr>
              <a:xfrm>
                <a:off x="6903023" y="3633915"/>
                <a:ext cx="812644" cy="509465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3" name="ZoneTexte 152"/>
              <p:cNvSpPr txBox="1"/>
              <p:nvPr/>
            </p:nvSpPr>
            <p:spPr>
              <a:xfrm>
                <a:off x="7124017" y="4079236"/>
                <a:ext cx="28886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-1</a:t>
                </a:r>
                <a:endParaRPr lang="fr-FR" sz="1200" dirty="0"/>
              </a:p>
            </p:txBody>
          </p:sp>
          <p:sp>
            <p:nvSpPr>
              <p:cNvPr id="128" name="Rectangle 127"/>
              <p:cNvSpPr/>
              <p:nvPr/>
            </p:nvSpPr>
            <p:spPr>
              <a:xfrm>
                <a:off x="4878344" y="5224675"/>
                <a:ext cx="715207" cy="276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h=n</a:t>
                </a:r>
                <a:endParaRPr lang="fr-FR" dirty="0"/>
              </a:p>
            </p:txBody>
          </p:sp>
          <p:sp>
            <p:nvSpPr>
              <p:cNvPr id="129" name="Rectangle 128"/>
              <p:cNvSpPr/>
              <p:nvPr/>
            </p:nvSpPr>
            <p:spPr>
              <a:xfrm>
                <a:off x="7909835" y="5286388"/>
                <a:ext cx="715207" cy="276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h=n</a:t>
                </a:r>
                <a:endParaRPr lang="fr-FR" dirty="0"/>
              </a:p>
            </p:txBody>
          </p:sp>
          <p:sp>
            <p:nvSpPr>
              <p:cNvPr id="130" name="Rectangle 129"/>
              <p:cNvSpPr/>
              <p:nvPr/>
            </p:nvSpPr>
            <p:spPr>
              <a:xfrm>
                <a:off x="5829284" y="5199158"/>
                <a:ext cx="907275" cy="2760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dirty="0" smtClean="0"/>
                  <a:t>h=n-1</a:t>
                </a:r>
                <a:endParaRPr lang="fr-FR" dirty="0"/>
              </a:p>
            </p:txBody>
          </p:sp>
          <p:sp>
            <p:nvSpPr>
              <p:cNvPr id="132" name="Ellipse 131"/>
              <p:cNvSpPr/>
              <p:nvPr/>
            </p:nvSpPr>
            <p:spPr>
              <a:xfrm>
                <a:off x="5947704" y="5519501"/>
                <a:ext cx="529456" cy="26695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sz="1200" dirty="0" smtClean="0">
                    <a:solidFill>
                      <a:schemeClr val="tx1"/>
                    </a:solidFill>
                  </a:rPr>
                  <a:t>B</a:t>
                </a:r>
                <a:endParaRPr lang="fr-FR" sz="12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133" name="Connecteur droit 132"/>
              <p:cNvCxnSpPr>
                <a:stCxn id="146" idx="0"/>
                <a:endCxn id="132" idx="0"/>
              </p:cNvCxnSpPr>
              <p:nvPr/>
            </p:nvCxnSpPr>
            <p:spPr>
              <a:xfrm rot="5400000">
                <a:off x="6061123" y="5350469"/>
                <a:ext cx="320344" cy="1772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Connecteur droit 161"/>
              <p:cNvCxnSpPr>
                <a:stCxn id="135" idx="6"/>
                <a:endCxn id="146" idx="3"/>
              </p:cNvCxnSpPr>
              <p:nvPr/>
            </p:nvCxnSpPr>
            <p:spPr>
              <a:xfrm>
                <a:off x="5908693" y="4224218"/>
                <a:ext cx="321463" cy="60120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Connecteur droit 164"/>
              <p:cNvCxnSpPr>
                <a:stCxn id="148" idx="3"/>
                <a:endCxn id="134" idx="2"/>
              </p:cNvCxnSpPr>
              <p:nvPr/>
            </p:nvCxnSpPr>
            <p:spPr>
              <a:xfrm rot="5400000" flipH="1" flipV="1">
                <a:off x="7051221" y="4458043"/>
                <a:ext cx="580903" cy="218533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6" name="ZoneTexte 165"/>
              <p:cNvSpPr txBox="1"/>
              <p:nvPr/>
            </p:nvSpPr>
            <p:spPr>
              <a:xfrm>
                <a:off x="7022311" y="4857760"/>
                <a:ext cx="458556" cy="224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200" dirty="0" smtClean="0"/>
                  <a:t>T3</a:t>
                </a:r>
                <a:endParaRPr lang="fr-FR" sz="1200" dirty="0"/>
              </a:p>
            </p:txBody>
          </p:sp>
        </p:grpSp>
      </p:grpSp>
      <p:sp>
        <p:nvSpPr>
          <p:cNvPr id="63" name="Flèche droite 62"/>
          <p:cNvSpPr/>
          <p:nvPr/>
        </p:nvSpPr>
        <p:spPr>
          <a:xfrm>
            <a:off x="4071934" y="4000504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0" grpId="0" animBg="1"/>
      <p:bldP spid="21" grpId="0" animBg="1"/>
      <p:bldP spid="6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1356</TotalTime>
  <Words>1364</Words>
  <Application>Microsoft Office PowerPoint</Application>
  <PresentationFormat>Affichage à l'écran (4:3)</PresentationFormat>
  <Paragraphs>491</Paragraphs>
  <Slides>27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Débit</vt:lpstr>
      <vt:lpstr>Structures de données avancées : 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  <vt:lpstr>Les arbres AVL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 </dc:creator>
  <cp:lastModifiedBy>ALGER</cp:lastModifiedBy>
  <cp:revision>94</cp:revision>
  <dcterms:created xsi:type="dcterms:W3CDTF">2009-12-04T14:35:03Z</dcterms:created>
  <dcterms:modified xsi:type="dcterms:W3CDTF">2012-02-17T08:04:09Z</dcterms:modified>
</cp:coreProperties>
</file>